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2.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9" r:id="rId1"/>
  </p:sldMasterIdLst>
  <p:notesMasterIdLst>
    <p:notesMasterId r:id="rId103"/>
  </p:notesMasterIdLst>
  <p:sldIdLst>
    <p:sldId id="256" r:id="rId2"/>
    <p:sldId id="331" r:id="rId3"/>
    <p:sldId id="266" r:id="rId4"/>
    <p:sldId id="265" r:id="rId5"/>
    <p:sldId id="264" r:id="rId6"/>
    <p:sldId id="263" r:id="rId7"/>
    <p:sldId id="258" r:id="rId8"/>
    <p:sldId id="262" r:id="rId9"/>
    <p:sldId id="260" r:id="rId10"/>
    <p:sldId id="318" r:id="rId11"/>
    <p:sldId id="319" r:id="rId12"/>
    <p:sldId id="320" r:id="rId13"/>
    <p:sldId id="322" r:id="rId14"/>
    <p:sldId id="324" r:id="rId15"/>
    <p:sldId id="325" r:id="rId16"/>
    <p:sldId id="337" r:id="rId17"/>
    <p:sldId id="270" r:id="rId18"/>
    <p:sldId id="269" r:id="rId19"/>
    <p:sldId id="333" r:id="rId20"/>
    <p:sldId id="339" r:id="rId21"/>
    <p:sldId id="392" r:id="rId22"/>
    <p:sldId id="286" r:id="rId23"/>
    <p:sldId id="329" r:id="rId24"/>
    <p:sldId id="342" r:id="rId25"/>
    <p:sldId id="372" r:id="rId26"/>
    <p:sldId id="343" r:id="rId27"/>
    <p:sldId id="344" r:id="rId28"/>
    <p:sldId id="345" r:id="rId29"/>
    <p:sldId id="371" r:id="rId30"/>
    <p:sldId id="384" r:id="rId31"/>
    <p:sldId id="395" r:id="rId32"/>
    <p:sldId id="396" r:id="rId33"/>
    <p:sldId id="397" r:id="rId34"/>
    <p:sldId id="373" r:id="rId35"/>
    <p:sldId id="366" r:id="rId36"/>
    <p:sldId id="380" r:id="rId37"/>
    <p:sldId id="381" r:id="rId38"/>
    <p:sldId id="382" r:id="rId39"/>
    <p:sldId id="383" r:id="rId40"/>
    <p:sldId id="400" r:id="rId41"/>
    <p:sldId id="367" r:id="rId42"/>
    <p:sldId id="386" r:id="rId43"/>
    <p:sldId id="296" r:id="rId44"/>
    <p:sldId id="298" r:id="rId45"/>
    <p:sldId id="306" r:id="rId46"/>
    <p:sldId id="297" r:id="rId47"/>
    <p:sldId id="376" r:id="rId48"/>
    <p:sldId id="375" r:id="rId49"/>
    <p:sldId id="402" r:id="rId50"/>
    <p:sldId id="347" r:id="rId51"/>
    <p:sldId id="348" r:id="rId52"/>
    <p:sldId id="350" r:id="rId53"/>
    <p:sldId id="377" r:id="rId54"/>
    <p:sldId id="352" r:id="rId55"/>
    <p:sldId id="353" r:id="rId56"/>
    <p:sldId id="275" r:id="rId57"/>
    <p:sldId id="378" r:id="rId58"/>
    <p:sldId id="287" r:id="rId59"/>
    <p:sldId id="276" r:id="rId60"/>
    <p:sldId id="277" r:id="rId61"/>
    <p:sldId id="394" r:id="rId62"/>
    <p:sldId id="278" r:id="rId63"/>
    <p:sldId id="279" r:id="rId64"/>
    <p:sldId id="393" r:id="rId65"/>
    <p:sldId id="404" r:id="rId66"/>
    <p:sldId id="280" r:id="rId67"/>
    <p:sldId id="388" r:id="rId68"/>
    <p:sldId id="281" r:id="rId69"/>
    <p:sldId id="291" r:id="rId70"/>
    <p:sldId id="282" r:id="rId71"/>
    <p:sldId id="403" r:id="rId72"/>
    <p:sldId id="405" r:id="rId73"/>
    <p:sldId id="407" r:id="rId74"/>
    <p:sldId id="389" r:id="rId75"/>
    <p:sldId id="391" r:id="rId76"/>
    <p:sldId id="283" r:id="rId77"/>
    <p:sldId id="284" r:id="rId78"/>
    <p:sldId id="408" r:id="rId79"/>
    <p:sldId id="410" r:id="rId80"/>
    <p:sldId id="411" r:id="rId81"/>
    <p:sldId id="412" r:id="rId82"/>
    <p:sldId id="409" r:id="rId83"/>
    <p:sldId id="299" r:id="rId84"/>
    <p:sldId id="355" r:id="rId85"/>
    <p:sldId id="356" r:id="rId86"/>
    <p:sldId id="357" r:id="rId87"/>
    <p:sldId id="358" r:id="rId88"/>
    <p:sldId id="359" r:id="rId89"/>
    <p:sldId id="288" r:id="rId90"/>
    <p:sldId id="361" r:id="rId91"/>
    <p:sldId id="362" r:id="rId92"/>
    <p:sldId id="368" r:id="rId93"/>
    <p:sldId id="365" r:id="rId94"/>
    <p:sldId id="364" r:id="rId95"/>
    <p:sldId id="360" r:id="rId96"/>
    <p:sldId id="363" r:id="rId97"/>
    <p:sldId id="307" r:id="rId98"/>
    <p:sldId id="308" r:id="rId99"/>
    <p:sldId id="309" r:id="rId100"/>
    <p:sldId id="311" r:id="rId101"/>
    <p:sldId id="294" r:id="rId10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96" autoAdjust="0"/>
    <p:restoredTop sz="94660"/>
  </p:normalViewPr>
  <p:slideViewPr>
    <p:cSldViewPr>
      <p:cViewPr varScale="1">
        <p:scale>
          <a:sx n="103" d="100"/>
          <a:sy n="103" d="100"/>
        </p:scale>
        <p:origin x="-276"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637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ableStyles" Target="tableStyles.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01E14B-A45A-40EB-9052-A9A980C5FE35}" type="datetimeFigureOut">
              <a:rPr lang="el-GR" smtClean="0"/>
              <a:pPr/>
              <a:t>23/1/2014</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C00D65-0AE2-4C37-9895-83D546182AC0}"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070A7834-D382-42A5-A559-1C641F503E78}" type="slidenum">
              <a:rPr lang="el-GR"/>
              <a:pPr/>
              <a:t>10</a:t>
            </a:fld>
            <a:endParaRPr lang="el-GR"/>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l-GR" smtClean="0">
                <a:solidFill>
                  <a:srgbClr val="FFFF00"/>
                </a:solidFill>
              </a:rPr>
              <a:t>Γλώσσα</a:t>
            </a:r>
          </a:p>
          <a:p>
            <a:pPr eaLnBrk="1" hangingPunct="1"/>
            <a:r>
              <a:rPr lang="el-GR" smtClean="0">
                <a:solidFill>
                  <a:srgbClr val="FFFF00"/>
                </a:solidFill>
              </a:rPr>
              <a:t>     Σχετικά μεγάλη σε σχέση με την γνάθο σε παιδιά &lt; 2 ετών</a:t>
            </a:r>
          </a:p>
          <a:p>
            <a:pPr eaLnBrk="1" hangingPunct="1"/>
            <a:r>
              <a:rPr lang="el-GR" smtClean="0">
                <a:solidFill>
                  <a:srgbClr val="FFFF00"/>
                </a:solidFill>
              </a:rPr>
              <a:t>     Η κυριότερη αιτία απόφραξης ανώτερου αναπνευστικού σε αναισθητοποιημένους ασθενείς κάθε ηλικίας</a:t>
            </a:r>
          </a:p>
          <a:p>
            <a:pPr eaLnBrk="1" hangingPunct="1"/>
            <a:endParaRPr lang="el-GR" smtClean="0">
              <a:solidFill>
                <a:srgbClr val="FFFF00"/>
              </a:solidFill>
            </a:endParaRPr>
          </a:p>
          <a:p>
            <a:pPr eaLnBrk="1" hangingPunct="1"/>
            <a:r>
              <a:rPr lang="el-GR" sz="900" smtClean="0"/>
              <a:t>Στενές ρινικές θαλάμες που εύκολα αποφράσσονται από εκκρίσεις και τον ρινογαστρικό καθετήρα δυσχεραίνουν την αναπνοή</a:t>
            </a:r>
          </a:p>
          <a:p>
            <a:pPr eaLnBrk="1" hangingPunct="1"/>
            <a:endParaRPr lang="el-G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a:ln>
            <a:miter lim="800000"/>
            <a:headEnd/>
            <a:tailEnd/>
          </a:ln>
        </p:spPr>
        <p:txBody>
          <a:bodyPr/>
          <a:lstStyle/>
          <a:p>
            <a:r>
              <a:rPr lang="en-US" smtClean="0"/>
              <a:t>APLS 4e Breathing Difficulties: </a:t>
            </a:r>
            <a:fld id="{4DC7A7A7-1A99-427E-A941-4845953F69C9}" type="slidenum">
              <a:rPr lang="en-US" smtClean="0"/>
              <a:pPr/>
              <a:t>48</a:t>
            </a:fld>
            <a:endParaRPr lang="en-US" smtClean="0"/>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p:spPr>
        <p:txBody>
          <a:bodyPr/>
          <a:lstStyle/>
          <a:p>
            <a:r>
              <a:rPr lang="en-US" smtClean="0"/>
              <a:t>Which intervention is used depends on the individual child’s predicament</a:t>
            </a:r>
          </a:p>
          <a:p>
            <a:r>
              <a:rPr lang="en-US" smtClean="0"/>
              <a:t>If there is sufficient airway patent to maintain reasonable oxygenation, do not jeopardise it but get an anaesthetist and if available an ENT surgeon with a view to the controlled removal of the FB after gaseous induction of anaesthesia</a:t>
            </a:r>
          </a:p>
          <a:p>
            <a:r>
              <a:rPr lang="en-US" smtClean="0"/>
              <a:t>If the child is in extremis then attempt the “choking child” manoevre and if unsuccessful attempt direct laryngoscopy and removal with Magill’s forceps.</a:t>
            </a:r>
          </a:p>
          <a:p>
            <a:r>
              <a:rPr lang="en-US" smtClean="0"/>
              <a:t>If unsuccessful attempt cricothyroidotomy or surgical airway</a:t>
            </a:r>
          </a:p>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AB1EC7-F9C9-4727-9788-B28EFA9674D4}" type="slidenum">
              <a:rPr lang="el-GR"/>
              <a:pPr/>
              <a:t>58</a:t>
            </a:fld>
            <a:endParaRPr lang="el-GR" dirty="0"/>
          </a:p>
        </p:txBody>
      </p:sp>
      <p:sp>
        <p:nvSpPr>
          <p:cNvPr id="74754" name="Rectangle 2"/>
          <p:cNvSpPr>
            <a:spLocks noGrp="1" noRot="1" noChangeAspect="1" noChangeArrowheads="1" noTextEdit="1"/>
          </p:cNvSpPr>
          <p:nvPr>
            <p:ph type="sldImg"/>
          </p:nvPr>
        </p:nvSpPr>
        <p:spPr>
          <a:xfrm>
            <a:off x="1298575" y="798513"/>
            <a:ext cx="4260850" cy="3195637"/>
          </a:xfrm>
          <a:ln/>
        </p:spPr>
      </p:sp>
      <p:sp>
        <p:nvSpPr>
          <p:cNvPr id="74755" name="Rectangle 3"/>
          <p:cNvSpPr>
            <a:spLocks noGrp="1" noChangeArrowheads="1"/>
          </p:cNvSpPr>
          <p:nvPr>
            <p:ph type="body" idx="1"/>
          </p:nvPr>
        </p:nvSpPr>
        <p:spPr>
          <a:xfrm>
            <a:off x="914400" y="4357688"/>
            <a:ext cx="5029200" cy="4133850"/>
          </a:xfrm>
        </p:spPr>
        <p:txBody>
          <a:bodyPr/>
          <a:lstStyle/>
          <a:p>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6232F190-FC33-4D60-AC04-DC3AA822897D}" type="slidenum">
              <a:rPr lang="el-GR" smtClean="0">
                <a:latin typeface="Arial" pitchFamily="34" charset="0"/>
              </a:rPr>
              <a:pPr/>
              <a:t>61</a:t>
            </a:fld>
            <a:endParaRPr lang="el-GR" smtClean="0">
              <a:latin typeface="Arial"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l-GR"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498212F3-A665-4DBB-931C-DC924B41483A}" type="slidenum">
              <a:rPr lang="el-GR" smtClean="0">
                <a:latin typeface="Arial" pitchFamily="34" charset="0"/>
              </a:rPr>
              <a:pPr/>
              <a:t>64</a:t>
            </a:fld>
            <a:endParaRPr lang="el-GR" smtClean="0">
              <a:latin typeface="Arial" pitchFamily="34"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l-GR"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830AA62F-0715-4520-ACEA-1DFAE3FB6D75}" type="slidenum">
              <a:rPr lang="el-GR" smtClean="0"/>
              <a:pPr/>
              <a:t>65</a:t>
            </a:fld>
            <a:endParaRPr lang="el-GR"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9523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28676"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7318D3-C41A-41D3-868F-9706222BAA09}" type="slidenum">
              <a:rPr lang="el-GR" smtClean="0"/>
              <a:pPr fontAlgn="base">
                <a:spcBef>
                  <a:spcPct val="0"/>
                </a:spcBef>
                <a:spcAft>
                  <a:spcPct val="0"/>
                </a:spcAft>
                <a:defRPr/>
              </a:pPr>
              <a:t>84</a:t>
            </a:fld>
            <a:endParaRPr 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3" name="2 - Θέση σημειώσεων"/>
          <p:cNvSpPr>
            <a:spLocks noGrp="1"/>
          </p:cNvSpPr>
          <p:nvPr>
            <p:ph type="body" idx="1"/>
          </p:nvPr>
        </p:nvSpPr>
        <p:spPr/>
        <p:txBody>
          <a:bodyPr/>
          <a:lstStyle/>
          <a:p>
            <a:pPr eaLnBrk="1" fontAlgn="auto" hangingPunct="1">
              <a:spcBef>
                <a:spcPts val="0"/>
              </a:spcBef>
              <a:spcAft>
                <a:spcPts val="0"/>
              </a:spcAft>
              <a:defRPr/>
            </a:pPr>
            <a:r>
              <a:rPr lang="el-GR" dirty="0" smtClean="0"/>
              <a:t>Εξηγούμε τι είναι αποτελεσματικός  και τι μη αποτελεσματικός βήχας.</a:t>
            </a:r>
          </a:p>
          <a:p>
            <a:pPr eaLnBrk="1" fontAlgn="auto" hangingPunct="1">
              <a:spcBef>
                <a:spcPts val="0"/>
              </a:spcBef>
              <a:spcAft>
                <a:spcPts val="0"/>
              </a:spcAft>
              <a:defRPr/>
            </a:pPr>
            <a:r>
              <a:rPr lang="el-GR" dirty="0" smtClean="0"/>
              <a:t>Ενθαρρύνουμε το θύμα να συνεχίσει να βήχει ενώ ελέγχουμε</a:t>
            </a:r>
            <a:r>
              <a:rPr lang="el-GR" dirty="0" smtClean="0">
                <a:solidFill>
                  <a:schemeClr val="accent1">
                    <a:lumMod val="75000"/>
                  </a:schemeClr>
                </a:solidFill>
                <a:latin typeface="Arial" pitchFamily="34" charset="0"/>
                <a:cs typeface="Arial" pitchFamily="34" charset="0"/>
              </a:rPr>
              <a:t> για:</a:t>
            </a:r>
          </a:p>
          <a:p>
            <a:pPr eaLnBrk="1" fontAlgn="auto" hangingPunct="1">
              <a:spcBef>
                <a:spcPts val="0"/>
              </a:spcBef>
              <a:spcAft>
                <a:spcPts val="0"/>
              </a:spcAft>
              <a:buFont typeface="Arial" pitchFamily="34" charset="0"/>
              <a:buChar char="•"/>
              <a:defRPr/>
            </a:pPr>
            <a:r>
              <a:rPr lang="el-GR" dirty="0" smtClean="0">
                <a:solidFill>
                  <a:schemeClr val="accent1">
                    <a:lumMod val="75000"/>
                  </a:schemeClr>
                </a:solidFill>
                <a:latin typeface="Arial" pitchFamily="34" charset="0"/>
                <a:cs typeface="Arial" pitchFamily="34" charset="0"/>
              </a:rPr>
              <a:t>Επιδείνωση</a:t>
            </a:r>
          </a:p>
          <a:p>
            <a:pPr eaLnBrk="1" fontAlgn="auto" hangingPunct="1">
              <a:spcBef>
                <a:spcPts val="0"/>
              </a:spcBef>
              <a:spcAft>
                <a:spcPts val="0"/>
              </a:spcAft>
              <a:buFont typeface="Arial" pitchFamily="34" charset="0"/>
              <a:buChar char="•"/>
              <a:defRPr/>
            </a:pPr>
            <a:r>
              <a:rPr lang="el-GR" dirty="0" smtClean="0">
                <a:solidFill>
                  <a:schemeClr val="accent1">
                    <a:lumMod val="75000"/>
                  </a:schemeClr>
                </a:solidFill>
                <a:latin typeface="Arial" pitchFamily="34" charset="0"/>
                <a:cs typeface="Arial" pitchFamily="34" charset="0"/>
              </a:rPr>
              <a:t>Μη αποτελεσματικό βήχα ή</a:t>
            </a:r>
          </a:p>
          <a:p>
            <a:pPr eaLnBrk="1" fontAlgn="auto" hangingPunct="1">
              <a:spcBef>
                <a:spcPts val="0"/>
              </a:spcBef>
              <a:spcAft>
                <a:spcPts val="0"/>
              </a:spcAft>
              <a:buFont typeface="Arial" pitchFamily="34" charset="0"/>
              <a:buChar char="•"/>
              <a:defRPr/>
            </a:pPr>
            <a:r>
              <a:rPr lang="el-GR" dirty="0" smtClean="0">
                <a:solidFill>
                  <a:schemeClr val="accent1">
                    <a:lumMod val="75000"/>
                  </a:schemeClr>
                </a:solidFill>
                <a:latin typeface="Arial" pitchFamily="34" charset="0"/>
                <a:cs typeface="Arial" pitchFamily="34" charset="0"/>
              </a:rPr>
              <a:t>Άρση της απόφραξης</a:t>
            </a:r>
          </a:p>
          <a:p>
            <a:pPr eaLnBrk="1" fontAlgn="auto" hangingPunct="1">
              <a:spcBef>
                <a:spcPts val="0"/>
              </a:spcBef>
              <a:spcAft>
                <a:spcPts val="0"/>
              </a:spcAft>
              <a:defRPr/>
            </a:pPr>
            <a:endParaRPr lang="el-GR" dirty="0"/>
          </a:p>
        </p:txBody>
      </p:sp>
      <p:sp>
        <p:nvSpPr>
          <p:cNvPr id="29700"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BF6413-5A94-4679-B4AD-F087AAF726AD}" type="slidenum">
              <a:rPr lang="el-GR" smtClean="0"/>
              <a:pPr fontAlgn="base">
                <a:spcBef>
                  <a:spcPct val="0"/>
                </a:spcBef>
                <a:spcAft>
                  <a:spcPct val="0"/>
                </a:spcAft>
                <a:defRPr/>
              </a:pPr>
              <a:t>86</a:t>
            </a:fld>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9728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0724"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2EED3D-74B3-498C-917F-4867A8DF3AD5}" type="slidenum">
              <a:rPr lang="el-GR" smtClean="0"/>
              <a:pPr fontAlgn="base">
                <a:spcBef>
                  <a:spcPct val="0"/>
                </a:spcBef>
                <a:spcAft>
                  <a:spcPct val="0"/>
                </a:spcAft>
                <a:defRPr/>
              </a:pPr>
              <a:t>87</a:t>
            </a:fld>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98307"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1748"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A3450D-AD95-4811-A3EF-13E6A38D2ABC}" type="slidenum">
              <a:rPr lang="el-GR" smtClean="0"/>
              <a:pPr fontAlgn="base">
                <a:spcBef>
                  <a:spcPct val="0"/>
                </a:spcBef>
                <a:spcAft>
                  <a:spcPct val="0"/>
                </a:spcAft>
                <a:defRPr/>
              </a:pPr>
              <a:t>88</a:t>
            </a:fld>
            <a:endParaRPr lang="el-G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2EAB952A-50F6-434B-A4CB-48B497EFF619}" type="slidenum">
              <a:rPr lang="el-GR"/>
              <a:pPr/>
              <a:t>11</a:t>
            </a:fld>
            <a:endParaRPr lang="el-G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r>
              <a:rPr lang="el-GR" sz="900" smtClean="0"/>
              <a:t>ΕΠΙΓΛΩΤΤΙΔΑ   Τους 6 πρώτους μήνες ζωής αντιστοιχεί στον Α1 και υπερκαλύπτει την μαλθακή υπερώα (το βρέφος αναπνέει και καταπίνει ταυτόχρονα).  Μετά τον 6ο μήνα αποχωρίζεται απ' την υπερώα, αντιστοιχεί στον Α3 και το βρέφος αποκτά την ρινική αναπνοή των ενηλίκων</a:t>
            </a:r>
          </a:p>
          <a:p>
            <a:pPr eaLnBrk="1" hangingPunct="1"/>
            <a:endParaRPr lang="el-GR" sz="900" smtClean="0"/>
          </a:p>
          <a:p>
            <a:pPr eaLnBrk="1" hangingPunct="1"/>
            <a:r>
              <a:rPr lang="en-US" sz="1800" b="1" smtClean="0"/>
              <a:t>Angled vocal cords</a:t>
            </a:r>
          </a:p>
          <a:p>
            <a:pPr eaLnBrk="1" hangingPunct="1"/>
            <a:r>
              <a:rPr lang="en-US" sz="1400" smtClean="0"/>
              <a:t>Infant’s vocal cords have more angled attachment to trachea, whereas adult vocal cords are more perpendicular</a:t>
            </a:r>
          </a:p>
          <a:p>
            <a:pPr eaLnBrk="1" hangingPunct="1"/>
            <a:r>
              <a:rPr lang="en-US" sz="1400" smtClean="0"/>
              <a:t>Difficulty in nasal intubations where “blindly” placed  ETT may easily lodge in anterior commissure rather than in trachea</a:t>
            </a:r>
          </a:p>
          <a:p>
            <a:pPr eaLnBrk="1" hangingPunct="1"/>
            <a:endParaRPr lang="el-GR" sz="90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100355"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mtClean="0"/>
              <a:t>Λέμε συγχρόνως ότι μετά από κάθε ενέργεια ελέγχουμε αν βγήκε το ξένο σώμα και αν ξεκινήσουμε ΚΑΡΠΑ ελέγχουμε πριν από κάθε εμφύσηση.</a:t>
            </a:r>
          </a:p>
        </p:txBody>
      </p:sp>
      <p:sp>
        <p:nvSpPr>
          <p:cNvPr id="32772"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4324DDA-AB42-426B-A299-2EDA00E8082B}" type="slidenum">
              <a:rPr lang="el-GR" smtClean="0"/>
              <a:pPr fontAlgn="base">
                <a:spcBef>
                  <a:spcPct val="0"/>
                </a:spcBef>
                <a:spcAft>
                  <a:spcPct val="0"/>
                </a:spcAft>
                <a:defRPr/>
              </a:pPr>
              <a:t>90</a:t>
            </a:fld>
            <a:endParaRPr lang="el-G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5A906EA-5F84-4C77-AD95-C4FA96653F80}" type="slidenum">
              <a:rPr lang="el-GR" smtClean="0">
                <a:latin typeface="Arial" pitchFamily="34" charset="0"/>
              </a:rPr>
              <a:pPr/>
              <a:t>92</a:t>
            </a:fld>
            <a:endParaRPr lang="el-GR" smtClean="0">
              <a:latin typeface="Arial" pitchFamily="34"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l-GR"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99331"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l-GR" smtClean="0"/>
              <a:t>Λέμε συγχρόνως ότι μετά από κάθε ενέργεια ελέγχουμε αν βγήκε το ξένο σώμα και αν ξεκινήσουμε ΚΑΡΠΑ ελέγχουμε πριν από κάθε εμφύσηση.</a:t>
            </a:r>
          </a:p>
        </p:txBody>
      </p:sp>
      <p:sp>
        <p:nvSpPr>
          <p:cNvPr id="33796"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0C53CE-9BC0-4E8E-AD31-6D1C48AA20F0}" type="slidenum">
              <a:rPr lang="el-GR" smtClean="0"/>
              <a:pPr fontAlgn="base">
                <a:spcBef>
                  <a:spcPct val="0"/>
                </a:spcBef>
                <a:spcAft>
                  <a:spcPct val="0"/>
                </a:spcAft>
                <a:defRPr/>
              </a:pPr>
              <a:t>95</a:t>
            </a:fld>
            <a:endParaRPr lang="el-G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p>
            <a:fld id="{216D436C-E18B-47B9-9628-29965AACB6AF}" type="slidenum">
              <a:rPr lang="el-GR"/>
              <a:pPr/>
              <a:t>12</a:t>
            </a:fld>
            <a:endParaRPr lang="el-GR"/>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a:ln/>
        </p:spPr>
        <p:txBody>
          <a:bodyPr/>
          <a:lstStyle/>
          <a:p>
            <a:pPr eaLnBrk="1" hangingPunct="1"/>
            <a:r>
              <a:rPr lang="en-US" sz="1000" smtClean="0"/>
              <a:t>Infant epiglottis ohmega (</a:t>
            </a:r>
            <a:r>
              <a:rPr lang="el-GR" sz="1000" smtClean="0">
                <a:cs typeface="Times New Roman" pitchFamily="18" charset="0"/>
              </a:rPr>
              <a:t>Ώ</a:t>
            </a:r>
            <a:r>
              <a:rPr lang="en-US" sz="1000" smtClean="0">
                <a:cs typeface="Times New Roman" pitchFamily="18" charset="0"/>
              </a:rPr>
              <a:t>) shaped and angled away from axis of trachea	</a:t>
            </a:r>
          </a:p>
          <a:p>
            <a:pPr eaLnBrk="1" hangingPunct="1"/>
            <a:r>
              <a:rPr lang="en-US" sz="1000" smtClean="0">
                <a:cs typeface="Times New Roman" pitchFamily="18" charset="0"/>
              </a:rPr>
              <a:t>More difficult to lift an infant’s epiglottis with laryngoscopic blade	</a:t>
            </a:r>
            <a:endParaRPr lang="el-GR" sz="1000" smtClean="0">
              <a:cs typeface="Times New Roman" pitchFamily="18" charset="0"/>
            </a:endParaRPr>
          </a:p>
          <a:p>
            <a:pPr eaLnBrk="1" hangingPunct="1"/>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F747644F-755E-4AD5-958C-53E1ACFFCFE1}" type="slidenum">
              <a:rPr lang="el-GR"/>
              <a:pPr/>
              <a:t>13</a:t>
            </a:fld>
            <a:endParaRPr lang="el-G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r>
              <a:rPr lang="el-GR" smtClean="0"/>
              <a:t>Ρινοτραχειακη διασωληνωση   αιμορραγια</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A0F9D07B-0C02-465A-900C-D3106BC848CF}" type="slidenum">
              <a:rPr lang="el-GR"/>
              <a:pPr/>
              <a:t>14</a:t>
            </a:fld>
            <a:endParaRPr lang="el-G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buSzPct val="55000"/>
              <a:buFont typeface="Wingdings" pitchFamily="2" charset="2"/>
              <a:buNone/>
            </a:pPr>
            <a:r>
              <a:rPr lang="el-GR" smtClean="0"/>
              <a:t>μυικες ινες τυπου ΙΙ</a:t>
            </a:r>
            <a:r>
              <a:rPr lang="en-US" smtClean="0"/>
              <a:t>: </a:t>
            </a:r>
            <a:r>
              <a:rPr lang="el-GR" smtClean="0"/>
              <a:t>ταχεια συσπαση, χαμηλος οξειδωτικος μτβλ., χαμηλη απόδοση ενεργειας</a:t>
            </a:r>
          </a:p>
          <a:p>
            <a:pPr eaLnBrk="1" hangingPunct="1"/>
            <a:endParaRPr lang="el-GR" sz="1400" smtClean="0"/>
          </a:p>
          <a:p>
            <a:pPr eaLnBrk="1" hangingPunct="1"/>
            <a:endParaRPr 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DD9ED148-FA14-48D7-B16E-BA7A4A23DDE8}" type="slidenum">
              <a:rPr lang="el-GR"/>
              <a:pPr/>
              <a:t>15</a:t>
            </a:fld>
            <a:endParaRPr lang="el-G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r>
              <a:rPr lang="el-GR" smtClean="0"/>
              <a:t>Επιφανεια διατομης</a:t>
            </a:r>
          </a:p>
          <a:p>
            <a:pPr eaLnBrk="1" hangingPunct="1"/>
            <a:r>
              <a:rPr lang="el-GR" smtClean="0"/>
              <a:t> νεογνο -75%</a:t>
            </a:r>
          </a:p>
          <a:p>
            <a:pPr eaLnBrk="1" hangingPunct="1"/>
            <a:r>
              <a:rPr lang="el-GR" smtClean="0"/>
              <a:t>Ενηλικας – 44%</a:t>
            </a:r>
          </a:p>
          <a:p>
            <a:pPr eaLnBrk="1" hangingPunct="1"/>
            <a:endParaRPr 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39E4EEBE-22E2-4984-B29F-B0474251A3CE}" type="slidenum">
              <a:rPr lang="el-GR"/>
              <a:pPr/>
              <a:t>23</a:t>
            </a:fld>
            <a:endParaRPr lang="el-G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r>
              <a:rPr lang="en-US" smtClean="0"/>
              <a:t>Increase work of breathing</a:t>
            </a:r>
          </a:p>
          <a:p>
            <a:pPr eaLnBrk="1" hangingPunct="1"/>
            <a:r>
              <a:rPr lang="en-US" smtClean="0"/>
              <a:t>Tachypnea/tachycardia</a:t>
            </a:r>
          </a:p>
          <a:p>
            <a:pPr eaLnBrk="1" hangingPunct="1"/>
            <a:r>
              <a:rPr lang="en-US" smtClean="0"/>
              <a:t>Nasal flaring</a:t>
            </a:r>
          </a:p>
          <a:p>
            <a:pPr eaLnBrk="1" hangingPunct="1"/>
            <a:r>
              <a:rPr lang="en-US" smtClean="0"/>
              <a:t>Drooling</a:t>
            </a:r>
          </a:p>
          <a:p>
            <a:pPr eaLnBrk="1" hangingPunct="1"/>
            <a:r>
              <a:rPr lang="en-US" smtClean="0"/>
              <a:t>Grunting</a:t>
            </a:r>
          </a:p>
          <a:p>
            <a:pPr eaLnBrk="1" hangingPunct="1"/>
            <a:r>
              <a:rPr lang="en-US" smtClean="0"/>
              <a:t>Wheezing</a:t>
            </a:r>
          </a:p>
          <a:p>
            <a:pPr eaLnBrk="1" hangingPunct="1"/>
            <a:r>
              <a:rPr lang="en-US" smtClean="0"/>
              <a:t>Stridor</a:t>
            </a:r>
          </a:p>
          <a:p>
            <a:pPr eaLnBrk="1" hangingPunct="1"/>
            <a:r>
              <a:rPr lang="en-US" smtClean="0"/>
              <a:t>Head bobbing</a:t>
            </a:r>
          </a:p>
          <a:p>
            <a:pPr eaLnBrk="1" hangingPunct="1"/>
            <a:r>
              <a:rPr lang="en-US" smtClean="0"/>
              <a:t>Use of accessory muscles/retraction of muscles</a:t>
            </a:r>
          </a:p>
          <a:p>
            <a:pPr eaLnBrk="1" hangingPunct="1"/>
            <a:r>
              <a:rPr lang="en-US" smtClean="0"/>
              <a:t>Cyanosis despite O</a:t>
            </a:r>
            <a:r>
              <a:rPr lang="en-US" baseline="-25000" smtClean="0"/>
              <a:t>2</a:t>
            </a:r>
          </a:p>
          <a:p>
            <a:pPr eaLnBrk="1" hangingPunct="1"/>
            <a:r>
              <a:rPr lang="en-US" smtClean="0"/>
              <a:t>Irregular breathing/apnea</a:t>
            </a:r>
          </a:p>
          <a:p>
            <a:pPr eaLnBrk="1" hangingPunct="1"/>
            <a:r>
              <a:rPr lang="en-US" smtClean="0"/>
              <a:t>Altered consciousness/agitation</a:t>
            </a:r>
          </a:p>
          <a:p>
            <a:pPr eaLnBrk="1" hangingPunct="1"/>
            <a:r>
              <a:rPr lang="en-US" smtClean="0"/>
              <a:t>Inability to lie down</a:t>
            </a:r>
          </a:p>
          <a:p>
            <a:pPr eaLnBrk="1" hangingPunct="1"/>
            <a:r>
              <a:rPr lang="en-US" smtClean="0"/>
              <a:t>Diaphoresis</a:t>
            </a:r>
          </a:p>
          <a:p>
            <a:pPr eaLnBrk="1" hangingPunct="1"/>
            <a:endParaRPr 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miter lim="800000"/>
            <a:headEnd/>
            <a:tailEnd/>
          </a:ln>
        </p:spPr>
        <p:txBody>
          <a:bodyPr/>
          <a:lstStyle/>
          <a:p>
            <a:r>
              <a:rPr lang="en-US" smtClean="0"/>
              <a:t>APLS 4e Breathing Difficulties: </a:t>
            </a:r>
            <a:fld id="{5B09CE49-3768-42E3-BA88-F55C76F96C06}" type="slidenum">
              <a:rPr lang="en-US" smtClean="0"/>
              <a:pPr/>
              <a:t>25</a:t>
            </a:fld>
            <a:endParaRPr lang="en-US" smtClean="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p:spPr>
        <p:txBody>
          <a:bodyPr/>
          <a:lstStyle/>
          <a:p>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a:ln>
            <a:miter lim="800000"/>
            <a:headEnd/>
            <a:tailEnd/>
          </a:ln>
        </p:spPr>
        <p:txBody>
          <a:bodyPr/>
          <a:lstStyle/>
          <a:p>
            <a:r>
              <a:rPr lang="en-US" smtClean="0"/>
              <a:t>APLS 4e Breathing Difficulties: </a:t>
            </a:r>
            <a:fld id="{2A3C96FC-5F75-4DF7-A86D-419E867EC9D5}" type="slidenum">
              <a:rPr lang="en-US" smtClean="0"/>
              <a:pPr/>
              <a:t>29</a:t>
            </a:fld>
            <a:endParaRPr lang="en-US" smtClean="0"/>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p:spPr>
        <p:txBody>
          <a:bodyPr/>
          <a:lstStyle/>
          <a:p>
            <a:r>
              <a:rPr lang="en-US" smtClean="0"/>
              <a:t>Key features give a first clue as to the emergency treatment needed</a:t>
            </a:r>
          </a:p>
          <a:p>
            <a:r>
              <a:rPr lang="en-US" smtClean="0"/>
              <a:t>Be prepared to consider other causes if poor response to a treatment option</a:t>
            </a:r>
          </a:p>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44475"/>
            <a:ext cx="8388350" cy="58515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11"/>
          <p:cNvSpPr>
            <a:spLocks noGrp="1" noChangeArrowheads="1"/>
          </p:cNvSpPr>
          <p:nvPr>
            <p:ph type="dt" sz="half" idx="10"/>
          </p:nvPr>
        </p:nvSpPr>
        <p:spPr>
          <a:ln/>
        </p:spPr>
        <p:txBody>
          <a:bodyPr/>
          <a:lstStyle>
            <a:lvl1pPr>
              <a:defRPr/>
            </a:lvl1pPr>
          </a:lstStyle>
          <a:p>
            <a:pPr>
              <a:defRPr/>
            </a:pPr>
            <a:endParaRPr lang="en-US" dirty="0"/>
          </a:p>
        </p:txBody>
      </p:sp>
      <p:sp>
        <p:nvSpPr>
          <p:cNvPr id="4" name="Rectangle 12"/>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13"/>
          <p:cNvSpPr>
            <a:spLocks noGrp="1" noChangeArrowheads="1"/>
          </p:cNvSpPr>
          <p:nvPr>
            <p:ph type="sldNum" sz="quarter" idx="12"/>
          </p:nvPr>
        </p:nvSpPr>
        <p:spPr>
          <a:ln/>
        </p:spPr>
        <p:txBody>
          <a:bodyPr/>
          <a:lstStyle>
            <a:lvl1pPr>
              <a:defRPr/>
            </a:lvl1pPr>
          </a:lstStyle>
          <a:p>
            <a:pPr>
              <a:defRPr/>
            </a:pPr>
            <a:fld id="{C2170577-5450-4FF1-89FC-AD4FDB93B05A}"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44475"/>
            <a:ext cx="8385175" cy="14319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838200" y="1905000"/>
            <a:ext cx="3927475" cy="4191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918075" y="1905000"/>
            <a:ext cx="3927475" cy="20193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918075" y="4076700"/>
            <a:ext cx="3927475" cy="20193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838200" y="6245225"/>
            <a:ext cx="1901825" cy="476250"/>
          </a:xfrm>
        </p:spPr>
        <p:txBody>
          <a:bodyPr/>
          <a:lstStyle>
            <a:lvl1pPr>
              <a:defRPr/>
            </a:lvl1pPr>
          </a:lstStyle>
          <a:p>
            <a:r>
              <a:rPr lang="el-GR" dirty="0"/>
              <a:t>ΕΚΑΒ - ΑΘΗΝΩΝ</a:t>
            </a:r>
          </a:p>
        </p:txBody>
      </p:sp>
      <p:sp>
        <p:nvSpPr>
          <p:cNvPr id="7" name="6 - Θέση υποσέλιδου"/>
          <p:cNvSpPr>
            <a:spLocks noGrp="1"/>
          </p:cNvSpPr>
          <p:nvPr>
            <p:ph type="ftr" sz="quarter" idx="11"/>
          </p:nvPr>
        </p:nvSpPr>
        <p:spPr>
          <a:xfrm>
            <a:off x="3429000" y="6245225"/>
            <a:ext cx="2895600" cy="476250"/>
          </a:xfrm>
        </p:spPr>
        <p:txBody>
          <a:bodyPr/>
          <a:lstStyle>
            <a:lvl1pPr>
              <a:defRPr/>
            </a:lvl1pPr>
          </a:lstStyle>
          <a:p>
            <a:endParaRPr lang="el-GR" dirty="0"/>
          </a:p>
        </p:txBody>
      </p:sp>
      <p:sp>
        <p:nvSpPr>
          <p:cNvPr id="8" name="7 - Θέση αριθμού διαφάνειας"/>
          <p:cNvSpPr>
            <a:spLocks noGrp="1"/>
          </p:cNvSpPr>
          <p:nvPr>
            <p:ph type="sldNum" sz="quarter" idx="12"/>
          </p:nvPr>
        </p:nvSpPr>
        <p:spPr>
          <a:xfrm>
            <a:off x="6937375" y="6245225"/>
            <a:ext cx="1901825" cy="476250"/>
          </a:xfrm>
        </p:spPr>
        <p:txBody>
          <a:bodyPr/>
          <a:lstStyle>
            <a:lvl1pPr>
              <a:defRPr/>
            </a:lvl1pPr>
          </a:lstStyle>
          <a:p>
            <a:fld id="{877CA8B0-4C6D-4986-B5B1-FAB645E594A5}" type="slidenum">
              <a:rPr lang="el-G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Τίτλος, Clip Art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609600"/>
            <a:ext cx="7772400" cy="1143000"/>
          </a:xfrm>
        </p:spPr>
        <p:txBody>
          <a:bodyPr/>
          <a:lstStyle/>
          <a:p>
            <a:r>
              <a:rPr lang="el-GR" smtClean="0"/>
              <a:t>Kλικ για επεξεργασία του τίτλου</a:t>
            </a:r>
            <a:endParaRPr lang="el-GR"/>
          </a:p>
        </p:txBody>
      </p:sp>
      <p:sp>
        <p:nvSpPr>
          <p:cNvPr id="3" name="2 - Θέση ClipArt"/>
          <p:cNvSpPr>
            <a:spLocks noGrp="1"/>
          </p:cNvSpPr>
          <p:nvPr>
            <p:ph type="clipArt" sz="half" idx="1"/>
          </p:nvPr>
        </p:nvSpPr>
        <p:spPr>
          <a:xfrm>
            <a:off x="685800" y="1981200"/>
            <a:ext cx="3818467" cy="4114800"/>
          </a:xfrm>
        </p:spPr>
        <p:txBody>
          <a:bodyPr/>
          <a:lstStyle/>
          <a:p>
            <a:endParaRPr lang="el-GR" dirty="0"/>
          </a:p>
        </p:txBody>
      </p:sp>
      <p:sp>
        <p:nvSpPr>
          <p:cNvPr id="4" name="3 - Θέση κειμένου"/>
          <p:cNvSpPr>
            <a:spLocks noGrp="1"/>
          </p:cNvSpPr>
          <p:nvPr>
            <p:ph type="body" sz="half" idx="2"/>
          </p:nvPr>
        </p:nvSpPr>
        <p:spPr>
          <a:xfrm>
            <a:off x="4639734" y="1981200"/>
            <a:ext cx="3818467"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αριθμού διαφάνειας"/>
          <p:cNvSpPr>
            <a:spLocks noGrp="1"/>
          </p:cNvSpPr>
          <p:nvPr>
            <p:ph type="sldNum" sz="quarter" idx="10"/>
          </p:nvPr>
        </p:nvSpPr>
        <p:spPr>
          <a:xfrm>
            <a:off x="203200" y="6172200"/>
            <a:ext cx="1896533" cy="457200"/>
          </a:xfrm>
        </p:spPr>
        <p:txBody>
          <a:bodyPr/>
          <a:lstStyle>
            <a:lvl1pPr>
              <a:defRPr/>
            </a:lvl1pPr>
          </a:lstStyle>
          <a:p>
            <a:r>
              <a:rPr lang="en-GB" dirty="0"/>
              <a:t>D</a:t>
            </a:r>
            <a:fld id="{37E67B03-C5EC-4FED-8106-67F7ED4CD2D3}" type="slidenum">
              <a:rPr lang="en-GB"/>
              <a:pPr/>
              <a:t>‹#›</a:t>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81000"/>
            <a:ext cx="8229600" cy="13716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981200"/>
            <a:ext cx="4038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981200"/>
            <a:ext cx="40386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4114800"/>
            <a:ext cx="4038600" cy="1981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3 - Θέση ημερομηνίας"/>
          <p:cNvSpPr>
            <a:spLocks noGrp="1"/>
          </p:cNvSpPr>
          <p:nvPr>
            <p:ph type="dt" sz="half" idx="10"/>
          </p:nvPr>
        </p:nvSpPr>
        <p:spPr/>
        <p:txBody>
          <a:bodyPr/>
          <a:lstStyle>
            <a:lvl1pPr>
              <a:defRPr/>
            </a:lvl1pPr>
          </a:lstStyle>
          <a:p>
            <a:pPr>
              <a:defRPr/>
            </a:pPr>
            <a:endParaRPr lang="el-GR"/>
          </a:p>
        </p:txBody>
      </p:sp>
      <p:sp>
        <p:nvSpPr>
          <p:cNvPr id="7" name="4 - Θέση υποσέλιδου"/>
          <p:cNvSpPr>
            <a:spLocks noGrp="1"/>
          </p:cNvSpPr>
          <p:nvPr>
            <p:ph type="ftr" sz="quarter" idx="11"/>
          </p:nvPr>
        </p:nvSpPr>
        <p:spPr/>
        <p:txBody>
          <a:bodyPr/>
          <a:lstStyle>
            <a:lvl1pPr>
              <a:defRPr/>
            </a:lvl1pPr>
          </a:lstStyle>
          <a:p>
            <a:pPr>
              <a:defRPr/>
            </a:pPr>
            <a:r>
              <a:rPr lang="el-GR"/>
              <a:t>Εθνικό Κέντρο Άμεσης Βοήθειας</a:t>
            </a:r>
          </a:p>
        </p:txBody>
      </p:sp>
      <p:sp>
        <p:nvSpPr>
          <p:cNvPr id="8" name="5 - Θέση αριθμού διαφάνειας"/>
          <p:cNvSpPr>
            <a:spLocks noGrp="1"/>
          </p:cNvSpPr>
          <p:nvPr>
            <p:ph type="sldNum" sz="quarter" idx="12"/>
          </p:nvPr>
        </p:nvSpPr>
        <p:spPr/>
        <p:txBody>
          <a:bodyPr/>
          <a:lstStyle>
            <a:lvl1pPr>
              <a:defRPr/>
            </a:lvl1pPr>
          </a:lstStyle>
          <a:p>
            <a:pPr>
              <a:defRPr/>
            </a:pPr>
            <a:fld id="{E7D295B1-87F9-453B-8520-89B7E14546A3}"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E4DEB5A-57FE-4BD7-A666-7B89D451DB70}" type="datetimeFigureOut">
              <a:rPr lang="el-GR" smtClean="0"/>
              <a:pPr/>
              <a:t>23/1/2014</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80B4DF58-C89C-4ACC-9D08-869567363BF8}"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4DEB5A-57FE-4BD7-A666-7B89D451DB70}" type="datetimeFigureOut">
              <a:rPr lang="el-GR" smtClean="0"/>
              <a:pPr/>
              <a:t>23/1/2014</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B4DF58-C89C-4ACC-9D08-869567363BF8}"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 id="2147483804"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calhoun.cc.al.us/distance/Internet/Natural/Healthlinks/ems/paramedic%20student%20page/Airway%20lecture_files/slide0201_image047.jpg"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6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6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7.jpeg"/><Relationship Id="rId7" Type="http://schemas.openxmlformats.org/officeDocument/2006/relationships/image" Target="../media/image60.jpe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hyperlink" Target="http://www.eyeatlas.com/box/204hurlers_syndrome.jpg"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71.jpeg"/></Relationships>
</file>

<file path=ppt/slides/_rels/slide8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9.xml"/><Relationship Id="rId1" Type="http://schemas.openxmlformats.org/officeDocument/2006/relationships/slideLayout" Target="../slideLayouts/slideLayout15.xml"/><Relationship Id="rId4" Type="http://schemas.openxmlformats.org/officeDocument/2006/relationships/image" Target="../media/image76.jpeg"/></Relationships>
</file>

<file path=ppt/slides/_rels/slide8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2.jpeg"/></Relationships>
</file>

<file path=ppt/slides/_rels/slide9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pPr algn="l"/>
            <a:r>
              <a:rPr lang="el-GR" sz="6000" b="1" dirty="0" smtClean="0">
                <a:solidFill>
                  <a:srgbClr val="C00000"/>
                </a:solidFill>
              </a:rPr>
              <a:t>Απόφραξη αεραγωγού</a:t>
            </a:r>
            <a:endParaRPr lang="el-GR" sz="6000" b="1" dirty="0">
              <a:solidFill>
                <a:srgbClr val="C00000"/>
              </a:solidFill>
            </a:endParaRPr>
          </a:p>
        </p:txBody>
      </p:sp>
      <p:sp>
        <p:nvSpPr>
          <p:cNvPr id="3" name="2 - Υπότιτλος"/>
          <p:cNvSpPr>
            <a:spLocks noGrp="1"/>
          </p:cNvSpPr>
          <p:nvPr>
            <p:ph type="subTitle" idx="1"/>
          </p:nvPr>
        </p:nvSpPr>
        <p:spPr>
          <a:xfrm>
            <a:off x="533400" y="3645024"/>
            <a:ext cx="7854696" cy="1336112"/>
          </a:xfrm>
        </p:spPr>
        <p:txBody>
          <a:bodyPr>
            <a:normAutofit/>
          </a:bodyPr>
          <a:lstStyle/>
          <a:p>
            <a:pPr algn="l"/>
            <a:r>
              <a:rPr lang="el-GR" sz="2800" b="1" dirty="0" smtClean="0">
                <a:solidFill>
                  <a:srgbClr val="002060"/>
                </a:solidFill>
              </a:rPr>
              <a:t>Γιώγα Μάρθα , Αναισθησιολόγος,  Επιμ. Α` ΕΚΑΒ </a:t>
            </a:r>
            <a:endParaRPr lang="el-GR" sz="2800" b="1" dirty="0">
              <a:solidFill>
                <a:srgbClr val="002060"/>
              </a:solidFill>
            </a:endParaRPr>
          </a:p>
        </p:txBody>
      </p:sp>
      <p:pic>
        <p:nvPicPr>
          <p:cNvPr id="4" name="Picture 4"/>
          <p:cNvPicPr>
            <a:picLocks noChangeAspect="1" noChangeArrowheads="1"/>
          </p:cNvPicPr>
          <p:nvPr/>
        </p:nvPicPr>
        <p:blipFill>
          <a:blip r:embed="rId2" cstate="print"/>
          <a:srcRect/>
          <a:stretch>
            <a:fillRect/>
          </a:stretch>
        </p:blipFill>
        <p:spPr bwMode="auto">
          <a:xfrm>
            <a:off x="6732240" y="5157192"/>
            <a:ext cx="1762943" cy="144016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l-GR" smtClean="0"/>
              <a:t>Ανατομικές ιδιαιτερότητες Ι</a:t>
            </a:r>
          </a:p>
        </p:txBody>
      </p:sp>
      <p:sp>
        <p:nvSpPr>
          <p:cNvPr id="6147" name="Rectangle 3"/>
          <p:cNvSpPr>
            <a:spLocks noGrp="1" noChangeArrowheads="1"/>
          </p:cNvSpPr>
          <p:nvPr>
            <p:ph idx="1"/>
          </p:nvPr>
        </p:nvSpPr>
        <p:spPr>
          <a:xfrm>
            <a:off x="539750" y="2332038"/>
            <a:ext cx="8229600" cy="4525962"/>
          </a:xfrm>
        </p:spPr>
        <p:txBody>
          <a:bodyPr/>
          <a:lstStyle/>
          <a:p>
            <a:pPr eaLnBrk="1" hangingPunct="1"/>
            <a:r>
              <a:rPr lang="el-GR" smtClean="0"/>
              <a:t>Προεξέχον ινίο</a:t>
            </a:r>
          </a:p>
          <a:p>
            <a:pPr eaLnBrk="1" hangingPunct="1"/>
            <a:r>
              <a:rPr lang="el-GR" smtClean="0"/>
              <a:t>Μεγάλη γλώσσα</a:t>
            </a:r>
          </a:p>
          <a:p>
            <a:pPr eaLnBrk="1" hangingPunct="1"/>
            <a:r>
              <a:rPr lang="el-GR" smtClean="0"/>
              <a:t>Στενές ρινικές θαλάμες </a:t>
            </a:r>
          </a:p>
        </p:txBody>
      </p:sp>
      <p:pic>
        <p:nvPicPr>
          <p:cNvPr id="6148" name="Picture 5" descr="RS_PediatricAirway"/>
          <p:cNvPicPr>
            <a:picLocks noChangeAspect="1" noChangeArrowheads="1"/>
          </p:cNvPicPr>
          <p:nvPr/>
        </p:nvPicPr>
        <p:blipFill>
          <a:blip r:embed="rId3" cstate="print"/>
          <a:srcRect/>
          <a:stretch>
            <a:fillRect/>
          </a:stretch>
        </p:blipFill>
        <p:spPr bwMode="auto">
          <a:xfrm>
            <a:off x="5292725" y="1844675"/>
            <a:ext cx="2857500" cy="3486150"/>
          </a:xfrm>
          <a:prstGeom prst="rect">
            <a:avLst/>
          </a:prstGeom>
          <a:noFill/>
          <a:ln w="9525">
            <a:noFill/>
            <a:miter lim="800000"/>
            <a:headEnd/>
            <a:tailEnd/>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MARKOS\Downloads\ALGORITHM2010_08.jpg"/>
          <p:cNvPicPr>
            <a:picLocks noChangeAspect="1" noChangeArrowheads="1"/>
          </p:cNvPicPr>
          <p:nvPr/>
        </p:nvPicPr>
        <p:blipFill>
          <a:blip r:embed="rId2" cstate="print"/>
          <a:srcRect/>
          <a:stretch>
            <a:fillRect/>
          </a:stretch>
        </p:blipFill>
        <p:spPr bwMode="auto">
          <a:xfrm>
            <a:off x="2146812" y="0"/>
            <a:ext cx="4850376" cy="6858000"/>
          </a:xfrm>
          <a:prstGeom prst="rect">
            <a:avLst/>
          </a:prstGeom>
          <a:noFill/>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2" cstate="print"/>
          <a:srcRect/>
          <a:stretch>
            <a:fillRect/>
          </a:stretch>
        </p:blipFill>
        <p:spPr bwMode="auto">
          <a:xfrm>
            <a:off x="755576" y="692696"/>
            <a:ext cx="7632848" cy="5976664"/>
          </a:xfrm>
          <a:prstGeom prst="rect">
            <a:avLst/>
          </a:prstGeom>
          <a:noFill/>
          <a:ln w="9525">
            <a:noFill/>
            <a:miter lim="800000"/>
            <a:headEnd/>
            <a:tailEnd/>
          </a:ln>
        </p:spPr>
      </p:pic>
      <p:sp>
        <p:nvSpPr>
          <p:cNvPr id="5" name="4 - Ορθογώνιο"/>
          <p:cNvSpPr/>
          <p:nvPr/>
        </p:nvSpPr>
        <p:spPr>
          <a:xfrm>
            <a:off x="5580112" y="1556792"/>
            <a:ext cx="3240360" cy="830997"/>
          </a:xfrm>
          <a:prstGeom prst="rect">
            <a:avLst/>
          </a:prstGeom>
        </p:spPr>
        <p:txBody>
          <a:bodyPr wrap="square">
            <a:spAutoFit/>
          </a:bodyPr>
          <a:lstStyle/>
          <a:p>
            <a:r>
              <a:rPr lang="el-GR" sz="4800" b="1" dirty="0" smtClean="0">
                <a:solidFill>
                  <a:srgbClr val="0070C0"/>
                </a:solidFill>
              </a:rPr>
              <a:t>ΕΥΧΑΡΙΣΤΩ</a:t>
            </a:r>
            <a:endParaRPr lang="el-GR" sz="48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smtClean="0"/>
              <a:t>Ανατομικές ιδιαιτερότητες Ι</a:t>
            </a:r>
          </a:p>
        </p:txBody>
      </p:sp>
      <p:sp>
        <p:nvSpPr>
          <p:cNvPr id="7171" name="Rectangle 3"/>
          <p:cNvSpPr>
            <a:spLocks noGrp="1" noChangeArrowheads="1"/>
          </p:cNvSpPr>
          <p:nvPr>
            <p:ph idx="1"/>
          </p:nvPr>
        </p:nvSpPr>
        <p:spPr/>
        <p:txBody>
          <a:bodyPr/>
          <a:lstStyle/>
          <a:p>
            <a:pPr eaLnBrk="1" hangingPunct="1">
              <a:lnSpc>
                <a:spcPct val="90000"/>
              </a:lnSpc>
            </a:pPr>
            <a:endParaRPr lang="el-GR" sz="2800" smtClean="0">
              <a:solidFill>
                <a:srgbClr val="993300"/>
              </a:solidFill>
              <a:latin typeface="Bookman Old Style" pitchFamily="18" charset="0"/>
            </a:endParaRPr>
          </a:p>
          <a:p>
            <a:pPr eaLnBrk="1" hangingPunct="1">
              <a:lnSpc>
                <a:spcPct val="90000"/>
              </a:lnSpc>
            </a:pPr>
            <a:r>
              <a:rPr lang="el-GR" sz="2800" smtClean="0"/>
              <a:t>Επιγλωττίδα </a:t>
            </a:r>
          </a:p>
          <a:p>
            <a:pPr eaLnBrk="1" hangingPunct="1">
              <a:lnSpc>
                <a:spcPct val="90000"/>
              </a:lnSpc>
              <a:buFontTx/>
              <a:buNone/>
            </a:pPr>
            <a:r>
              <a:rPr lang="el-GR" sz="2800" smtClean="0"/>
              <a:t>    </a:t>
            </a:r>
            <a:r>
              <a:rPr lang="el-GR" sz="2000" smtClean="0"/>
              <a:t>Α</a:t>
            </a:r>
            <a:r>
              <a:rPr lang="el-GR" sz="2000" baseline="-25000" smtClean="0"/>
              <a:t>1</a:t>
            </a:r>
            <a:r>
              <a:rPr lang="el-GR" sz="2000" smtClean="0"/>
              <a:t> στο βρέφος,Α</a:t>
            </a:r>
            <a:r>
              <a:rPr lang="el-GR" sz="2000" baseline="-25000" smtClean="0"/>
              <a:t>3</a:t>
            </a:r>
            <a:r>
              <a:rPr lang="el-GR" sz="2000" smtClean="0"/>
              <a:t> στον ενήλικα </a:t>
            </a:r>
          </a:p>
          <a:p>
            <a:pPr eaLnBrk="1" hangingPunct="1">
              <a:lnSpc>
                <a:spcPct val="90000"/>
              </a:lnSpc>
              <a:buFontTx/>
              <a:buNone/>
            </a:pPr>
            <a:r>
              <a:rPr lang="en-US" sz="2000" smtClean="0"/>
              <a:t>     </a:t>
            </a:r>
            <a:r>
              <a:rPr lang="el-GR" sz="2000" smtClean="0"/>
              <a:t>μακριά, σχήμα Ω  </a:t>
            </a:r>
          </a:p>
          <a:p>
            <a:pPr eaLnBrk="1" hangingPunct="1">
              <a:lnSpc>
                <a:spcPct val="90000"/>
              </a:lnSpc>
              <a:buFontTx/>
              <a:buNone/>
            </a:pPr>
            <a:r>
              <a:rPr lang="el-GR" sz="2000" smtClean="0"/>
              <a:t> </a:t>
            </a:r>
            <a:r>
              <a:rPr lang="en-US" sz="2000" smtClean="0"/>
              <a:t>   </a:t>
            </a:r>
            <a:r>
              <a:rPr lang="el-GR" sz="2000" smtClean="0"/>
              <a:t>45</a:t>
            </a:r>
            <a:r>
              <a:rPr lang="el-GR" sz="2000" baseline="30000" smtClean="0"/>
              <a:t>ο</a:t>
            </a:r>
            <a:r>
              <a:rPr lang="el-GR" sz="2000" smtClean="0"/>
              <a:t> γωνία με το φαρυγγικό τοίχωμα</a:t>
            </a:r>
          </a:p>
          <a:p>
            <a:pPr eaLnBrk="1" hangingPunct="1">
              <a:lnSpc>
                <a:spcPct val="90000"/>
              </a:lnSpc>
              <a:buFontTx/>
              <a:buNone/>
            </a:pPr>
            <a:r>
              <a:rPr lang="en-US" sz="2000" smtClean="0"/>
              <a:t>    </a:t>
            </a:r>
            <a:r>
              <a:rPr lang="en-US" sz="2000" b="1" smtClean="0"/>
              <a:t>“Nose breathers “</a:t>
            </a:r>
            <a:endParaRPr lang="el-GR" sz="2000" b="1" smtClean="0"/>
          </a:p>
          <a:p>
            <a:pPr eaLnBrk="1" hangingPunct="1">
              <a:lnSpc>
                <a:spcPct val="90000"/>
              </a:lnSpc>
            </a:pPr>
            <a:r>
              <a:rPr lang="el-GR" sz="2800" smtClean="0"/>
              <a:t>Λάρυγγας</a:t>
            </a:r>
          </a:p>
          <a:p>
            <a:pPr eaLnBrk="1" hangingPunct="1">
              <a:lnSpc>
                <a:spcPct val="90000"/>
              </a:lnSpc>
              <a:buFontTx/>
              <a:buNone/>
            </a:pPr>
            <a:r>
              <a:rPr lang="en-US" sz="2000" smtClean="0"/>
              <a:t>    </a:t>
            </a:r>
            <a:r>
              <a:rPr lang="el-GR" sz="2000" smtClean="0"/>
              <a:t>Α</a:t>
            </a:r>
            <a:r>
              <a:rPr lang="el-GR" sz="2000" baseline="-25000" smtClean="0"/>
              <a:t>3</a:t>
            </a:r>
            <a:r>
              <a:rPr lang="el-GR" sz="2000" smtClean="0"/>
              <a:t>-Α</a:t>
            </a:r>
            <a:r>
              <a:rPr lang="el-GR" sz="2000" baseline="-25000" smtClean="0"/>
              <a:t>4</a:t>
            </a:r>
            <a:r>
              <a:rPr lang="el-GR" sz="2000" smtClean="0"/>
              <a:t> βρέφος, Α</a:t>
            </a:r>
            <a:r>
              <a:rPr lang="el-GR" sz="2000" baseline="-25000" smtClean="0"/>
              <a:t>4</a:t>
            </a:r>
            <a:r>
              <a:rPr lang="el-GR" sz="2000" smtClean="0"/>
              <a:t>-Α</a:t>
            </a:r>
            <a:r>
              <a:rPr lang="el-GR" sz="2000" baseline="-25000" smtClean="0"/>
              <a:t>5</a:t>
            </a:r>
            <a:r>
              <a:rPr lang="el-GR" sz="2000" smtClean="0"/>
              <a:t> 2 ετών, Α</a:t>
            </a:r>
            <a:r>
              <a:rPr lang="el-GR" sz="2000" baseline="-25000" smtClean="0"/>
              <a:t>5</a:t>
            </a:r>
            <a:r>
              <a:rPr lang="el-GR" sz="2000" smtClean="0"/>
              <a:t>-Α</a:t>
            </a:r>
            <a:r>
              <a:rPr lang="el-GR" sz="2000" baseline="-25000" smtClean="0"/>
              <a:t>6</a:t>
            </a:r>
            <a:r>
              <a:rPr lang="el-GR" sz="2000" smtClean="0"/>
              <a:t> ενήλικας </a:t>
            </a:r>
          </a:p>
          <a:p>
            <a:pPr eaLnBrk="1" hangingPunct="1">
              <a:lnSpc>
                <a:spcPct val="90000"/>
              </a:lnSpc>
              <a:buFontTx/>
              <a:buNone/>
            </a:pPr>
            <a:r>
              <a:rPr lang="en-US" sz="2000" smtClean="0"/>
              <a:t>    </a:t>
            </a:r>
            <a:r>
              <a:rPr lang="el-GR" sz="2000" smtClean="0"/>
              <a:t>Σχήμα ανεστραμμένου χωνιού</a:t>
            </a:r>
            <a:r>
              <a:rPr lang="el-GR" sz="2800" smtClean="0"/>
              <a:t> </a:t>
            </a:r>
          </a:p>
          <a:p>
            <a:pPr eaLnBrk="1" hangingPunct="1">
              <a:lnSpc>
                <a:spcPct val="90000"/>
              </a:lnSpc>
            </a:pPr>
            <a:r>
              <a:rPr lang="el-GR" sz="2800" smtClean="0"/>
              <a:t>Μεγάλα ρουθούνια και αδενοειδείς εκβλαστήσεις</a:t>
            </a:r>
            <a:r>
              <a:rPr lang="el-GR" sz="3600" smtClean="0"/>
              <a:t> </a:t>
            </a:r>
          </a:p>
          <a:p>
            <a:pPr eaLnBrk="1" hangingPunct="1">
              <a:lnSpc>
                <a:spcPct val="90000"/>
              </a:lnSpc>
            </a:pPr>
            <a:endParaRPr lang="el-GR" sz="2800" smtClean="0"/>
          </a:p>
        </p:txBody>
      </p:sp>
      <p:pic>
        <p:nvPicPr>
          <p:cNvPr id="7172" name="Picture 4" descr="untitled"/>
          <p:cNvPicPr>
            <a:picLocks noChangeAspect="1" noChangeArrowheads="1"/>
          </p:cNvPicPr>
          <p:nvPr/>
        </p:nvPicPr>
        <p:blipFill>
          <a:blip r:embed="rId3" cstate="print"/>
          <a:srcRect/>
          <a:stretch>
            <a:fillRect/>
          </a:stretch>
        </p:blipFill>
        <p:spPr bwMode="auto">
          <a:xfrm>
            <a:off x="5364088" y="1340768"/>
            <a:ext cx="3305175" cy="3671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idx="4294967295"/>
          </p:nvPr>
        </p:nvSpPr>
        <p:spPr>
          <a:xfrm>
            <a:off x="0" y="704850"/>
            <a:ext cx="8229600" cy="1143000"/>
          </a:xfrm>
        </p:spPr>
        <p:txBody>
          <a:bodyPr/>
          <a:lstStyle/>
          <a:p>
            <a:pPr eaLnBrk="1" hangingPunct="1"/>
            <a:r>
              <a:rPr lang="el-GR" sz="3600" b="1" smtClean="0"/>
              <a:t>Επιγλωττίδα</a:t>
            </a:r>
            <a:endParaRPr lang="ar-EG" sz="3600" smtClean="0"/>
          </a:p>
        </p:txBody>
      </p:sp>
      <p:sp>
        <p:nvSpPr>
          <p:cNvPr id="8195" name="Content Placeholder 2"/>
          <p:cNvSpPr>
            <a:spLocks noGrp="1"/>
          </p:cNvSpPr>
          <p:nvPr>
            <p:ph idx="4294967295"/>
          </p:nvPr>
        </p:nvSpPr>
        <p:spPr>
          <a:xfrm>
            <a:off x="0" y="4357688"/>
            <a:ext cx="7786688" cy="2071687"/>
          </a:xfrm>
        </p:spPr>
        <p:txBody>
          <a:bodyPr/>
          <a:lstStyle/>
          <a:p>
            <a:pPr eaLnBrk="1" hangingPunct="1">
              <a:buFontTx/>
              <a:buNone/>
            </a:pPr>
            <a:r>
              <a:rPr lang="en-US" sz="2800" b="1" smtClean="0"/>
              <a:t/>
            </a:r>
            <a:br>
              <a:rPr lang="en-US" sz="2800" b="1" smtClean="0"/>
            </a:br>
            <a:endParaRPr lang="ar-EG" sz="2800" smtClean="0"/>
          </a:p>
        </p:txBody>
      </p:sp>
      <p:pic>
        <p:nvPicPr>
          <p:cNvPr id="8196" name="Picture 2"/>
          <p:cNvPicPr>
            <a:picLocks noChangeAspect="1" noChangeArrowheads="1"/>
          </p:cNvPicPr>
          <p:nvPr/>
        </p:nvPicPr>
        <p:blipFill>
          <a:blip r:embed="rId3" cstate="print"/>
          <a:srcRect/>
          <a:stretch>
            <a:fillRect/>
          </a:stretch>
        </p:blipFill>
        <p:spPr bwMode="auto">
          <a:xfrm>
            <a:off x="3779912" y="1340768"/>
            <a:ext cx="3857625" cy="1752600"/>
          </a:xfrm>
          <a:prstGeom prst="rect">
            <a:avLst/>
          </a:prstGeom>
          <a:noFill/>
          <a:ln w="9525">
            <a:noFill/>
            <a:miter lim="800000"/>
            <a:headEnd/>
            <a:tailEnd/>
          </a:ln>
        </p:spPr>
      </p:pic>
      <p:pic>
        <p:nvPicPr>
          <p:cNvPr id="8197" name="Picture 4"/>
          <p:cNvPicPr>
            <a:picLocks noChangeAspect="1" noChangeArrowheads="1"/>
          </p:cNvPicPr>
          <p:nvPr/>
        </p:nvPicPr>
        <p:blipFill>
          <a:blip r:embed="rId4" cstate="print"/>
          <a:srcRect/>
          <a:stretch>
            <a:fillRect/>
          </a:stretch>
        </p:blipFill>
        <p:spPr bwMode="auto">
          <a:xfrm>
            <a:off x="971600" y="3933056"/>
            <a:ext cx="2376264" cy="2232248"/>
          </a:xfrm>
          <a:prstGeom prst="rect">
            <a:avLst/>
          </a:prstGeom>
          <a:noFill/>
          <a:ln w="9525">
            <a:noFill/>
            <a:miter lim="800000"/>
            <a:headEnd/>
            <a:tailEnd/>
          </a:ln>
        </p:spPr>
      </p:pic>
      <p:pic>
        <p:nvPicPr>
          <p:cNvPr id="8198" name="Picture 5"/>
          <p:cNvPicPr>
            <a:picLocks noChangeAspect="1" noChangeArrowheads="1"/>
          </p:cNvPicPr>
          <p:nvPr/>
        </p:nvPicPr>
        <p:blipFill>
          <a:blip r:embed="rId5" cstate="print"/>
          <a:srcRect/>
          <a:stretch>
            <a:fillRect/>
          </a:stretch>
        </p:blipFill>
        <p:spPr bwMode="auto">
          <a:xfrm>
            <a:off x="4716016" y="3933056"/>
            <a:ext cx="2520280"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smtClean="0"/>
              <a:t>Λεμφικός ιστός</a:t>
            </a:r>
          </a:p>
        </p:txBody>
      </p:sp>
      <p:pic>
        <p:nvPicPr>
          <p:cNvPr id="12291" name="Picture 3" descr="tonsyle.jpg"/>
          <p:cNvPicPr>
            <a:picLocks noGrp="1" noChangeAspect="1"/>
          </p:cNvPicPr>
          <p:nvPr>
            <p:ph idx="1"/>
          </p:nvPr>
        </p:nvPicPr>
        <p:blipFill>
          <a:blip r:embed="rId3" cstate="print"/>
          <a:srcRect/>
          <a:stretch>
            <a:fillRect/>
          </a:stretch>
        </p:blipFill>
        <p:spPr>
          <a:xfrm>
            <a:off x="1187450" y="1916113"/>
            <a:ext cx="2459038" cy="3289300"/>
          </a:xfrm>
          <a:noFill/>
        </p:spPr>
      </p:pic>
      <p:pic>
        <p:nvPicPr>
          <p:cNvPr id="12292" name="Picture 5" descr="pp"/>
          <p:cNvPicPr>
            <a:picLocks noChangeAspect="1" noChangeArrowheads="1"/>
          </p:cNvPicPr>
          <p:nvPr/>
        </p:nvPicPr>
        <p:blipFill>
          <a:blip r:embed="rId4" cstate="print"/>
          <a:srcRect/>
          <a:stretch>
            <a:fillRect/>
          </a:stretch>
        </p:blipFill>
        <p:spPr bwMode="auto">
          <a:xfrm>
            <a:off x="5435600" y="1989138"/>
            <a:ext cx="2790825" cy="3355975"/>
          </a:xfrm>
          <a:prstGeom prst="rect">
            <a:avLst/>
          </a:prstGeom>
          <a:noFill/>
          <a:ln w="9525">
            <a:noFill/>
            <a:miter lim="800000"/>
            <a:headEnd/>
            <a:tailEnd/>
          </a:ln>
        </p:spPr>
      </p:pic>
      <p:sp>
        <p:nvSpPr>
          <p:cNvPr id="12293" name="Text Box 6"/>
          <p:cNvSpPr txBox="1">
            <a:spLocks noChangeArrowheads="1"/>
          </p:cNvSpPr>
          <p:nvPr/>
        </p:nvSpPr>
        <p:spPr bwMode="auto">
          <a:xfrm>
            <a:off x="827088" y="5589588"/>
            <a:ext cx="2747962" cy="366712"/>
          </a:xfrm>
          <a:prstGeom prst="rect">
            <a:avLst/>
          </a:prstGeom>
          <a:noFill/>
          <a:ln w="9525">
            <a:noFill/>
            <a:miter lim="800000"/>
            <a:headEnd/>
            <a:tailEnd/>
          </a:ln>
        </p:spPr>
        <p:txBody>
          <a:bodyPr wrap="none">
            <a:spAutoFit/>
          </a:bodyPr>
          <a:lstStyle/>
          <a:p>
            <a:r>
              <a:rPr lang="el-GR"/>
              <a:t>Υπερτροφικές αμυγδαλές</a:t>
            </a:r>
          </a:p>
        </p:txBody>
      </p:sp>
      <p:sp>
        <p:nvSpPr>
          <p:cNvPr id="12294" name="Text Box 7"/>
          <p:cNvSpPr txBox="1">
            <a:spLocks noChangeArrowheads="1"/>
          </p:cNvSpPr>
          <p:nvPr/>
        </p:nvSpPr>
        <p:spPr bwMode="auto">
          <a:xfrm>
            <a:off x="4903788" y="5734050"/>
            <a:ext cx="4240212" cy="366713"/>
          </a:xfrm>
          <a:prstGeom prst="rect">
            <a:avLst/>
          </a:prstGeom>
          <a:noFill/>
          <a:ln w="9525">
            <a:noFill/>
            <a:miter lim="800000"/>
            <a:headEnd/>
            <a:tailEnd/>
          </a:ln>
        </p:spPr>
        <p:txBody>
          <a:bodyPr wrap="none">
            <a:spAutoFit/>
          </a:bodyPr>
          <a:lstStyle/>
          <a:p>
            <a:r>
              <a:rPr lang="el-GR"/>
              <a:t>Υπερπλασία αδενοειδών εκβλαστήσεων</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endParaRPr lang="el-GR" smtClean="0"/>
          </a:p>
        </p:txBody>
      </p:sp>
      <p:sp>
        <p:nvSpPr>
          <p:cNvPr id="14339" name="Rectangle 3"/>
          <p:cNvSpPr>
            <a:spLocks noGrp="1" noChangeArrowheads="1"/>
          </p:cNvSpPr>
          <p:nvPr>
            <p:ph idx="1"/>
          </p:nvPr>
        </p:nvSpPr>
        <p:spPr/>
        <p:txBody>
          <a:bodyPr/>
          <a:lstStyle/>
          <a:p>
            <a:pPr eaLnBrk="1" hangingPunct="1">
              <a:buSzPct val="55000"/>
              <a:buFont typeface="Wingdings" pitchFamily="2" charset="2"/>
              <a:buChar char="Ø"/>
            </a:pPr>
            <a:r>
              <a:rPr lang="el-GR" smtClean="0"/>
              <a:t>Οριζόντια θέση πλευρών</a:t>
            </a:r>
          </a:p>
          <a:p>
            <a:pPr eaLnBrk="1" hangingPunct="1">
              <a:buSzPct val="55000"/>
              <a:buFont typeface="Wingdings" pitchFamily="2" charset="2"/>
              <a:buChar char="Ø"/>
            </a:pPr>
            <a:r>
              <a:rPr lang="el-GR" smtClean="0"/>
              <a:t>Διαφραγματική αναπνοή </a:t>
            </a:r>
          </a:p>
          <a:p>
            <a:pPr eaLnBrk="1" hangingPunct="1">
              <a:buSzPct val="55000"/>
              <a:buFont typeface="Wingdings" pitchFamily="2" charset="2"/>
              <a:buChar char="Ø"/>
            </a:pPr>
            <a:r>
              <a:rPr lang="el-GR" smtClean="0"/>
              <a:t>Μυϊκές ίνες τύπου ΙΙ</a:t>
            </a:r>
          </a:p>
          <a:p>
            <a:pPr eaLnBrk="1" hangingPunct="1">
              <a:buSzPct val="55000"/>
              <a:buFont typeface="Wingdings" pitchFamily="2" charset="2"/>
              <a:buChar char="Ø"/>
            </a:pPr>
            <a:endParaRPr lang="el-GR" smtClean="0"/>
          </a:p>
          <a:p>
            <a:pPr eaLnBrk="1" hangingPunct="1"/>
            <a:endParaRPr lang="el-GR" smtClean="0"/>
          </a:p>
        </p:txBody>
      </p:sp>
      <p:pic>
        <p:nvPicPr>
          <p:cNvPr id="14340" name="Picture 4" descr="3286W"/>
          <p:cNvPicPr>
            <a:picLocks noChangeAspect="1" noChangeArrowheads="1"/>
          </p:cNvPicPr>
          <p:nvPr/>
        </p:nvPicPr>
        <p:blipFill>
          <a:blip r:embed="rId3" cstate="print"/>
          <a:srcRect/>
          <a:stretch>
            <a:fillRect/>
          </a:stretch>
        </p:blipFill>
        <p:spPr bwMode="auto">
          <a:xfrm>
            <a:off x="5076056" y="2060848"/>
            <a:ext cx="3322637" cy="2576513"/>
          </a:xfrm>
          <a:prstGeom prst="rect">
            <a:avLst/>
          </a:prstGeom>
          <a:noFill/>
          <a:ln w="9525">
            <a:noFill/>
            <a:miter lim="800000"/>
            <a:headEnd/>
            <a:tailEnd/>
          </a:ln>
        </p:spPr>
      </p:pic>
      <p:pic>
        <p:nvPicPr>
          <p:cNvPr id="14341" name="Picture 3"/>
          <p:cNvPicPr>
            <a:picLocks noChangeAspect="1" noChangeArrowheads="1"/>
          </p:cNvPicPr>
          <p:nvPr/>
        </p:nvPicPr>
        <p:blipFill>
          <a:blip r:embed="rId4" cstate="print"/>
          <a:srcRect/>
          <a:stretch>
            <a:fillRect/>
          </a:stretch>
        </p:blipFill>
        <p:spPr bwMode="auto">
          <a:xfrm>
            <a:off x="323850" y="3644900"/>
            <a:ext cx="3708400" cy="2786063"/>
          </a:xfrm>
          <a:prstGeom prst="rect">
            <a:avLst/>
          </a:prstGeom>
          <a:noFill/>
          <a:ln w="9525">
            <a:noFill/>
            <a:miter lim="800000"/>
            <a:headEnd/>
            <a:tailEnd/>
          </a:ln>
        </p:spPr>
      </p:pic>
      <p:sp>
        <p:nvSpPr>
          <p:cNvPr id="14342" name="Text Box 7"/>
          <p:cNvSpPr txBox="1">
            <a:spLocks noChangeArrowheads="1"/>
          </p:cNvSpPr>
          <p:nvPr/>
        </p:nvSpPr>
        <p:spPr bwMode="auto">
          <a:xfrm>
            <a:off x="3762375" y="4652963"/>
            <a:ext cx="5381625" cy="1066800"/>
          </a:xfrm>
          <a:prstGeom prst="rect">
            <a:avLst/>
          </a:prstGeom>
          <a:noFill/>
          <a:ln w="9525">
            <a:noFill/>
            <a:miter lim="800000"/>
            <a:headEnd/>
            <a:tailEnd/>
          </a:ln>
        </p:spPr>
        <p:txBody>
          <a:bodyPr wrap="none">
            <a:spAutoFit/>
          </a:bodyPr>
          <a:lstStyle/>
          <a:p>
            <a:r>
              <a:rPr lang="el-GR" sz="3200" b="1"/>
              <a:t>↓</a:t>
            </a:r>
            <a:r>
              <a:rPr lang="el-GR" sz="2400"/>
              <a:t> ενδοτικότητα πνευμόνων</a:t>
            </a:r>
          </a:p>
          <a:p>
            <a:r>
              <a:rPr lang="el-GR" sz="3200" b="1"/>
              <a:t>↑</a:t>
            </a:r>
            <a:r>
              <a:rPr lang="el-GR" sz="2400"/>
              <a:t> ενδοτικότητα θωρακικού τοιχώματος</a:t>
            </a:r>
          </a:p>
        </p:txBody>
      </p:sp>
      <p:sp>
        <p:nvSpPr>
          <p:cNvPr id="14343" name="Text Box 8"/>
          <p:cNvSpPr txBox="1">
            <a:spLocks noChangeArrowheads="1"/>
          </p:cNvSpPr>
          <p:nvPr/>
        </p:nvSpPr>
        <p:spPr bwMode="auto">
          <a:xfrm>
            <a:off x="5292725" y="5949950"/>
            <a:ext cx="1863725" cy="519113"/>
          </a:xfrm>
          <a:prstGeom prst="rect">
            <a:avLst/>
          </a:prstGeom>
          <a:noFill/>
          <a:ln w="9525">
            <a:noFill/>
            <a:miter lim="800000"/>
            <a:headEnd/>
            <a:tailEnd/>
          </a:ln>
        </p:spPr>
        <p:txBody>
          <a:bodyPr wrap="none">
            <a:spAutoFit/>
          </a:bodyPr>
          <a:lstStyle/>
          <a:p>
            <a:r>
              <a:rPr lang="en-US" sz="2800" b="1">
                <a:latin typeface="Tahoma" pitchFamily="34" charset="0"/>
              </a:rPr>
              <a:t>CC &gt; FRC</a:t>
            </a:r>
            <a:endParaRPr lang="el-GR" sz="2800" b="1">
              <a:latin typeface="Tahoma"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68313" y="333375"/>
            <a:ext cx="8229600" cy="1143000"/>
          </a:xfrm>
        </p:spPr>
        <p:txBody>
          <a:bodyPr/>
          <a:lstStyle/>
          <a:p>
            <a:pPr eaLnBrk="1" hangingPunct="1"/>
            <a:r>
              <a:rPr lang="el-GR" smtClean="0"/>
              <a:t>Επίδραση οιδήματος</a:t>
            </a:r>
          </a:p>
        </p:txBody>
      </p:sp>
      <p:sp>
        <p:nvSpPr>
          <p:cNvPr id="16388" name="Text Box 6"/>
          <p:cNvSpPr>
            <a:spLocks noGrp="1" noChangeArrowheads="1"/>
          </p:cNvSpPr>
          <p:nvPr>
            <p:ph idx="1"/>
          </p:nvPr>
        </p:nvSpPr>
        <p:spPr>
          <a:xfrm>
            <a:off x="468313" y="2332038"/>
            <a:ext cx="8229600" cy="4525962"/>
          </a:xfrm>
          <a:noFill/>
        </p:spPr>
        <p:txBody>
          <a:bodyPr/>
          <a:lstStyle/>
          <a:p>
            <a:pPr eaLnBrk="1" hangingPunct="1">
              <a:spcBef>
                <a:spcPct val="50000"/>
              </a:spcBef>
              <a:buFontTx/>
              <a:buNone/>
            </a:pPr>
            <a:r>
              <a:rPr lang="el-GR" sz="2400" b="1" smtClean="0"/>
              <a:t>Αύξηση αντίστασης</a:t>
            </a:r>
            <a:endParaRPr lang="en-US" sz="2400" b="1" smtClean="0"/>
          </a:p>
        </p:txBody>
      </p:sp>
      <p:pic>
        <p:nvPicPr>
          <p:cNvPr id="16387" name="Picture 5" descr="urs3"/>
          <p:cNvPicPr>
            <a:picLocks noChangeAspect="1" noChangeArrowheads="1"/>
          </p:cNvPicPr>
          <p:nvPr/>
        </p:nvPicPr>
        <p:blipFill>
          <a:blip r:embed="rId3" cstate="print"/>
          <a:srcRect/>
          <a:stretch>
            <a:fillRect/>
          </a:stretch>
        </p:blipFill>
        <p:spPr bwMode="auto">
          <a:xfrm>
            <a:off x="3779838" y="2492375"/>
            <a:ext cx="5006975" cy="4041775"/>
          </a:xfrm>
          <a:prstGeom prst="rect">
            <a:avLst/>
          </a:prstGeom>
          <a:noFill/>
          <a:ln w="9525">
            <a:noFill/>
            <a:miter lim="800000"/>
            <a:headEnd/>
            <a:tailEnd/>
          </a:ln>
        </p:spPr>
      </p:pic>
      <p:sp>
        <p:nvSpPr>
          <p:cNvPr id="252935" name="Rectangle 7"/>
          <p:cNvSpPr>
            <a:spLocks noChangeArrowheads="1"/>
          </p:cNvSpPr>
          <p:nvPr/>
        </p:nvSpPr>
        <p:spPr bwMode="auto">
          <a:xfrm>
            <a:off x="2195513" y="1484313"/>
            <a:ext cx="4562475" cy="822325"/>
          </a:xfrm>
          <a:prstGeom prst="rect">
            <a:avLst/>
          </a:prstGeom>
          <a:noFill/>
          <a:ln w="9525">
            <a:noFill/>
            <a:miter lim="800000"/>
            <a:headEnd/>
            <a:tailEnd/>
          </a:ln>
          <a:effectLst/>
        </p:spPr>
        <p:txBody>
          <a:bodyPr>
            <a:spAutoFit/>
          </a:bodyPr>
          <a:lstStyle/>
          <a:p>
            <a:pPr algn="ctr">
              <a:defRPr/>
            </a:pPr>
            <a:r>
              <a:rPr lang="el-GR" sz="2400" b="1">
                <a:effectLst>
                  <a:outerShdw blurRad="38100" dist="38100" dir="2700000" algn="tl">
                    <a:srgbClr val="C0C0C0"/>
                  </a:outerShdw>
                </a:effectLst>
              </a:rPr>
              <a:t>Νόμος  </a:t>
            </a:r>
            <a:r>
              <a:rPr lang="en-US" sz="2400" b="1">
                <a:effectLst>
                  <a:outerShdw blurRad="38100" dist="38100" dir="2700000" algn="tl">
                    <a:srgbClr val="C0C0C0"/>
                  </a:outerShdw>
                </a:effectLst>
              </a:rPr>
              <a:t>Poiseuille</a:t>
            </a:r>
          </a:p>
          <a:p>
            <a:pPr algn="ctr">
              <a:defRPr/>
            </a:pPr>
            <a:r>
              <a:rPr lang="en-US" sz="2400" b="1">
                <a:effectLst>
                  <a:outerShdw blurRad="38100" dist="38100" dir="2700000" algn="tl">
                    <a:srgbClr val="C0C0C0"/>
                  </a:outerShdw>
                </a:effectLst>
              </a:rPr>
              <a:t>   R = 8nl/ </a:t>
            </a:r>
            <a:r>
              <a:rPr lang="el-GR" sz="2400" b="1">
                <a:effectLst>
                  <a:outerShdw blurRad="38100" dist="38100" dir="2700000" algn="tl">
                    <a:srgbClr val="C0C0C0"/>
                  </a:outerShdw>
                </a:effectLst>
              </a:rPr>
              <a:t>π</a:t>
            </a:r>
            <a:r>
              <a:rPr lang="en-US" sz="2400" b="1">
                <a:effectLst>
                  <a:outerShdw blurRad="38100" dist="38100" dir="2700000" algn="tl">
                    <a:srgbClr val="C0C0C0"/>
                  </a:outerShdw>
                </a:effectLst>
              </a:rPr>
              <a:t>r4</a:t>
            </a:r>
            <a:endParaRPr lang="el-GR" sz="2400" b="1">
              <a:effectLst>
                <a:outerShdw blurRad="38100" dist="38100" dir="2700000" algn="tl">
                  <a:srgbClr val="C0C0C0"/>
                </a:outerShdw>
              </a:effectLst>
            </a:endParaRPr>
          </a:p>
        </p:txBody>
      </p:sp>
      <p:sp>
        <p:nvSpPr>
          <p:cNvPr id="16390" name="Text Box 8"/>
          <p:cNvSpPr txBox="1">
            <a:spLocks noChangeArrowheads="1"/>
          </p:cNvSpPr>
          <p:nvPr/>
        </p:nvSpPr>
        <p:spPr bwMode="auto">
          <a:xfrm>
            <a:off x="1476375" y="3571875"/>
            <a:ext cx="693738" cy="457200"/>
          </a:xfrm>
          <a:prstGeom prst="rect">
            <a:avLst/>
          </a:prstGeom>
          <a:noFill/>
          <a:ln w="9525">
            <a:noFill/>
            <a:miter lim="800000"/>
            <a:headEnd/>
            <a:tailEnd/>
          </a:ln>
        </p:spPr>
        <p:txBody>
          <a:bodyPr wrap="none">
            <a:spAutoFit/>
          </a:bodyPr>
          <a:lstStyle/>
          <a:p>
            <a:r>
              <a:rPr lang="el-GR" sz="2400" b="1"/>
              <a:t>16</a:t>
            </a:r>
            <a:r>
              <a:rPr lang="en-US" sz="2400" b="1"/>
              <a:t>x</a:t>
            </a:r>
            <a:endParaRPr lang="el-GR" sz="2400" b="1"/>
          </a:p>
        </p:txBody>
      </p:sp>
      <p:sp>
        <p:nvSpPr>
          <p:cNvPr id="16391" name="Text Box 9"/>
          <p:cNvSpPr txBox="1">
            <a:spLocks noChangeArrowheads="1"/>
          </p:cNvSpPr>
          <p:nvPr/>
        </p:nvSpPr>
        <p:spPr bwMode="auto">
          <a:xfrm>
            <a:off x="1476375" y="5227638"/>
            <a:ext cx="523875" cy="457200"/>
          </a:xfrm>
          <a:prstGeom prst="rect">
            <a:avLst/>
          </a:prstGeom>
          <a:noFill/>
          <a:ln w="9525">
            <a:noFill/>
            <a:miter lim="800000"/>
            <a:headEnd/>
            <a:tailEnd/>
          </a:ln>
        </p:spPr>
        <p:txBody>
          <a:bodyPr wrap="none">
            <a:spAutoFit/>
          </a:bodyPr>
          <a:lstStyle/>
          <a:p>
            <a:r>
              <a:rPr lang="en-US" sz="2400" b="1"/>
              <a:t>3x</a:t>
            </a:r>
            <a:endParaRPr lang="el-GR" sz="2400" b="1"/>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5400" b="1" dirty="0" smtClean="0">
                <a:solidFill>
                  <a:srgbClr val="7030A0"/>
                </a:solidFill>
              </a:rPr>
              <a:t>Απόφραξη του αεραγωγού</a:t>
            </a:r>
            <a:endParaRPr lang="el-GR" b="1" dirty="0"/>
          </a:p>
        </p:txBody>
      </p:sp>
      <p:sp>
        <p:nvSpPr>
          <p:cNvPr id="3" name="2 - Θέση περιεχομένου"/>
          <p:cNvSpPr>
            <a:spLocks noGrp="1"/>
          </p:cNvSpPr>
          <p:nvPr>
            <p:ph idx="1"/>
          </p:nvPr>
        </p:nvSpPr>
        <p:spPr>
          <a:xfrm>
            <a:off x="457200" y="1772816"/>
            <a:ext cx="8229600" cy="4551784"/>
          </a:xfrm>
        </p:spPr>
        <p:txBody>
          <a:bodyPr/>
          <a:lstStyle/>
          <a:p>
            <a:r>
              <a:rPr lang="el-GR" sz="3200" dirty="0" smtClean="0"/>
              <a:t>Η αναγνώριση της απόφραξης του αεραγωγού είναι ουσιώδης</a:t>
            </a:r>
          </a:p>
          <a:p>
            <a:endParaRPr lang="el-GR" sz="3200" dirty="0" smtClean="0"/>
          </a:p>
          <a:p>
            <a:r>
              <a:rPr lang="el-GR" sz="3200" dirty="0" smtClean="0"/>
              <a:t>Βασίζεται στη σωστή επισκόπηση και ακρόαση, στο βαθμό υποψίας και σε στοιχεία ιστορικού</a:t>
            </a:r>
          </a:p>
          <a:p>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b="1" dirty="0" smtClean="0">
                <a:solidFill>
                  <a:srgbClr val="7030A0"/>
                </a:solidFill>
              </a:rPr>
              <a:t>Βασικός χειρισμός του αεραγωγού και αερισμός</a:t>
            </a:r>
            <a:endParaRPr lang="el-GR" sz="4000" b="1" dirty="0">
              <a:solidFill>
                <a:srgbClr val="7030A0"/>
              </a:solidFill>
            </a:endParaRPr>
          </a:p>
        </p:txBody>
      </p:sp>
      <p:sp>
        <p:nvSpPr>
          <p:cNvPr id="3" name="2 - Θέση περιεχομένου"/>
          <p:cNvSpPr>
            <a:spLocks noGrp="1"/>
          </p:cNvSpPr>
          <p:nvPr>
            <p:ph idx="1"/>
          </p:nvPr>
        </p:nvSpPr>
        <p:spPr>
          <a:xfrm>
            <a:off x="457200" y="2204864"/>
            <a:ext cx="8229600" cy="4119736"/>
          </a:xfrm>
        </p:spPr>
        <p:txBody>
          <a:bodyPr>
            <a:normAutofit/>
          </a:bodyPr>
          <a:lstStyle/>
          <a:p>
            <a:pPr>
              <a:lnSpc>
                <a:spcPct val="90000"/>
              </a:lnSpc>
              <a:buNone/>
            </a:pPr>
            <a:endParaRPr lang="en-GB" sz="3200" dirty="0" smtClean="0"/>
          </a:p>
          <a:p>
            <a:pPr>
              <a:lnSpc>
                <a:spcPct val="90000"/>
              </a:lnSpc>
            </a:pPr>
            <a:r>
              <a:rPr lang="el-GR" sz="3200" dirty="0" smtClean="0"/>
              <a:t>Αναγνώριση της απόφραξης</a:t>
            </a:r>
            <a:endParaRPr lang="en-US" sz="3200" dirty="0" smtClean="0"/>
          </a:p>
          <a:p>
            <a:pPr>
              <a:lnSpc>
                <a:spcPct val="90000"/>
              </a:lnSpc>
            </a:pPr>
            <a:r>
              <a:rPr lang="el-GR" sz="3200" dirty="0" smtClean="0"/>
              <a:t>Αιτίες απόφραξης του αεραγωγού</a:t>
            </a:r>
            <a:endParaRPr lang="en-GB" sz="3200" dirty="0" smtClean="0"/>
          </a:p>
          <a:p>
            <a:pPr>
              <a:lnSpc>
                <a:spcPct val="90000"/>
              </a:lnSpc>
            </a:pPr>
            <a:r>
              <a:rPr lang="el-GR" sz="3200" dirty="0" smtClean="0"/>
              <a:t>Βασικές τεχνικές χειρισμού του αεραγωγού</a:t>
            </a:r>
            <a:endParaRPr lang="en-GB" sz="3200" dirty="0" smtClean="0"/>
          </a:p>
          <a:p>
            <a:pPr>
              <a:lnSpc>
                <a:spcPct val="90000"/>
              </a:lnSpc>
            </a:pPr>
            <a:r>
              <a:rPr lang="el-GR" sz="3200" dirty="0" smtClean="0"/>
              <a:t>Απλά βοηθήματα για τον αεραγωγό</a:t>
            </a:r>
            <a:endParaRPr lang="en-GB" sz="3200" dirty="0" smtClean="0"/>
          </a:p>
          <a:p>
            <a:pPr>
              <a:lnSpc>
                <a:spcPct val="90000"/>
              </a:lnSpc>
            </a:pPr>
            <a:r>
              <a:rPr lang="el-GR" sz="3200" dirty="0" smtClean="0"/>
              <a:t>Απλές συσκευές για τον αερισμό των πνευμόνων του ασθενούς</a:t>
            </a:r>
            <a:r>
              <a:rPr lang="en-GB" sz="3200" dirty="0" smtClean="0"/>
              <a:t> </a:t>
            </a:r>
          </a:p>
          <a:p>
            <a:endParaRPr lang="el-GR" dirty="0"/>
          </a:p>
        </p:txBody>
      </p:sp>
      <p:pic>
        <p:nvPicPr>
          <p:cNvPr id="4" name="Picture 5" descr="σάρωση0004"/>
          <p:cNvPicPr>
            <a:picLocks noChangeAspect="1" noChangeArrowheads="1"/>
          </p:cNvPicPr>
          <p:nvPr/>
        </p:nvPicPr>
        <p:blipFill>
          <a:blip r:embed="rId2" cstate="print"/>
          <a:srcRect/>
          <a:stretch>
            <a:fillRect/>
          </a:stretch>
        </p:blipFill>
        <p:spPr>
          <a:xfrm>
            <a:off x="539750" y="333375"/>
            <a:ext cx="7416800" cy="619125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161925" y="152400"/>
            <a:ext cx="8820150" cy="65532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457200" y="476672"/>
            <a:ext cx="8229600" cy="864096"/>
          </a:xfrm>
        </p:spPr>
        <p:txBody>
          <a:bodyPr>
            <a:normAutofit/>
          </a:bodyPr>
          <a:lstStyle/>
          <a:p>
            <a:r>
              <a:rPr lang="el-GR" dirty="0" smtClean="0">
                <a:solidFill>
                  <a:srgbClr val="7030A0"/>
                </a:solidFill>
              </a:rPr>
              <a:t>Απόφραξη του αεραγωγού</a:t>
            </a:r>
          </a:p>
        </p:txBody>
      </p:sp>
      <p:pic>
        <p:nvPicPr>
          <p:cNvPr id="20483" name="Picture 2" descr="C:\Documents and Settings\Βασίλης\Τα έγγραφά μου\Οι εικόνες μου\sleep_apnea_image_rhk9.jpg"/>
          <p:cNvPicPr>
            <a:picLocks noGrp="1" noChangeAspect="1" noChangeArrowheads="1"/>
          </p:cNvPicPr>
          <p:nvPr>
            <p:ph idx="1"/>
          </p:nvPr>
        </p:nvPicPr>
        <p:blipFill>
          <a:blip r:embed="rId2" cstate="print"/>
          <a:srcRect/>
          <a:stretch>
            <a:fillRect/>
          </a:stretch>
        </p:blipFill>
        <p:spPr>
          <a:xfrm>
            <a:off x="1619250" y="1340769"/>
            <a:ext cx="5842000" cy="3312368"/>
          </a:xfrm>
          <a:noFill/>
        </p:spPr>
      </p:pic>
      <p:sp>
        <p:nvSpPr>
          <p:cNvPr id="20484" name="Text Box 5"/>
          <p:cNvSpPr txBox="1">
            <a:spLocks noChangeArrowheads="1"/>
          </p:cNvSpPr>
          <p:nvPr/>
        </p:nvSpPr>
        <p:spPr bwMode="auto">
          <a:xfrm>
            <a:off x="971600" y="4869160"/>
            <a:ext cx="7415163" cy="1323439"/>
          </a:xfrm>
          <a:prstGeom prst="rect">
            <a:avLst/>
          </a:prstGeom>
          <a:noFill/>
          <a:ln w="9525">
            <a:noFill/>
            <a:miter lim="800000"/>
            <a:headEnd/>
            <a:tailEnd/>
          </a:ln>
        </p:spPr>
        <p:txBody>
          <a:bodyPr wrap="square">
            <a:spAutoFit/>
          </a:bodyPr>
          <a:lstStyle/>
          <a:p>
            <a:pPr>
              <a:spcBef>
                <a:spcPct val="50000"/>
              </a:spcBef>
              <a:buFontTx/>
              <a:buChar char="•"/>
            </a:pPr>
            <a:r>
              <a:rPr lang="el-GR" sz="2800" dirty="0">
                <a:solidFill>
                  <a:srgbClr val="C00000"/>
                </a:solidFill>
              </a:rPr>
              <a:t> </a:t>
            </a:r>
            <a:r>
              <a:rPr lang="el-GR" sz="3200" dirty="0">
                <a:solidFill>
                  <a:srgbClr val="C00000"/>
                </a:solidFill>
              </a:rPr>
              <a:t>Ανώτερου ή κατώτερου αεραγωγού</a:t>
            </a:r>
          </a:p>
          <a:p>
            <a:pPr>
              <a:spcBef>
                <a:spcPct val="50000"/>
              </a:spcBef>
              <a:buFontTx/>
              <a:buChar char="•"/>
            </a:pPr>
            <a:r>
              <a:rPr lang="el-GR" sz="3200" dirty="0">
                <a:solidFill>
                  <a:srgbClr val="C00000"/>
                </a:solidFill>
              </a:rPr>
              <a:t> Μερική ή πλήρης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endParaRPr lang="el-GR" smtClean="0"/>
          </a:p>
        </p:txBody>
      </p:sp>
      <p:sp>
        <p:nvSpPr>
          <p:cNvPr id="7171" name="Rectangle 3"/>
          <p:cNvSpPr>
            <a:spLocks noGrp="1" noChangeArrowheads="1"/>
          </p:cNvSpPr>
          <p:nvPr>
            <p:ph idx="1"/>
          </p:nvPr>
        </p:nvSpPr>
        <p:spPr>
          <a:xfrm>
            <a:off x="457200" y="3582988"/>
            <a:ext cx="8229600" cy="2654324"/>
          </a:xfrm>
        </p:spPr>
        <p:txBody>
          <a:bodyPr>
            <a:normAutofit/>
          </a:bodyPr>
          <a:lstStyle/>
          <a:p>
            <a:r>
              <a:rPr lang="el-GR" sz="3200" dirty="0" smtClean="0">
                <a:solidFill>
                  <a:srgbClr val="002060"/>
                </a:solidFill>
              </a:rPr>
              <a:t>Η διαχείριση του αεραγωγού και η οξυγόνωση είναι τα πρώτα και πλέον ουσιώδη βήματα στην αρχική εκτίμηση κάθε ασθενούς</a:t>
            </a:r>
          </a:p>
        </p:txBody>
      </p:sp>
      <p:sp>
        <p:nvSpPr>
          <p:cNvPr id="7172" name="Text Box 4"/>
          <p:cNvSpPr txBox="1">
            <a:spLocks noChangeArrowheads="1"/>
          </p:cNvSpPr>
          <p:nvPr/>
        </p:nvSpPr>
        <p:spPr bwMode="auto">
          <a:xfrm>
            <a:off x="611188" y="1484313"/>
            <a:ext cx="7848600" cy="1465262"/>
          </a:xfrm>
          <a:prstGeom prst="rect">
            <a:avLst/>
          </a:prstGeom>
          <a:noFill/>
          <a:ln w="9525">
            <a:noFill/>
            <a:miter lim="800000"/>
            <a:headEnd/>
            <a:tailEnd/>
          </a:ln>
        </p:spPr>
        <p:txBody>
          <a:bodyPr>
            <a:spAutoFit/>
          </a:bodyPr>
          <a:lstStyle/>
          <a:p>
            <a:pPr>
              <a:spcBef>
                <a:spcPct val="50000"/>
              </a:spcBef>
            </a:pPr>
            <a:r>
              <a:rPr lang="en-US" sz="3600" dirty="0">
                <a:solidFill>
                  <a:srgbClr val="FFFF00"/>
                </a:solidFill>
              </a:rPr>
              <a:t>	</a:t>
            </a:r>
            <a:r>
              <a:rPr lang="el-GR" sz="3600" b="1" dirty="0">
                <a:solidFill>
                  <a:srgbClr val="7030A0"/>
                </a:solidFill>
              </a:rPr>
              <a:t>Α= </a:t>
            </a:r>
            <a:r>
              <a:rPr lang="en-US" sz="3600" b="1" dirty="0" smtClean="0">
                <a:solidFill>
                  <a:srgbClr val="7030A0"/>
                </a:solidFill>
              </a:rPr>
              <a:t>Airway</a:t>
            </a:r>
            <a:r>
              <a:rPr lang="el-GR" sz="3600" b="1" dirty="0" smtClean="0">
                <a:solidFill>
                  <a:srgbClr val="7030A0"/>
                </a:solidFill>
              </a:rPr>
              <a:t>  </a:t>
            </a:r>
            <a:r>
              <a:rPr lang="en-US" sz="3600" b="1" dirty="0" smtClean="0">
                <a:solidFill>
                  <a:srgbClr val="7030A0"/>
                </a:solidFill>
              </a:rPr>
              <a:t> </a:t>
            </a:r>
            <a:r>
              <a:rPr lang="en-US" sz="3600" b="1" dirty="0">
                <a:solidFill>
                  <a:srgbClr val="7030A0"/>
                </a:solidFill>
              </a:rPr>
              <a:t>[</a:t>
            </a:r>
            <a:r>
              <a:rPr lang="el-GR" sz="3600" b="1" dirty="0">
                <a:solidFill>
                  <a:srgbClr val="7030A0"/>
                </a:solidFill>
              </a:rPr>
              <a:t>Αεραγωγός</a:t>
            </a:r>
            <a:r>
              <a:rPr lang="en-US" sz="3600" b="1" dirty="0">
                <a:solidFill>
                  <a:srgbClr val="7030A0"/>
                </a:solidFill>
              </a:rPr>
              <a:t>]</a:t>
            </a:r>
            <a:endParaRPr lang="el-GR" sz="3600" b="1" dirty="0">
              <a:solidFill>
                <a:srgbClr val="7030A0"/>
              </a:solidFill>
            </a:endParaRPr>
          </a:p>
          <a:p>
            <a:pPr>
              <a:spcBef>
                <a:spcPct val="50000"/>
              </a:spcBef>
            </a:pPr>
            <a:r>
              <a:rPr lang="en-US" sz="3600" b="1" dirty="0">
                <a:solidFill>
                  <a:srgbClr val="7030A0"/>
                </a:solidFill>
              </a:rPr>
              <a:t>	</a:t>
            </a:r>
            <a:r>
              <a:rPr lang="el-GR" sz="3600" b="1" dirty="0">
                <a:solidFill>
                  <a:srgbClr val="7030A0"/>
                </a:solidFill>
              </a:rPr>
              <a:t>Β= </a:t>
            </a:r>
            <a:r>
              <a:rPr lang="en-US" sz="3600" b="1" dirty="0" smtClean="0">
                <a:solidFill>
                  <a:srgbClr val="7030A0"/>
                </a:solidFill>
              </a:rPr>
              <a:t>Breathing</a:t>
            </a:r>
            <a:r>
              <a:rPr lang="el-GR" sz="3600" b="1" dirty="0" smtClean="0">
                <a:solidFill>
                  <a:srgbClr val="7030A0"/>
                </a:solidFill>
              </a:rPr>
              <a:t>  </a:t>
            </a:r>
            <a:r>
              <a:rPr lang="en-US" sz="3600" b="1" dirty="0" smtClean="0">
                <a:solidFill>
                  <a:srgbClr val="7030A0"/>
                </a:solidFill>
              </a:rPr>
              <a:t> </a:t>
            </a:r>
            <a:r>
              <a:rPr lang="en-US" sz="3600" b="1" dirty="0">
                <a:solidFill>
                  <a:srgbClr val="7030A0"/>
                </a:solidFill>
              </a:rPr>
              <a:t>[</a:t>
            </a:r>
            <a:r>
              <a:rPr lang="el-GR" sz="3600" b="1" dirty="0">
                <a:solidFill>
                  <a:srgbClr val="7030A0"/>
                </a:solidFill>
              </a:rPr>
              <a:t>Αναπνοή</a:t>
            </a:r>
            <a:r>
              <a:rPr lang="en-US" sz="3600" b="1" dirty="0">
                <a:solidFill>
                  <a:srgbClr val="7030A0"/>
                </a:solidFill>
              </a:rPr>
              <a:t>]</a:t>
            </a:r>
            <a:endParaRPr lang="el-GR" sz="3600" b="1" dirty="0">
              <a:solidFill>
                <a:srgbClr val="7030A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8229600" cy="1080120"/>
          </a:xfrm>
        </p:spPr>
        <p:txBody>
          <a:bodyPr>
            <a:normAutofit/>
          </a:bodyPr>
          <a:lstStyle/>
          <a:p>
            <a:r>
              <a:rPr lang="el-GR" sz="4000" dirty="0" smtClean="0"/>
              <a:t>Μερική απόφραξη αεραγωγού</a:t>
            </a:r>
            <a:endParaRPr lang="el-GR" sz="4000" dirty="0"/>
          </a:p>
        </p:txBody>
      </p:sp>
      <p:sp>
        <p:nvSpPr>
          <p:cNvPr id="3" name="2 - Θέση περιεχομένου"/>
          <p:cNvSpPr>
            <a:spLocks noGrp="1"/>
          </p:cNvSpPr>
          <p:nvPr>
            <p:ph idx="1"/>
          </p:nvPr>
        </p:nvSpPr>
        <p:spPr/>
        <p:txBody>
          <a:bodyPr>
            <a:normAutofit fontScale="92500" lnSpcReduction="20000"/>
          </a:bodyPr>
          <a:lstStyle/>
          <a:p>
            <a:r>
              <a:rPr lang="el-GR" dirty="0" smtClean="0"/>
              <a:t>Αναγνωρίζεται σχετικά εύκολα από του </a:t>
            </a:r>
            <a:r>
              <a:rPr lang="el-GR" b="1" dirty="0" smtClean="0"/>
              <a:t>θορυβώδεις</a:t>
            </a:r>
            <a:r>
              <a:rPr lang="el-GR" dirty="0" smtClean="0"/>
              <a:t>  εισπνευστικούς ήχους</a:t>
            </a:r>
          </a:p>
          <a:p>
            <a:r>
              <a:rPr lang="el-GR" dirty="0" smtClean="0"/>
              <a:t>Απλό ή έντονο </a:t>
            </a:r>
            <a:r>
              <a:rPr lang="el-GR" b="1" dirty="0" smtClean="0"/>
              <a:t>ροχαλητό</a:t>
            </a:r>
            <a:r>
              <a:rPr lang="el-GR" dirty="0" smtClean="0"/>
              <a:t> που υποδηλώνει απόφραξη </a:t>
            </a:r>
            <a:r>
              <a:rPr lang="el-GR" dirty="0" err="1" smtClean="0"/>
              <a:t>οπισθοφάρυγγα</a:t>
            </a:r>
            <a:endParaRPr lang="el-GR" dirty="0" smtClean="0"/>
          </a:p>
          <a:p>
            <a:r>
              <a:rPr lang="el-GR" dirty="0" smtClean="0"/>
              <a:t>Μέτριος ή έντονος </a:t>
            </a:r>
            <a:r>
              <a:rPr lang="el-GR" b="1" dirty="0" smtClean="0"/>
              <a:t>εισπνευστικός συριγμός </a:t>
            </a:r>
            <a:r>
              <a:rPr lang="el-GR" dirty="0" smtClean="0"/>
              <a:t>που υποδηλώνει απόφραξη λάρυγγα ή </a:t>
            </a:r>
            <a:r>
              <a:rPr lang="el-GR" dirty="0" err="1" smtClean="0"/>
              <a:t>υπογλωττική</a:t>
            </a:r>
            <a:r>
              <a:rPr lang="el-GR" dirty="0" smtClean="0"/>
              <a:t> απόφραξη</a:t>
            </a:r>
          </a:p>
          <a:p>
            <a:pPr>
              <a:buNone/>
            </a:pPr>
            <a:endParaRPr lang="el-GR" dirty="0" smtClean="0"/>
          </a:p>
          <a:p>
            <a:pPr>
              <a:buNone/>
            </a:pPr>
            <a:r>
              <a:rPr lang="el-GR" b="1" dirty="0" smtClean="0">
                <a:solidFill>
                  <a:srgbClr val="C00000"/>
                </a:solidFill>
              </a:rPr>
              <a:t>  Επιπλέον αναγνωρίζουμε άλλα σημεία που υποδηλώνουν μερική απόφραξη αεραγωγού</a:t>
            </a:r>
            <a:endParaRPr lang="el-GR" b="1" dirty="0">
              <a:solidFill>
                <a:srgbClr val="C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eaLnBrk="1" hangingPunct="1">
              <a:defRPr/>
            </a:pPr>
            <a:r>
              <a:rPr lang="el-GR" sz="3600" dirty="0" smtClean="0">
                <a:solidFill>
                  <a:schemeClr val="folHlink"/>
                </a:solidFill>
              </a:rPr>
              <a:t>Απόφραξη αεραγωγού </a:t>
            </a:r>
          </a:p>
        </p:txBody>
      </p:sp>
      <p:sp>
        <p:nvSpPr>
          <p:cNvPr id="151555" name="Rectangle 3"/>
          <p:cNvSpPr>
            <a:spLocks noGrp="1" noChangeArrowheads="1"/>
          </p:cNvSpPr>
          <p:nvPr>
            <p:ph type="body" idx="1"/>
          </p:nvPr>
        </p:nvSpPr>
        <p:spPr>
          <a:xfrm>
            <a:off x="457200" y="1916113"/>
            <a:ext cx="8229600" cy="4179887"/>
          </a:xfrm>
        </p:spPr>
        <p:txBody>
          <a:bodyPr/>
          <a:lstStyle/>
          <a:p>
            <a:pPr eaLnBrk="1" hangingPunct="1">
              <a:defRPr/>
            </a:pPr>
            <a:r>
              <a:rPr lang="el-GR" dirty="0" smtClean="0">
                <a:solidFill>
                  <a:schemeClr val="hlink"/>
                </a:solidFill>
              </a:rPr>
              <a:t>Μερική απόφραξη</a:t>
            </a:r>
            <a:r>
              <a:rPr lang="el-GR" dirty="0" smtClean="0"/>
              <a:t> – είναι θορυβώδης</a:t>
            </a:r>
          </a:p>
          <a:p>
            <a:pPr eaLnBrk="1" hangingPunct="1">
              <a:buFont typeface="Wingdings" pitchFamily="2" charset="2"/>
              <a:buNone/>
              <a:defRPr/>
            </a:pPr>
            <a:endParaRPr lang="el-GR" dirty="0" smtClean="0"/>
          </a:p>
          <a:p>
            <a:pPr eaLnBrk="1" hangingPunct="1">
              <a:buFont typeface="Wingdings" pitchFamily="2" charset="2"/>
              <a:buNone/>
              <a:defRPr/>
            </a:pPr>
            <a:r>
              <a:rPr lang="el-GR" dirty="0" smtClean="0"/>
              <a:t>        - με επαρκή αερισμό</a:t>
            </a:r>
          </a:p>
          <a:p>
            <a:pPr eaLnBrk="1" hangingPunct="1">
              <a:buFont typeface="Wingdings" pitchFamily="2" charset="2"/>
              <a:buNone/>
              <a:defRPr/>
            </a:pPr>
            <a:r>
              <a:rPr lang="el-GR" dirty="0" smtClean="0"/>
              <a:t>        - με ανεπαρκή αερισμό</a:t>
            </a:r>
          </a:p>
          <a:p>
            <a:pPr eaLnBrk="1" hangingPunct="1">
              <a:buFont typeface="Wingdings" pitchFamily="2" charset="2"/>
              <a:buNone/>
              <a:defRPr/>
            </a:pPr>
            <a:endParaRPr lang="el-GR" dirty="0" smtClean="0"/>
          </a:p>
          <a:p>
            <a:pPr eaLnBrk="1" hangingPunct="1">
              <a:defRPr/>
            </a:pPr>
            <a:r>
              <a:rPr lang="el-GR" dirty="0" smtClean="0">
                <a:solidFill>
                  <a:schemeClr val="hlink"/>
                </a:solidFill>
              </a:rPr>
              <a:t>Πλήρης απόφραξη</a:t>
            </a:r>
            <a:r>
              <a:rPr lang="el-GR" dirty="0" smtClean="0"/>
              <a:t> – </a:t>
            </a:r>
            <a:r>
              <a:rPr lang="el-GR" b="1" dirty="0" smtClean="0">
                <a:solidFill>
                  <a:srgbClr val="C00000"/>
                </a:solidFill>
              </a:rPr>
              <a:t>σιωπηλή </a:t>
            </a:r>
            <a:r>
              <a:rPr lang="el-GR" dirty="0" smtClean="0"/>
              <a:t>– δεν    </a:t>
            </a:r>
          </a:p>
          <a:p>
            <a:pPr eaLnBrk="1" hangingPunct="1">
              <a:buFont typeface="Wingdings" pitchFamily="2" charset="2"/>
              <a:buNone/>
              <a:defRPr/>
            </a:pPr>
            <a:r>
              <a:rPr lang="el-GR" dirty="0" smtClean="0"/>
              <a:t>           υπάρχει ροή του αέρα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a:xfrm>
            <a:off x="683568" y="476672"/>
            <a:ext cx="7920880" cy="1296144"/>
          </a:xfrm>
        </p:spPr>
        <p:txBody>
          <a:bodyPr>
            <a:normAutofit/>
          </a:bodyPr>
          <a:lstStyle/>
          <a:p>
            <a:pPr algn="ctr"/>
            <a:r>
              <a:rPr lang="el-GR" sz="3600" b="1">
                <a:solidFill>
                  <a:srgbClr val="7030A0"/>
                </a:solidFill>
                <a:latin typeface="+mn-lt"/>
              </a:rPr>
              <a:t>ΚΛΙΝΙΚΗ    </a:t>
            </a:r>
            <a:r>
              <a:rPr lang="el-GR" sz="3600" b="1" smtClean="0">
                <a:solidFill>
                  <a:srgbClr val="7030A0"/>
                </a:solidFill>
                <a:latin typeface="+mn-lt"/>
              </a:rPr>
              <a:t>ΕΙΚΟΝΑ</a:t>
            </a:r>
            <a:br>
              <a:rPr lang="el-GR" sz="3600" b="1" smtClean="0">
                <a:solidFill>
                  <a:srgbClr val="7030A0"/>
                </a:solidFill>
                <a:latin typeface="+mn-lt"/>
              </a:rPr>
            </a:br>
            <a:r>
              <a:rPr lang="el-GR" sz="3600" b="1" smtClean="0">
                <a:solidFill>
                  <a:srgbClr val="7030A0"/>
                </a:solidFill>
                <a:latin typeface="+mn-lt"/>
              </a:rPr>
              <a:t> </a:t>
            </a:r>
            <a:r>
              <a:rPr lang="el-GR" sz="3600" b="1" dirty="0" smtClean="0">
                <a:solidFill>
                  <a:srgbClr val="7030A0"/>
                </a:solidFill>
                <a:latin typeface="+mn-lt"/>
              </a:rPr>
              <a:t>ΜΕΡΙΚΗΣ  </a:t>
            </a:r>
            <a:r>
              <a:rPr lang="el-GR" sz="3600" b="1" dirty="0">
                <a:solidFill>
                  <a:srgbClr val="7030A0"/>
                </a:solidFill>
                <a:latin typeface="+mn-lt"/>
              </a:rPr>
              <a:t>ΑΠΟΦΡΑΞΗΣ   ΑΕΡΑΓΩΓΟΥ</a:t>
            </a:r>
          </a:p>
        </p:txBody>
      </p:sp>
      <p:sp>
        <p:nvSpPr>
          <p:cNvPr id="86019" name="Rectangle 3"/>
          <p:cNvSpPr>
            <a:spLocks noGrp="1" noRot="1" noChangeArrowheads="1"/>
          </p:cNvSpPr>
          <p:nvPr>
            <p:ph idx="1"/>
          </p:nvPr>
        </p:nvSpPr>
        <p:spPr>
          <a:xfrm>
            <a:off x="323528" y="1988840"/>
            <a:ext cx="8458200" cy="4500736"/>
          </a:xfrm>
        </p:spPr>
        <p:txBody>
          <a:bodyPr>
            <a:normAutofit lnSpcReduction="10000"/>
          </a:bodyPr>
          <a:lstStyle/>
          <a:p>
            <a:pPr>
              <a:buClr>
                <a:srgbClr val="FF0000"/>
              </a:buClr>
            </a:pPr>
            <a:r>
              <a:rPr lang="el-GR" dirty="0"/>
              <a:t>Εργώδης και θορυβώδης </a:t>
            </a:r>
            <a:r>
              <a:rPr lang="el-GR" dirty="0" smtClean="0"/>
              <a:t>αναπνοή </a:t>
            </a:r>
          </a:p>
          <a:p>
            <a:pPr>
              <a:buClr>
                <a:srgbClr val="FF0000"/>
              </a:buClr>
            </a:pPr>
            <a:r>
              <a:rPr lang="el-GR" dirty="0" smtClean="0"/>
              <a:t> Χρήση επικουρικών μυών, εισολκές στέρνου</a:t>
            </a:r>
            <a:endParaRPr lang="el-GR" dirty="0"/>
          </a:p>
          <a:p>
            <a:pPr>
              <a:buClr>
                <a:srgbClr val="FF0000"/>
              </a:buClr>
            </a:pPr>
            <a:r>
              <a:rPr lang="el-GR" dirty="0"/>
              <a:t>Ταχεία και επιπόλαια </a:t>
            </a:r>
            <a:r>
              <a:rPr lang="el-GR" dirty="0" smtClean="0"/>
              <a:t>αναπνοή</a:t>
            </a:r>
          </a:p>
          <a:p>
            <a:pPr>
              <a:buClr>
                <a:srgbClr val="FF0000"/>
              </a:buClr>
            </a:pPr>
            <a:r>
              <a:rPr lang="el-GR" dirty="0" smtClean="0"/>
              <a:t>Αδύναμες προσπάθειες αναπνοής</a:t>
            </a:r>
            <a:endParaRPr lang="el-GR" dirty="0"/>
          </a:p>
          <a:p>
            <a:pPr>
              <a:buClr>
                <a:srgbClr val="FF0000"/>
              </a:buClr>
            </a:pPr>
            <a:r>
              <a:rPr lang="el-GR" dirty="0"/>
              <a:t>Εισπνευστικός ή/και εκπνευστικός </a:t>
            </a:r>
            <a:r>
              <a:rPr lang="el-GR" dirty="0" smtClean="0"/>
              <a:t>συριγμός</a:t>
            </a:r>
            <a:endParaRPr lang="el-GR" dirty="0"/>
          </a:p>
          <a:p>
            <a:pPr>
              <a:buClr>
                <a:srgbClr val="FF0000"/>
              </a:buClr>
            </a:pPr>
            <a:r>
              <a:rPr lang="el-GR" dirty="0" smtClean="0"/>
              <a:t>Κυάνωση, εφίδρωση</a:t>
            </a:r>
            <a:endParaRPr lang="el-GR" dirty="0"/>
          </a:p>
          <a:p>
            <a:pPr>
              <a:buClr>
                <a:srgbClr val="FF0000"/>
              </a:buClr>
            </a:pPr>
            <a:r>
              <a:rPr lang="el-GR" dirty="0"/>
              <a:t>Βράγχος  </a:t>
            </a:r>
            <a:r>
              <a:rPr lang="el-GR" dirty="0" smtClean="0"/>
              <a:t>φωνής</a:t>
            </a:r>
            <a:r>
              <a:rPr lang="en-US" dirty="0" smtClean="0"/>
              <a:t> , </a:t>
            </a:r>
            <a:r>
              <a:rPr lang="el-GR" dirty="0" smtClean="0"/>
              <a:t>υλακώδης βήχας</a:t>
            </a:r>
          </a:p>
          <a:p>
            <a:pPr>
              <a:buClr>
                <a:srgbClr val="FF0000"/>
              </a:buClr>
            </a:pPr>
            <a:r>
              <a:rPr lang="el-GR" dirty="0" smtClean="0"/>
              <a:t>Απάθεια, ανησυχία, εξάντληση</a:t>
            </a:r>
          </a:p>
          <a:p>
            <a:endParaRPr lang="el-GR" dirty="0"/>
          </a:p>
        </p:txBody>
      </p:sp>
      <p:sp>
        <p:nvSpPr>
          <p:cNvPr id="5" name="3 - Θέση ημερομηνίας"/>
          <p:cNvSpPr>
            <a:spLocks noGrp="1"/>
          </p:cNvSpPr>
          <p:nvPr>
            <p:ph type="dt" sz="half" idx="10"/>
          </p:nvPr>
        </p:nvSpPr>
        <p:spPr/>
        <p:txBody>
          <a:bodyPr/>
          <a:lstStyle/>
          <a:p>
            <a:r>
              <a:rPr lang="el-GR" dirty="0"/>
              <a:t>ΕΚΑΒ - ΑΘΗΝΩΝ</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476672"/>
            <a:ext cx="8229600" cy="1008112"/>
          </a:xfrm>
        </p:spPr>
        <p:txBody>
          <a:bodyPr>
            <a:normAutofit fontScale="90000"/>
          </a:bodyPr>
          <a:lstStyle/>
          <a:p>
            <a:pPr eaLnBrk="1" hangingPunct="1"/>
            <a:r>
              <a:rPr lang="el-GR" sz="4000" b="1" dirty="0" smtClean="0">
                <a:solidFill>
                  <a:srgbClr val="7030A0"/>
                </a:solidFill>
              </a:rPr>
              <a:t>Σημεία αναπνευστικής δυσχέρειας - παιδί</a:t>
            </a:r>
          </a:p>
        </p:txBody>
      </p:sp>
      <p:sp>
        <p:nvSpPr>
          <p:cNvPr id="25603" name="Rectangle 3"/>
          <p:cNvSpPr>
            <a:spLocks noGrp="1" noChangeArrowheads="1"/>
          </p:cNvSpPr>
          <p:nvPr>
            <p:ph idx="1"/>
          </p:nvPr>
        </p:nvSpPr>
        <p:spPr>
          <a:xfrm>
            <a:off x="3924300" y="1628775"/>
            <a:ext cx="5219700" cy="4637088"/>
          </a:xfrm>
        </p:spPr>
        <p:txBody>
          <a:bodyPr/>
          <a:lstStyle/>
          <a:p>
            <a:pPr eaLnBrk="1" hangingPunct="1"/>
            <a:r>
              <a:rPr lang="el-GR" sz="2800" dirty="0" smtClean="0"/>
              <a:t>Ταχύπνοια – ταχυκαρδία</a:t>
            </a:r>
          </a:p>
          <a:p>
            <a:pPr eaLnBrk="1" hangingPunct="1"/>
            <a:r>
              <a:rPr lang="el-GR" sz="2800" b="1" dirty="0" smtClean="0"/>
              <a:t>Σιελόρροια </a:t>
            </a:r>
          </a:p>
          <a:p>
            <a:pPr eaLnBrk="1" hangingPunct="1"/>
            <a:r>
              <a:rPr lang="el-GR" sz="2800" dirty="0" smtClean="0"/>
              <a:t>Χρήση επικουρικών μυών</a:t>
            </a:r>
          </a:p>
          <a:p>
            <a:pPr eaLnBrk="1" hangingPunct="1"/>
            <a:r>
              <a:rPr lang="el-GR" sz="2800" b="1" dirty="0" smtClean="0"/>
              <a:t>Κίνηση κεφαλής με τις αναπνευστικές κινήσεις</a:t>
            </a:r>
          </a:p>
          <a:p>
            <a:pPr eaLnBrk="1" hangingPunct="1"/>
            <a:r>
              <a:rPr lang="el-GR" sz="2800" b="1" dirty="0" smtClean="0"/>
              <a:t>Παράδοξη αναπνοή</a:t>
            </a:r>
          </a:p>
          <a:p>
            <a:pPr eaLnBrk="1" hangingPunct="1"/>
            <a:r>
              <a:rPr lang="el-GR" sz="2800" dirty="0" smtClean="0"/>
              <a:t>Κυάνωση</a:t>
            </a:r>
          </a:p>
          <a:p>
            <a:pPr eaLnBrk="1" hangingPunct="1"/>
            <a:r>
              <a:rPr lang="el-GR" sz="2800" b="1" dirty="0" err="1" smtClean="0"/>
              <a:t>Δτρχες</a:t>
            </a:r>
            <a:r>
              <a:rPr lang="el-GR" sz="2800" b="1" dirty="0" smtClean="0"/>
              <a:t> επιπέδου συνείδησης</a:t>
            </a:r>
          </a:p>
          <a:p>
            <a:pPr eaLnBrk="1" hangingPunct="1"/>
            <a:r>
              <a:rPr lang="el-GR" sz="2800" dirty="0" smtClean="0"/>
              <a:t>Εφίδρωση</a:t>
            </a:r>
          </a:p>
          <a:p>
            <a:pPr eaLnBrk="1" hangingPunct="1"/>
            <a:endParaRPr lang="el-GR" sz="2800" dirty="0" smtClean="0"/>
          </a:p>
          <a:p>
            <a:pPr eaLnBrk="1" hangingPunct="1"/>
            <a:endParaRPr lang="el-GR" sz="2800" dirty="0" smtClean="0"/>
          </a:p>
        </p:txBody>
      </p:sp>
      <p:pic>
        <p:nvPicPr>
          <p:cNvPr id="25604" name="Picture 4" descr="distress2"/>
          <p:cNvPicPr>
            <a:picLocks noChangeAspect="1" noChangeArrowheads="1"/>
          </p:cNvPicPr>
          <p:nvPr/>
        </p:nvPicPr>
        <p:blipFill>
          <a:blip r:embed="rId3" cstate="print"/>
          <a:srcRect/>
          <a:stretch>
            <a:fillRect/>
          </a:stretch>
        </p:blipFill>
        <p:spPr bwMode="auto">
          <a:xfrm>
            <a:off x="468313" y="1628775"/>
            <a:ext cx="3082925" cy="4464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flipV="1">
            <a:off x="457200" y="620688"/>
            <a:ext cx="8229600" cy="83400"/>
          </a:xfrm>
        </p:spPr>
        <p:txBody>
          <a:bodyPr>
            <a:normAutofit fontScale="90000"/>
          </a:bodyPr>
          <a:lstStyle/>
          <a:p>
            <a:endParaRPr lang="el-GR" dirty="0"/>
          </a:p>
        </p:txBody>
      </p:sp>
      <p:sp>
        <p:nvSpPr>
          <p:cNvPr id="3" name="2 - Θέση περιεχομένου"/>
          <p:cNvSpPr>
            <a:spLocks noGrp="1"/>
          </p:cNvSpPr>
          <p:nvPr>
            <p:ph idx="1"/>
          </p:nvPr>
        </p:nvSpPr>
        <p:spPr>
          <a:xfrm>
            <a:off x="457200" y="692696"/>
            <a:ext cx="8229600" cy="5631904"/>
          </a:xfrm>
        </p:spPr>
        <p:txBody>
          <a:bodyPr>
            <a:normAutofit/>
          </a:bodyPr>
          <a:lstStyle/>
          <a:p>
            <a:pPr>
              <a:buNone/>
            </a:pPr>
            <a:r>
              <a:rPr lang="el-GR" sz="2800" b="1" dirty="0" smtClean="0">
                <a:solidFill>
                  <a:srgbClr val="C00000"/>
                </a:solidFill>
              </a:rPr>
              <a:t> Πλήρης απόφραξη αεραγωγού μπορεί να είναι αιφνίδια και αθόρυβη</a:t>
            </a:r>
          </a:p>
          <a:p>
            <a:r>
              <a:rPr lang="el-GR" sz="2800" dirty="0" smtClean="0">
                <a:latin typeface="Calibri" pitchFamily="34" charset="0"/>
              </a:rPr>
              <a:t>Αποτελεί μια εξαιρετικά επείγουσα κατάσταση</a:t>
            </a:r>
          </a:p>
          <a:p>
            <a:pPr>
              <a:buNone/>
            </a:pPr>
            <a:endParaRPr lang="el-GR" sz="2800" dirty="0" smtClean="0"/>
          </a:p>
          <a:p>
            <a:pPr>
              <a:buNone/>
            </a:pPr>
            <a:r>
              <a:rPr lang="el-GR" sz="2400" b="1" dirty="0" smtClean="0"/>
              <a:t>Κλινική εικόνα</a:t>
            </a:r>
          </a:p>
          <a:p>
            <a:r>
              <a:rPr lang="el-GR" sz="2400" dirty="0" smtClean="0"/>
              <a:t>Αδυναμία φώνησης</a:t>
            </a:r>
          </a:p>
          <a:p>
            <a:r>
              <a:rPr lang="el-GR" sz="2400" dirty="0" err="1" smtClean="0"/>
              <a:t>Δυσχέρια</a:t>
            </a:r>
            <a:r>
              <a:rPr lang="el-GR" sz="2400" dirty="0" smtClean="0"/>
              <a:t> – αδυναμία αναπνοής</a:t>
            </a:r>
          </a:p>
          <a:p>
            <a:r>
              <a:rPr lang="el-GR" sz="2400" dirty="0" smtClean="0"/>
              <a:t>Απουσία αναπνευστικού ψιθυρίσματος</a:t>
            </a:r>
          </a:p>
          <a:p>
            <a:r>
              <a:rPr lang="el-GR" sz="2400" dirty="0" smtClean="0"/>
              <a:t>Χρήση αναπνευστικών επικουρικών μυών</a:t>
            </a:r>
          </a:p>
          <a:p>
            <a:r>
              <a:rPr lang="el-GR" sz="2400" dirty="0" smtClean="0"/>
              <a:t>Έντονη κυματοειδής σύσπαση θώρακα και κοιλίας</a:t>
            </a:r>
          </a:p>
          <a:p>
            <a:r>
              <a:rPr lang="el-GR" sz="2400" dirty="0" smtClean="0"/>
              <a:t>Ανησυχία, διέγερση, πανικός</a:t>
            </a:r>
          </a:p>
          <a:p>
            <a:r>
              <a:rPr lang="el-GR" sz="2400" dirty="0" smtClean="0"/>
              <a:t>Απώλεια συνείδησης</a:t>
            </a:r>
          </a:p>
          <a:p>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l-GR"/>
          </a:p>
        </p:txBody>
      </p:sp>
      <p:sp>
        <p:nvSpPr>
          <p:cNvPr id="13315" name="Rectangle 5"/>
          <p:cNvSpPr>
            <a:spLocks noGrp="1" noChangeArrowheads="1"/>
          </p:cNvSpPr>
          <p:nvPr>
            <p:ph type="title" idx="4294967295"/>
          </p:nvPr>
        </p:nvSpPr>
        <p:spPr>
          <a:xfrm>
            <a:off x="683568" y="533400"/>
            <a:ext cx="7920880" cy="1143000"/>
          </a:xfrm>
        </p:spPr>
        <p:txBody>
          <a:bodyPr/>
          <a:lstStyle/>
          <a:p>
            <a:pPr eaLnBrk="1" hangingPunct="1"/>
            <a:r>
              <a:rPr lang="el-GR" b="1" dirty="0" smtClean="0">
                <a:solidFill>
                  <a:srgbClr val="7030A0"/>
                </a:solidFill>
              </a:rPr>
              <a:t>Αρχική αναζωογόνηση </a:t>
            </a:r>
            <a:endParaRPr lang="en-US" b="1" dirty="0" smtClean="0">
              <a:solidFill>
                <a:srgbClr val="7030A0"/>
              </a:solidFill>
            </a:endParaRPr>
          </a:p>
        </p:txBody>
      </p:sp>
      <p:sp>
        <p:nvSpPr>
          <p:cNvPr id="69638" name="Rectangle 6"/>
          <p:cNvSpPr>
            <a:spLocks noGrp="1" noChangeArrowheads="1"/>
          </p:cNvSpPr>
          <p:nvPr>
            <p:ph type="body" idx="4294967295"/>
          </p:nvPr>
        </p:nvSpPr>
        <p:spPr>
          <a:xfrm>
            <a:off x="467544" y="1844824"/>
            <a:ext cx="7560840" cy="4032448"/>
          </a:xfrm>
        </p:spPr>
        <p:txBody>
          <a:bodyPr/>
          <a:lstStyle/>
          <a:p>
            <a:pPr eaLnBrk="1" hangingPunct="1">
              <a:lnSpc>
                <a:spcPct val="150000"/>
              </a:lnSpc>
              <a:defRPr/>
            </a:pPr>
            <a:r>
              <a:rPr lang="el-GR" sz="3000" dirty="0" smtClean="0"/>
              <a:t>Αναγνώριση απόφραξης - αιτία</a:t>
            </a:r>
          </a:p>
          <a:p>
            <a:pPr eaLnBrk="1" hangingPunct="1">
              <a:lnSpc>
                <a:spcPct val="150000"/>
              </a:lnSpc>
              <a:defRPr/>
            </a:pPr>
            <a:r>
              <a:rPr lang="el-GR" sz="3000" dirty="0" smtClean="0"/>
              <a:t>Απελευθέρωση αεραγωγού </a:t>
            </a:r>
            <a:endParaRPr lang="en-US" sz="3000" dirty="0" smtClean="0"/>
          </a:p>
          <a:p>
            <a:pPr eaLnBrk="1" hangingPunct="1">
              <a:lnSpc>
                <a:spcPct val="150000"/>
              </a:lnSpc>
              <a:defRPr/>
            </a:pPr>
            <a:r>
              <a:rPr lang="el-GR" sz="3000" dirty="0" smtClean="0"/>
              <a:t>Αναπνευστική </a:t>
            </a:r>
            <a:r>
              <a:rPr lang="el-GR" sz="3000" dirty="0" smtClean="0"/>
              <a:t>υποστήριξη</a:t>
            </a:r>
            <a:endParaRPr lang="en-US" dirty="0" smtClean="0"/>
          </a:p>
          <a:p>
            <a:pPr eaLnBrk="1" hangingPunct="1">
              <a:lnSpc>
                <a:spcPct val="150000"/>
              </a:lnSpc>
              <a:buNone/>
              <a:defRPr/>
            </a:pPr>
            <a:endParaRPr lang="en-US" dirty="0" smtClean="0"/>
          </a:p>
          <a:p>
            <a:pPr>
              <a:lnSpc>
                <a:spcPct val="150000"/>
              </a:lnSpc>
              <a:defRPr/>
            </a:pPr>
            <a:r>
              <a:rPr lang="el-GR" b="1" dirty="0" smtClean="0">
                <a:solidFill>
                  <a:srgbClr val="C00000"/>
                </a:solidFill>
              </a:rPr>
              <a:t>Υψηλή ροή οξυγόνου </a:t>
            </a:r>
            <a:endParaRPr lang="en-US" b="1" dirty="0" smtClean="0">
              <a:solidFill>
                <a:srgbClr val="C00000"/>
              </a:solidFill>
            </a:endParaRPr>
          </a:p>
          <a:p>
            <a:pPr eaLnBrk="1" hangingPunct="1">
              <a:lnSpc>
                <a:spcPct val="150000"/>
              </a:lnSpc>
              <a:defRPr/>
            </a:pPr>
            <a:endParaRPr lang="en-US" dirty="0" smtClean="0"/>
          </a:p>
        </p:txBody>
      </p:sp>
    </p:spTree>
  </p:cSld>
  <p:clrMapOvr>
    <a:masterClrMapping/>
  </p:clrMapOvr>
  <p:transition spd="med" advClick="0">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692696"/>
            <a:ext cx="8229600" cy="708688"/>
          </a:xfrm>
        </p:spPr>
        <p:txBody>
          <a:bodyPr>
            <a:noAutofit/>
          </a:bodyPr>
          <a:lstStyle/>
          <a:p>
            <a:r>
              <a:rPr lang="el-GR" sz="3600" b="1" dirty="0" smtClean="0">
                <a:solidFill>
                  <a:srgbClr val="7030A0"/>
                </a:solidFill>
              </a:rPr>
              <a:t>Κοινές αίτιες απόφραξης αεραγωγού</a:t>
            </a:r>
            <a:endParaRPr lang="el-GR" sz="3600" dirty="0"/>
          </a:p>
        </p:txBody>
      </p:sp>
      <p:sp>
        <p:nvSpPr>
          <p:cNvPr id="3" name="2 - Θέση περιεχομένου"/>
          <p:cNvSpPr>
            <a:spLocks noGrp="1"/>
          </p:cNvSpPr>
          <p:nvPr>
            <p:ph idx="1"/>
          </p:nvPr>
        </p:nvSpPr>
        <p:spPr>
          <a:xfrm>
            <a:off x="457200" y="1628800"/>
            <a:ext cx="8229600" cy="4695800"/>
          </a:xfrm>
        </p:spPr>
        <p:txBody>
          <a:bodyPr>
            <a:normAutofit/>
          </a:bodyPr>
          <a:lstStyle/>
          <a:p>
            <a:pPr>
              <a:buNone/>
            </a:pPr>
            <a:r>
              <a:rPr lang="el-GR" sz="2400" b="1" dirty="0" smtClean="0">
                <a:solidFill>
                  <a:srgbClr val="C00000"/>
                </a:solidFill>
              </a:rPr>
              <a:t>   Η πτώση της βάσης της γλώσσας </a:t>
            </a:r>
            <a:r>
              <a:rPr lang="el-GR" sz="2400" dirty="0" smtClean="0"/>
              <a:t>προς οπίσθιο τοίχωμα του </a:t>
            </a:r>
            <a:r>
              <a:rPr lang="el-GR" sz="2400" dirty="0" err="1" smtClean="0"/>
              <a:t>στοματοφάρυγγα</a:t>
            </a:r>
            <a:r>
              <a:rPr lang="el-GR" sz="2400" dirty="0" smtClean="0"/>
              <a:t>  είναι συνηθισμένη αιτία απόφραξης του ανώτερου αεραγωγού λόγω</a:t>
            </a:r>
            <a:r>
              <a:rPr lang="el-GR" sz="2400" dirty="0" smtClean="0">
                <a:solidFill>
                  <a:srgbClr val="C00000"/>
                </a:solidFill>
              </a:rPr>
              <a:t> </a:t>
            </a:r>
            <a:r>
              <a:rPr lang="el-GR" sz="2400" b="1" dirty="0" err="1" smtClean="0">
                <a:solidFill>
                  <a:srgbClr val="C00000"/>
                </a:solidFill>
              </a:rPr>
              <a:t>απόλειας</a:t>
            </a:r>
            <a:r>
              <a:rPr lang="el-GR" sz="2400" b="1" dirty="0" smtClean="0">
                <a:solidFill>
                  <a:srgbClr val="C00000"/>
                </a:solidFill>
              </a:rPr>
              <a:t> </a:t>
            </a:r>
            <a:r>
              <a:rPr lang="el-GR" sz="2400" b="1" dirty="0" err="1" smtClean="0">
                <a:solidFill>
                  <a:srgbClr val="C00000"/>
                </a:solidFill>
              </a:rPr>
              <a:t>μυικού</a:t>
            </a:r>
            <a:r>
              <a:rPr lang="el-GR" sz="2400" b="1" dirty="0" smtClean="0">
                <a:solidFill>
                  <a:srgbClr val="C00000"/>
                </a:solidFill>
              </a:rPr>
              <a:t> τόνου</a:t>
            </a:r>
            <a:r>
              <a:rPr lang="el-GR" sz="2400" b="1" dirty="0" smtClean="0"/>
              <a:t> </a:t>
            </a:r>
            <a:r>
              <a:rPr lang="el-GR" sz="2400" dirty="0" smtClean="0"/>
              <a:t>από </a:t>
            </a:r>
          </a:p>
          <a:p>
            <a:pPr>
              <a:buNone/>
            </a:pPr>
            <a:endParaRPr lang="el-GR" sz="2400" dirty="0" smtClean="0"/>
          </a:p>
          <a:p>
            <a:r>
              <a:rPr lang="el-GR" sz="2400" dirty="0" smtClean="0"/>
              <a:t>Διαταραχές ΚΝΣ</a:t>
            </a:r>
          </a:p>
          <a:p>
            <a:r>
              <a:rPr lang="el-GR" sz="2400" dirty="0" smtClean="0"/>
              <a:t>Τραύμα κώμα</a:t>
            </a:r>
          </a:p>
          <a:p>
            <a:r>
              <a:rPr lang="el-GR" sz="2400" dirty="0" smtClean="0"/>
              <a:t>Απώλεια συνείδησης</a:t>
            </a:r>
          </a:p>
          <a:p>
            <a:r>
              <a:rPr lang="el-GR" sz="2400" dirty="0" smtClean="0"/>
              <a:t>Αναισθησία </a:t>
            </a:r>
          </a:p>
        </p:txBody>
      </p:sp>
      <p:pic>
        <p:nvPicPr>
          <p:cNvPr id="4" name="Picture 4" descr="Triple_manoeuvre_1"/>
          <p:cNvPicPr>
            <a:picLocks noChangeAspect="1" noChangeArrowheads="1"/>
          </p:cNvPicPr>
          <p:nvPr/>
        </p:nvPicPr>
        <p:blipFill>
          <a:blip r:embed="rId2" cstate="print"/>
          <a:srcRect/>
          <a:stretch>
            <a:fillRect/>
          </a:stretch>
        </p:blipFill>
        <p:spPr bwMode="auto">
          <a:xfrm>
            <a:off x="4355976" y="3573016"/>
            <a:ext cx="3240360" cy="2448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32656"/>
            <a:ext cx="8229600" cy="1008112"/>
          </a:xfrm>
        </p:spPr>
        <p:txBody>
          <a:bodyPr>
            <a:normAutofit/>
          </a:bodyPr>
          <a:lstStyle/>
          <a:p>
            <a:r>
              <a:rPr lang="el-GR" sz="3600" b="1" dirty="0" smtClean="0">
                <a:solidFill>
                  <a:srgbClr val="7030A0"/>
                </a:solidFill>
              </a:rPr>
              <a:t> Άλλες αίτιες απόφραξης αεραγωγού</a:t>
            </a:r>
            <a:endParaRPr lang="el-GR" sz="3600" dirty="0"/>
          </a:p>
        </p:txBody>
      </p:sp>
      <p:sp>
        <p:nvSpPr>
          <p:cNvPr id="3" name="2 - Θέση περιεχομένου"/>
          <p:cNvSpPr>
            <a:spLocks noGrp="1"/>
          </p:cNvSpPr>
          <p:nvPr>
            <p:ph idx="1"/>
          </p:nvPr>
        </p:nvSpPr>
        <p:spPr>
          <a:xfrm>
            <a:off x="457200" y="1700808"/>
            <a:ext cx="8229600" cy="4623792"/>
          </a:xfrm>
        </p:spPr>
        <p:txBody>
          <a:bodyPr>
            <a:normAutofit fontScale="85000" lnSpcReduction="10000"/>
          </a:bodyPr>
          <a:lstStyle/>
          <a:p>
            <a:r>
              <a:rPr lang="el-GR" b="1" dirty="0" smtClean="0"/>
              <a:t>Ξένο σώμα </a:t>
            </a:r>
            <a:r>
              <a:rPr lang="el-GR" dirty="0" smtClean="0"/>
              <a:t>– δόντια , τμήματα οδοντοστοιχίας, εμέσματα, τροφή, ξένο σώμα, αίμα</a:t>
            </a:r>
          </a:p>
          <a:p>
            <a:r>
              <a:rPr lang="el-GR" b="1" dirty="0" err="1" smtClean="0"/>
              <a:t>Χωρο</a:t>
            </a:r>
            <a:r>
              <a:rPr lang="el-GR" b="1" dirty="0" smtClean="0"/>
              <a:t>-</a:t>
            </a:r>
            <a:r>
              <a:rPr lang="el-GR" b="1" dirty="0" err="1" smtClean="0"/>
              <a:t>κατακτηκές</a:t>
            </a:r>
            <a:r>
              <a:rPr lang="el-GR" b="1" dirty="0" smtClean="0"/>
              <a:t> αλλοιώσεις </a:t>
            </a:r>
            <a:r>
              <a:rPr lang="el-GR" dirty="0" smtClean="0"/>
              <a:t>– όγκοι, οίδημα, απόστημα, αιμάτωμα</a:t>
            </a:r>
          </a:p>
          <a:p>
            <a:r>
              <a:rPr lang="el-GR" b="1" dirty="0" smtClean="0"/>
              <a:t>Ιογενές ή </a:t>
            </a:r>
            <a:r>
              <a:rPr lang="el-GR" b="1" dirty="0" err="1" smtClean="0"/>
              <a:t>βακτηριακές</a:t>
            </a:r>
            <a:r>
              <a:rPr lang="el-GR" b="1" dirty="0" smtClean="0"/>
              <a:t> λοιμώξεις </a:t>
            </a:r>
            <a:r>
              <a:rPr lang="el-GR" dirty="0" smtClean="0"/>
              <a:t>– </a:t>
            </a:r>
            <a:r>
              <a:rPr lang="el-GR" dirty="0" err="1" smtClean="0"/>
              <a:t>επιγλωτίτιδα</a:t>
            </a:r>
            <a:r>
              <a:rPr lang="el-GR" dirty="0" smtClean="0"/>
              <a:t>, </a:t>
            </a:r>
            <a:r>
              <a:rPr lang="en-US" dirty="0" smtClean="0"/>
              <a:t>Croup</a:t>
            </a:r>
          </a:p>
          <a:p>
            <a:r>
              <a:rPr lang="el-GR" b="1" dirty="0" smtClean="0"/>
              <a:t>Αλλεργικές αντιδράσεις </a:t>
            </a:r>
            <a:r>
              <a:rPr lang="el-GR" dirty="0" smtClean="0"/>
              <a:t>– δήγματα, φάρμακα, </a:t>
            </a:r>
            <a:r>
              <a:rPr lang="el-GR" dirty="0" err="1" smtClean="0"/>
              <a:t>τρωφές</a:t>
            </a:r>
            <a:endParaRPr lang="el-GR" dirty="0" smtClean="0"/>
          </a:p>
          <a:p>
            <a:r>
              <a:rPr lang="el-GR" b="1" dirty="0" smtClean="0"/>
              <a:t>Εγκαύματα</a:t>
            </a:r>
            <a:r>
              <a:rPr lang="el-GR" dirty="0" smtClean="0"/>
              <a:t> –εισπνευστικά, χημικά</a:t>
            </a:r>
          </a:p>
          <a:p>
            <a:r>
              <a:rPr lang="el-GR" b="1" dirty="0" smtClean="0"/>
              <a:t>Τραύμα</a:t>
            </a:r>
          </a:p>
          <a:p>
            <a:r>
              <a:rPr lang="el-GR" dirty="0" smtClean="0"/>
              <a:t>Αυξημένη μυϊκή δραστηριότητα για έντονη φώνηση</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620688"/>
            <a:ext cx="8003232" cy="1008112"/>
          </a:xfrm>
        </p:spPr>
        <p:txBody>
          <a:bodyPr>
            <a:normAutofit fontScale="90000"/>
          </a:bodyPr>
          <a:lstStyle/>
          <a:p>
            <a:pPr algn="l"/>
            <a:r>
              <a:rPr lang="el-GR" sz="3600" dirty="0" smtClean="0">
                <a:solidFill>
                  <a:srgbClr val="7030A0"/>
                </a:solidFill>
              </a:rPr>
              <a:t>  Απόφραξη του αεραγωγού </a:t>
            </a:r>
            <a:br>
              <a:rPr lang="el-GR" sz="3600" dirty="0" smtClean="0">
                <a:solidFill>
                  <a:srgbClr val="7030A0"/>
                </a:solidFill>
              </a:rPr>
            </a:br>
            <a:r>
              <a:rPr lang="el-GR" sz="3600" dirty="0" smtClean="0">
                <a:solidFill>
                  <a:srgbClr val="7030A0"/>
                </a:solidFill>
              </a:rPr>
              <a:t>   στον </a:t>
            </a:r>
            <a:r>
              <a:rPr lang="el-GR" sz="3600" dirty="0" err="1" smtClean="0">
                <a:solidFill>
                  <a:srgbClr val="7030A0"/>
                </a:solidFill>
              </a:rPr>
              <a:t>πολυτραυματία</a:t>
            </a:r>
            <a:endParaRPr lang="el-GR" sz="3600" dirty="0">
              <a:solidFill>
                <a:srgbClr val="7030A0"/>
              </a:solidFill>
            </a:endParaRPr>
          </a:p>
        </p:txBody>
      </p:sp>
      <p:sp>
        <p:nvSpPr>
          <p:cNvPr id="3" name="2 - Θέση περιεχομένου"/>
          <p:cNvSpPr>
            <a:spLocks noGrp="1"/>
          </p:cNvSpPr>
          <p:nvPr>
            <p:ph idx="1"/>
          </p:nvPr>
        </p:nvSpPr>
        <p:spPr>
          <a:xfrm>
            <a:off x="457200" y="2276872"/>
            <a:ext cx="8229600" cy="4047728"/>
          </a:xfrm>
        </p:spPr>
        <p:txBody>
          <a:bodyPr>
            <a:normAutofit lnSpcReduction="10000"/>
          </a:bodyPr>
          <a:lstStyle/>
          <a:p>
            <a:pPr>
              <a:buNone/>
            </a:pPr>
            <a:r>
              <a:rPr lang="el-GR" sz="2400" b="1" dirty="0" smtClean="0"/>
              <a:t>Απότομη και πλήρης  ή  βαθμιαία και προοδευτική</a:t>
            </a:r>
          </a:p>
          <a:p>
            <a:pPr>
              <a:buFontTx/>
              <a:buNone/>
            </a:pPr>
            <a:endParaRPr lang="el-GR" sz="2400" dirty="0" smtClean="0"/>
          </a:p>
          <a:p>
            <a:pPr>
              <a:buFontTx/>
              <a:buNone/>
            </a:pPr>
            <a:r>
              <a:rPr lang="el-GR" sz="2400" dirty="0" smtClean="0"/>
              <a:t>Αιτία</a:t>
            </a:r>
          </a:p>
          <a:p>
            <a:r>
              <a:rPr lang="el-GR" sz="2400" dirty="0" smtClean="0"/>
              <a:t>Οι κακώσεις του σπλαγχνικού κρανίου του προσώπου</a:t>
            </a:r>
          </a:p>
          <a:p>
            <a:pPr>
              <a:buFontTx/>
              <a:buNone/>
            </a:pPr>
            <a:r>
              <a:rPr lang="el-GR" sz="2400" dirty="0" smtClean="0"/>
              <a:t>   και του τραχήλου στην εξέλιξή τους</a:t>
            </a:r>
            <a:r>
              <a:rPr lang="el-GR" dirty="0" smtClean="0"/>
              <a:t> </a:t>
            </a:r>
          </a:p>
          <a:p>
            <a:pPr>
              <a:buFontTx/>
              <a:buNone/>
            </a:pPr>
            <a:endParaRPr lang="el-GR" dirty="0" smtClean="0"/>
          </a:p>
          <a:p>
            <a:pPr>
              <a:buFontTx/>
              <a:buNone/>
            </a:pPr>
            <a:r>
              <a:rPr lang="el-GR" sz="2400" dirty="0" smtClean="0"/>
              <a:t>Το αιμάτωμα και το οίδημα, απαιτεί περίπου 6-12 ώρες </a:t>
            </a:r>
          </a:p>
          <a:p>
            <a:pPr>
              <a:buFontTx/>
              <a:buNone/>
            </a:pPr>
            <a:r>
              <a:rPr lang="el-GR" sz="2400" dirty="0" smtClean="0"/>
              <a:t>για την πλήρη ανάπτυξη (στο 50% των ατόμων μετά </a:t>
            </a:r>
          </a:p>
          <a:p>
            <a:pPr>
              <a:buFontTx/>
              <a:buNone/>
            </a:pPr>
            <a:r>
              <a:rPr lang="el-GR" sz="2400" dirty="0" smtClean="0"/>
              <a:t>από πυροβολισμό ή έγκαυμα προσώπου) </a:t>
            </a:r>
          </a:p>
          <a:p>
            <a:endParaRPr lang="el-GR" dirty="0"/>
          </a:p>
        </p:txBody>
      </p:sp>
      <p:pic>
        <p:nvPicPr>
          <p:cNvPr id="4" name="Picture 5" descr="Προβολή εικόνας πλήρους μεγέθους">
            <a:hlinkClick r:id="rId2"/>
          </p:cNvPr>
          <p:cNvPicPr>
            <a:picLocks noChangeAspect="1" noChangeArrowheads="1"/>
          </p:cNvPicPr>
          <p:nvPr/>
        </p:nvPicPr>
        <p:blipFill>
          <a:blip r:embed="rId3" cstate="print"/>
          <a:srcRect/>
          <a:stretch>
            <a:fillRect/>
          </a:stretch>
        </p:blipFill>
        <p:spPr bwMode="auto">
          <a:xfrm>
            <a:off x="6372200" y="476672"/>
            <a:ext cx="1835150" cy="1482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flipV="1">
            <a:off x="8261350" y="5794375"/>
            <a:ext cx="622300" cy="790575"/>
          </a:xfrm>
          <a:prstGeom prst="rect">
            <a:avLst/>
          </a:prstGeom>
          <a:noFill/>
          <a:ln w="9525">
            <a:noFill/>
            <a:miter lim="800000"/>
            <a:headEnd/>
            <a:tailEnd/>
          </a:ln>
        </p:spPr>
        <p:txBody>
          <a:bodyPr wrap="none" anchor="ctr"/>
          <a:lstStyle/>
          <a:p>
            <a:endParaRPr lang="el-GR"/>
          </a:p>
        </p:txBody>
      </p:sp>
      <p:sp>
        <p:nvSpPr>
          <p:cNvPr id="12291" name="Rectangle 3"/>
          <p:cNvSpPr>
            <a:spLocks noGrp="1" noChangeArrowheads="1"/>
          </p:cNvSpPr>
          <p:nvPr>
            <p:ph type="title" idx="4294967295"/>
          </p:nvPr>
        </p:nvSpPr>
        <p:spPr>
          <a:xfrm>
            <a:off x="899592" y="404664"/>
            <a:ext cx="7128792" cy="936104"/>
          </a:xfrm>
        </p:spPr>
        <p:txBody>
          <a:bodyPr/>
          <a:lstStyle/>
          <a:p>
            <a:r>
              <a:rPr lang="el-GR" dirty="0" smtClean="0">
                <a:solidFill>
                  <a:srgbClr val="7030A0"/>
                </a:solidFill>
              </a:rPr>
              <a:t>Σημεία «κλειδιά»</a:t>
            </a:r>
            <a:r>
              <a:rPr lang="en-US" dirty="0" smtClean="0">
                <a:solidFill>
                  <a:srgbClr val="7030A0"/>
                </a:solidFill>
              </a:rPr>
              <a:t> </a:t>
            </a:r>
          </a:p>
        </p:txBody>
      </p:sp>
      <p:sp>
        <p:nvSpPr>
          <p:cNvPr id="174084" name="Rectangle 4"/>
          <p:cNvSpPr>
            <a:spLocks noGrp="1" noChangeArrowheads="1"/>
          </p:cNvSpPr>
          <p:nvPr>
            <p:ph type="body" idx="4294967295"/>
          </p:nvPr>
        </p:nvSpPr>
        <p:spPr>
          <a:xfrm>
            <a:off x="539552" y="1412776"/>
            <a:ext cx="8136904" cy="5216624"/>
          </a:xfrm>
        </p:spPr>
        <p:txBody>
          <a:bodyPr/>
          <a:lstStyle/>
          <a:p>
            <a:pPr>
              <a:defRPr/>
            </a:pPr>
            <a:r>
              <a:rPr lang="el-GR" sz="2800" dirty="0"/>
              <a:t>Εισπνευστικός </a:t>
            </a:r>
            <a:r>
              <a:rPr lang="el-GR" sz="2800" dirty="0" smtClean="0"/>
              <a:t>συριγμός</a:t>
            </a:r>
            <a:r>
              <a:rPr lang="en-US" sz="2800" dirty="0" smtClean="0"/>
              <a:t> </a:t>
            </a:r>
            <a:r>
              <a:rPr lang="en-US" sz="2800" dirty="0">
                <a:sym typeface="Symbol" pitchFamily="18" charset="2"/>
              </a:rPr>
              <a:t> </a:t>
            </a:r>
            <a:r>
              <a:rPr lang="el-GR" sz="2800" dirty="0">
                <a:sym typeface="Symbol" pitchFamily="18" charset="2"/>
              </a:rPr>
              <a:t>απόφραξη ανώτερου 					         αεραγωγού</a:t>
            </a:r>
          </a:p>
          <a:p>
            <a:pPr>
              <a:defRPr/>
            </a:pPr>
            <a:r>
              <a:rPr lang="el-GR" sz="2800" dirty="0" err="1"/>
              <a:t>Εκπνευστικός</a:t>
            </a:r>
            <a:r>
              <a:rPr lang="el-GR" sz="2800" dirty="0"/>
              <a:t> συριγμός</a:t>
            </a:r>
            <a:r>
              <a:rPr lang="en-US" sz="2800" dirty="0"/>
              <a:t> </a:t>
            </a:r>
            <a:r>
              <a:rPr lang="en-US" sz="2800" dirty="0">
                <a:sym typeface="Symbol" pitchFamily="18" charset="2"/>
              </a:rPr>
              <a:t> </a:t>
            </a:r>
            <a:r>
              <a:rPr lang="el-GR" sz="2800" dirty="0">
                <a:sym typeface="Symbol" pitchFamily="18" charset="2"/>
              </a:rPr>
              <a:t>απόφραξη κατώτερου </a:t>
            </a:r>
          </a:p>
          <a:p>
            <a:pPr>
              <a:buFontTx/>
              <a:buNone/>
              <a:defRPr/>
            </a:pPr>
            <a:r>
              <a:rPr lang="el-GR" sz="2800" dirty="0"/>
              <a:t>						</a:t>
            </a:r>
            <a:r>
              <a:rPr lang="el-GR" sz="2800" dirty="0" smtClean="0"/>
              <a:t>αεραγωγού</a:t>
            </a:r>
          </a:p>
          <a:p>
            <a:pPr>
              <a:buFontTx/>
              <a:buNone/>
              <a:defRPr/>
            </a:pPr>
            <a:endParaRPr lang="en-US" sz="2800" dirty="0"/>
          </a:p>
          <a:p>
            <a:pPr>
              <a:defRPr/>
            </a:pPr>
            <a:r>
              <a:rPr lang="el-GR" sz="2800" dirty="0"/>
              <a:t>Πυρετός </a:t>
            </a:r>
            <a:r>
              <a:rPr lang="en-US" sz="2800" dirty="0"/>
              <a:t> </a:t>
            </a:r>
            <a:r>
              <a:rPr lang="el-GR" sz="2800" dirty="0"/>
              <a:t>	</a:t>
            </a:r>
            <a:r>
              <a:rPr lang="el-GR" sz="2800" dirty="0" smtClean="0"/>
              <a:t>-   </a:t>
            </a:r>
            <a:r>
              <a:rPr lang="en-US" sz="2800" dirty="0" smtClean="0">
                <a:sym typeface="Symbol" pitchFamily="18" charset="2"/>
              </a:rPr>
              <a:t> </a:t>
            </a:r>
            <a:r>
              <a:rPr lang="el-GR" sz="2800" dirty="0">
                <a:sym typeface="Symbol" pitchFamily="18" charset="2"/>
              </a:rPr>
              <a:t>Πνευμονία </a:t>
            </a:r>
            <a:r>
              <a:rPr lang="el-GR" sz="2800" dirty="0" smtClean="0">
                <a:sym typeface="Symbol" pitchFamily="18" charset="2"/>
              </a:rPr>
              <a:t>, Λοίμωξη</a:t>
            </a:r>
            <a:endParaRPr lang="en-US" sz="2800" dirty="0">
              <a:sym typeface="Symbol" pitchFamily="18" charset="2"/>
            </a:endParaRPr>
          </a:p>
          <a:p>
            <a:pPr>
              <a:defRPr/>
            </a:pPr>
            <a:r>
              <a:rPr lang="el-GR" sz="2800" dirty="0"/>
              <a:t>Λήψη φαρμάκων</a:t>
            </a:r>
            <a:r>
              <a:rPr lang="en-US" sz="2800" dirty="0"/>
              <a:t> </a:t>
            </a:r>
            <a:r>
              <a:rPr lang="el-GR" sz="2800" dirty="0"/>
              <a:t>     </a:t>
            </a:r>
            <a:r>
              <a:rPr lang="el-GR" sz="2800" dirty="0" smtClean="0"/>
              <a:t>-   </a:t>
            </a:r>
            <a:r>
              <a:rPr lang="en-US" sz="2800" dirty="0" smtClean="0">
                <a:sym typeface="Symbol" pitchFamily="18" charset="2"/>
              </a:rPr>
              <a:t> </a:t>
            </a:r>
            <a:r>
              <a:rPr lang="el-GR" sz="2800" dirty="0">
                <a:sym typeface="Symbol" pitchFamily="18" charset="2"/>
              </a:rPr>
              <a:t>δηλητηρίαση </a:t>
            </a:r>
            <a:endParaRPr lang="en-US" sz="2800" dirty="0">
              <a:sym typeface="Symbol" pitchFamily="18" charset="2"/>
            </a:endParaRPr>
          </a:p>
          <a:p>
            <a:pPr>
              <a:defRPr/>
            </a:pPr>
            <a:r>
              <a:rPr lang="el-GR" sz="2800" dirty="0">
                <a:sym typeface="Symbol" pitchFamily="18" charset="2"/>
              </a:rPr>
              <a:t>Κ</a:t>
            </a:r>
            <a:r>
              <a:rPr lang="el-GR" sz="2800" dirty="0" smtClean="0">
                <a:sym typeface="Symbol" pitchFamily="18" charset="2"/>
              </a:rPr>
              <a:t>νίδωση</a:t>
            </a:r>
            <a:r>
              <a:rPr lang="en-US" sz="2800" dirty="0">
                <a:sym typeface="Symbol" pitchFamily="18" charset="2"/>
              </a:rPr>
              <a:t>/</a:t>
            </a:r>
            <a:r>
              <a:rPr lang="el-GR" sz="2800" dirty="0">
                <a:sym typeface="Symbol" pitchFamily="18" charset="2"/>
              </a:rPr>
              <a:t>έκθεση σε </a:t>
            </a:r>
            <a:r>
              <a:rPr lang="el-GR" sz="2800" dirty="0" smtClean="0">
                <a:sym typeface="Symbol" pitchFamily="18" charset="2"/>
              </a:rPr>
              <a:t>αλλεργιογόνο</a:t>
            </a:r>
            <a:r>
              <a:rPr lang="el-GR" sz="2800" dirty="0">
                <a:sym typeface="Symbol" pitchFamily="18" charset="2"/>
              </a:rPr>
              <a:t> </a:t>
            </a:r>
            <a:r>
              <a:rPr lang="el-GR" sz="2800" dirty="0" smtClean="0">
                <a:sym typeface="Symbol" pitchFamily="18" charset="2"/>
              </a:rPr>
              <a:t>- </a:t>
            </a:r>
            <a:r>
              <a:rPr lang="en-US" sz="2800" dirty="0" smtClean="0">
                <a:sym typeface="Symbol" pitchFamily="18" charset="2"/>
              </a:rPr>
              <a:t> </a:t>
            </a:r>
            <a:r>
              <a:rPr lang="el-GR" sz="2800" dirty="0" smtClean="0">
                <a:sym typeface="Symbol" pitchFamily="18" charset="2"/>
              </a:rPr>
              <a:t>  αναφυλαξία</a:t>
            </a:r>
          </a:p>
          <a:p>
            <a:pPr>
              <a:defRPr/>
            </a:pPr>
            <a:r>
              <a:rPr lang="el-GR" sz="2800" dirty="0" smtClean="0">
                <a:sym typeface="Symbol" pitchFamily="18" charset="2"/>
              </a:rPr>
              <a:t>Αιφνίδια έναρξη / ιστορικό   -    ξένο σώμα</a:t>
            </a:r>
          </a:p>
          <a:p>
            <a:pPr>
              <a:defRPr/>
            </a:pPr>
            <a:r>
              <a:rPr lang="el-GR" sz="2800" dirty="0"/>
              <a:t>Ροχαλητό</a:t>
            </a:r>
            <a:r>
              <a:rPr lang="en-US" sz="2800" dirty="0"/>
              <a:t> </a:t>
            </a:r>
            <a:r>
              <a:rPr lang="el-GR" sz="2800" dirty="0" smtClean="0"/>
              <a:t>  -  </a:t>
            </a:r>
            <a:r>
              <a:rPr lang="en-US" sz="2800" dirty="0" smtClean="0"/>
              <a:t> </a:t>
            </a:r>
            <a:r>
              <a:rPr lang="el-GR" sz="2800" dirty="0"/>
              <a:t>μειωμένο επίπεδο συνείδησης</a:t>
            </a:r>
            <a:endParaRPr lang="en-US" sz="2800" dirty="0"/>
          </a:p>
          <a:p>
            <a:pPr>
              <a:buNone/>
              <a:defRPr/>
            </a:pPr>
            <a:endParaRPr lang="en-US" dirty="0"/>
          </a:p>
        </p:txBody>
      </p:sp>
    </p:spTree>
  </p:cSld>
  <p:clrMapOvr>
    <a:masterClrMapping/>
  </p:clrMapOvr>
  <p:transition spd="med">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467544" y="548680"/>
            <a:ext cx="7992888" cy="5775921"/>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457200" y="381000"/>
            <a:ext cx="8229600" cy="744538"/>
          </a:xfrm>
        </p:spPr>
        <p:txBody>
          <a:bodyPr/>
          <a:lstStyle/>
          <a:p>
            <a:pPr eaLnBrk="1" hangingPunct="1">
              <a:defRPr/>
            </a:pPr>
            <a:r>
              <a:rPr lang="el-GR" sz="3200" b="1" dirty="0" smtClean="0">
                <a:solidFill>
                  <a:schemeClr val="folHlink"/>
                </a:solidFill>
              </a:rPr>
              <a:t>Αλλεργικό οίδημα λάρυγγος - αναφυλαξία</a:t>
            </a:r>
          </a:p>
        </p:txBody>
      </p:sp>
      <p:sp>
        <p:nvSpPr>
          <p:cNvPr id="84995" name="Rectangle 3"/>
          <p:cNvSpPr>
            <a:spLocks noGrp="1" noChangeArrowheads="1"/>
          </p:cNvSpPr>
          <p:nvPr>
            <p:ph idx="1"/>
          </p:nvPr>
        </p:nvSpPr>
        <p:spPr>
          <a:xfrm>
            <a:off x="457200" y="1196975"/>
            <a:ext cx="8229600" cy="4899025"/>
          </a:xfrm>
        </p:spPr>
        <p:txBody>
          <a:bodyPr/>
          <a:lstStyle/>
          <a:p>
            <a:pPr eaLnBrk="1" hangingPunct="1">
              <a:lnSpc>
                <a:spcPct val="90000"/>
              </a:lnSpc>
              <a:defRPr/>
            </a:pPr>
            <a:r>
              <a:rPr lang="el-GR" sz="2400" dirty="0" smtClean="0">
                <a:solidFill>
                  <a:schemeClr val="hlink"/>
                </a:solidFill>
              </a:rPr>
              <a:t>Σε αλλεργική αντίδραση</a:t>
            </a:r>
            <a:r>
              <a:rPr lang="el-GR" sz="2400" dirty="0" smtClean="0">
                <a:solidFill>
                  <a:schemeClr val="tx2"/>
                </a:solidFill>
              </a:rPr>
              <a:t> μπορεί να εμφανισθεί ως μεμονωμένο σύμπτωμα ή σε συνδυασμό με άλλα  </a:t>
            </a:r>
            <a:r>
              <a:rPr lang="el-GR" sz="2400" dirty="0" smtClean="0">
                <a:solidFill>
                  <a:schemeClr val="tx2"/>
                </a:solidFill>
              </a:rPr>
              <a:t>-</a:t>
            </a:r>
            <a:r>
              <a:rPr lang="en-US" sz="2400" dirty="0" smtClean="0">
                <a:solidFill>
                  <a:schemeClr val="tx2"/>
                </a:solidFill>
              </a:rPr>
              <a:t> </a:t>
            </a:r>
            <a:r>
              <a:rPr lang="el-GR" sz="2400" dirty="0" smtClean="0">
                <a:solidFill>
                  <a:schemeClr val="tx2"/>
                </a:solidFill>
              </a:rPr>
              <a:t>δερματικό </a:t>
            </a:r>
            <a:r>
              <a:rPr lang="el-GR" sz="2400" dirty="0" smtClean="0">
                <a:solidFill>
                  <a:schemeClr val="tx2"/>
                </a:solidFill>
              </a:rPr>
              <a:t>εξάνθημα, λαρυγγόσπασμος, βρογχόσπασμος, εμετός </a:t>
            </a:r>
            <a:r>
              <a:rPr lang="en-US" sz="2400" dirty="0" smtClean="0">
                <a:solidFill>
                  <a:schemeClr val="tx2"/>
                </a:solidFill>
              </a:rPr>
              <a:t>,</a:t>
            </a:r>
            <a:r>
              <a:rPr lang="el-GR" sz="2400" dirty="0" smtClean="0">
                <a:solidFill>
                  <a:schemeClr val="tx2"/>
                </a:solidFill>
              </a:rPr>
              <a:t>διάρροια, ζάλη, ταχυκαρδία, πτώση της αρτηριακής πίεσης μέχρι και </a:t>
            </a:r>
            <a:r>
              <a:rPr lang="en-US" sz="2400" dirty="0" smtClean="0">
                <a:solidFill>
                  <a:schemeClr val="tx2"/>
                </a:solidFill>
              </a:rPr>
              <a:t>shock</a:t>
            </a:r>
            <a:r>
              <a:rPr lang="el-GR" sz="2400" dirty="0" smtClean="0">
                <a:solidFill>
                  <a:schemeClr val="tx2"/>
                </a:solidFill>
              </a:rPr>
              <a:t> </a:t>
            </a:r>
          </a:p>
          <a:p>
            <a:pPr eaLnBrk="1" hangingPunct="1">
              <a:lnSpc>
                <a:spcPct val="90000"/>
              </a:lnSpc>
              <a:buFont typeface="Wingdings" pitchFamily="2" charset="2"/>
              <a:buNone/>
              <a:defRPr/>
            </a:pPr>
            <a:endParaRPr lang="el-GR" sz="2400" dirty="0" smtClean="0">
              <a:solidFill>
                <a:schemeClr val="tx2"/>
              </a:solidFill>
            </a:endParaRPr>
          </a:p>
          <a:p>
            <a:pPr eaLnBrk="1" hangingPunct="1">
              <a:lnSpc>
                <a:spcPct val="90000"/>
              </a:lnSpc>
              <a:defRPr/>
            </a:pPr>
            <a:r>
              <a:rPr lang="el-GR" sz="2400" dirty="0" smtClean="0">
                <a:solidFill>
                  <a:schemeClr val="tx2"/>
                </a:solidFill>
              </a:rPr>
              <a:t>Εμφανίζεται μετά από έκθεση σε</a:t>
            </a:r>
            <a:r>
              <a:rPr lang="el-GR" sz="2400" dirty="0" smtClean="0">
                <a:solidFill>
                  <a:schemeClr val="hlink"/>
                </a:solidFill>
              </a:rPr>
              <a:t> αλλεργιογόνο </a:t>
            </a:r>
            <a:r>
              <a:rPr lang="el-GR" sz="2400" dirty="0" smtClean="0">
                <a:solidFill>
                  <a:schemeClr val="tx2"/>
                </a:solidFill>
              </a:rPr>
              <a:t>- γύρη, φάρμακα, προϊόντα του αίματος, ακτινοσκιαγραφικά υλικά, εμβόλια, τρόφιμα, τσιμπήματα εντόμων κτλ.</a:t>
            </a:r>
          </a:p>
          <a:p>
            <a:pPr eaLnBrk="1" hangingPunct="1">
              <a:lnSpc>
                <a:spcPct val="90000"/>
              </a:lnSpc>
              <a:buFont typeface="Wingdings" pitchFamily="2" charset="2"/>
              <a:buNone/>
              <a:defRPr/>
            </a:pPr>
            <a:endParaRPr lang="el-GR" sz="2400" dirty="0" smtClean="0">
              <a:solidFill>
                <a:schemeClr val="tx2"/>
              </a:solidFill>
            </a:endParaRPr>
          </a:p>
          <a:p>
            <a:pPr eaLnBrk="1" hangingPunct="1">
              <a:lnSpc>
                <a:spcPct val="90000"/>
              </a:lnSpc>
              <a:defRPr/>
            </a:pPr>
            <a:r>
              <a:rPr lang="el-GR" sz="2400" dirty="0" smtClean="0">
                <a:solidFill>
                  <a:schemeClr val="hlink"/>
                </a:solidFill>
              </a:rPr>
              <a:t>Συμπτώματα απόφραξης αεραγωγού</a:t>
            </a:r>
            <a:r>
              <a:rPr lang="el-GR" sz="2400" dirty="0" smtClean="0">
                <a:solidFill>
                  <a:schemeClr val="tx2"/>
                </a:solidFill>
              </a:rPr>
              <a:t> – αναπνευστικός συριγμός, υλακώδης βήχας, αναπνευστική δυσχέρεια, βράγχος φωνής</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 Τίτλος"/>
          <p:cNvSpPr>
            <a:spLocks noGrp="1"/>
          </p:cNvSpPr>
          <p:nvPr>
            <p:ph type="title"/>
          </p:nvPr>
        </p:nvSpPr>
        <p:spPr>
          <a:xfrm>
            <a:off x="533400" y="304800"/>
            <a:ext cx="7467600" cy="1143000"/>
          </a:xfrm>
        </p:spPr>
        <p:txBody>
          <a:bodyPr>
            <a:normAutofit/>
          </a:bodyPr>
          <a:lstStyle/>
          <a:p>
            <a:r>
              <a:rPr lang="el-GR" sz="3600" b="1" dirty="0" smtClean="0">
                <a:solidFill>
                  <a:srgbClr val="7030A0"/>
                </a:solidFill>
              </a:rPr>
              <a:t>  Αναφυλαξία – Αλλεργική αντίδραση</a:t>
            </a:r>
          </a:p>
        </p:txBody>
      </p:sp>
      <p:sp>
        <p:nvSpPr>
          <p:cNvPr id="75779" name="2 - Θέση περιεχομένου"/>
          <p:cNvSpPr>
            <a:spLocks noGrp="1"/>
          </p:cNvSpPr>
          <p:nvPr>
            <p:ph idx="1"/>
          </p:nvPr>
        </p:nvSpPr>
        <p:spPr>
          <a:xfrm>
            <a:off x="457200" y="1340768"/>
            <a:ext cx="7467600" cy="4983832"/>
          </a:xfrm>
        </p:spPr>
        <p:txBody>
          <a:bodyPr>
            <a:normAutofit/>
          </a:bodyPr>
          <a:lstStyle/>
          <a:p>
            <a:pPr>
              <a:buFont typeface="Wingdings 2" pitchFamily="18" charset="2"/>
              <a:buNone/>
            </a:pPr>
            <a:r>
              <a:rPr lang="el-GR" dirty="0" smtClean="0">
                <a:solidFill>
                  <a:srgbClr val="0070C0"/>
                </a:solidFill>
              </a:rPr>
              <a:t>  Έντονη αντίδραση του οργανισμού σε μια ουσία στην οποία έχει ευαισθητοποιηθεί</a:t>
            </a:r>
          </a:p>
          <a:p>
            <a:pPr>
              <a:buFont typeface="Wingdings 2" pitchFamily="18" charset="2"/>
              <a:buNone/>
            </a:pPr>
            <a:endParaRPr lang="el-GR" dirty="0" smtClean="0"/>
          </a:p>
          <a:p>
            <a:r>
              <a:rPr lang="el-GR" dirty="0" smtClean="0">
                <a:solidFill>
                  <a:srgbClr val="0070C0"/>
                </a:solidFill>
              </a:rPr>
              <a:t>Ενέσεις</a:t>
            </a:r>
            <a:r>
              <a:rPr lang="el-GR" dirty="0" smtClean="0"/>
              <a:t> – πενικιλίνη, </a:t>
            </a:r>
            <a:r>
              <a:rPr lang="el-GR" dirty="0" err="1" smtClean="0"/>
              <a:t>αντιτοξίνη</a:t>
            </a:r>
            <a:r>
              <a:rPr lang="el-GR" dirty="0" smtClean="0"/>
              <a:t> τετάνου, φάρμακα- </a:t>
            </a:r>
            <a:r>
              <a:rPr lang="el-GR" dirty="0" err="1" smtClean="0"/>
              <a:t>ξυλοκαίνη</a:t>
            </a:r>
            <a:endParaRPr lang="el-GR" dirty="0" smtClean="0"/>
          </a:p>
          <a:p>
            <a:r>
              <a:rPr lang="el-GR" dirty="0" smtClean="0">
                <a:solidFill>
                  <a:srgbClr val="0070C0"/>
                </a:solidFill>
              </a:rPr>
              <a:t>Δήγματα </a:t>
            </a:r>
            <a:r>
              <a:rPr lang="el-GR" dirty="0" smtClean="0"/>
              <a:t>– μέλισσα, σφήκα</a:t>
            </a:r>
          </a:p>
          <a:p>
            <a:r>
              <a:rPr lang="el-GR" dirty="0" smtClean="0">
                <a:solidFill>
                  <a:srgbClr val="0070C0"/>
                </a:solidFill>
              </a:rPr>
              <a:t>Λήψη από το στόμα </a:t>
            </a:r>
            <a:r>
              <a:rPr lang="el-GR" dirty="0" smtClean="0"/>
              <a:t>– οστρακοειδή αντιβιοτικά</a:t>
            </a:r>
          </a:p>
          <a:p>
            <a:r>
              <a:rPr lang="el-GR" dirty="0" smtClean="0">
                <a:solidFill>
                  <a:srgbClr val="0070C0"/>
                </a:solidFill>
              </a:rPr>
              <a:t>Εισπνοή</a:t>
            </a:r>
            <a:r>
              <a:rPr lang="el-GR" dirty="0" smtClean="0"/>
              <a:t> – γύρη, σκόνη</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 Τίτλος"/>
          <p:cNvSpPr>
            <a:spLocks noGrp="1"/>
          </p:cNvSpPr>
          <p:nvPr>
            <p:ph type="title"/>
          </p:nvPr>
        </p:nvSpPr>
        <p:spPr/>
        <p:txBody>
          <a:bodyPr/>
          <a:lstStyle/>
          <a:p>
            <a:r>
              <a:rPr lang="el-GR" sz="4000" dirty="0" smtClean="0">
                <a:solidFill>
                  <a:srgbClr val="7030A0"/>
                </a:solidFill>
              </a:rPr>
              <a:t>Αναφυλαξία – κλινική εικόνα</a:t>
            </a:r>
          </a:p>
        </p:txBody>
      </p:sp>
      <p:sp>
        <p:nvSpPr>
          <p:cNvPr id="76803" name="2 - Θέση περιεχομένου"/>
          <p:cNvSpPr>
            <a:spLocks noGrp="1"/>
          </p:cNvSpPr>
          <p:nvPr>
            <p:ph idx="1"/>
          </p:nvPr>
        </p:nvSpPr>
        <p:spPr>
          <a:xfrm>
            <a:off x="457200" y="1676400"/>
            <a:ext cx="7467600" cy="4800600"/>
          </a:xfrm>
        </p:spPr>
        <p:txBody>
          <a:bodyPr/>
          <a:lstStyle/>
          <a:p>
            <a:r>
              <a:rPr lang="el-GR" sz="2800" dirty="0" smtClean="0">
                <a:solidFill>
                  <a:srgbClr val="FF3300"/>
                </a:solidFill>
              </a:rPr>
              <a:t>Δέρμα </a:t>
            </a:r>
            <a:r>
              <a:rPr lang="el-GR" sz="2800" dirty="0" smtClean="0"/>
              <a:t>– ερύθημα, κνησμός, εξάνθημα, οίδημα – κυρίως στο πρόσωπο, γλώσσα, χείλη</a:t>
            </a:r>
          </a:p>
          <a:p>
            <a:r>
              <a:rPr lang="el-GR" sz="2800" dirty="0" smtClean="0">
                <a:solidFill>
                  <a:srgbClr val="FF3300"/>
                </a:solidFill>
              </a:rPr>
              <a:t>Κυκλοφορικό</a:t>
            </a:r>
            <a:r>
              <a:rPr lang="el-GR" sz="2800" dirty="0" smtClean="0"/>
              <a:t> – διαστολή </a:t>
            </a:r>
            <a:r>
              <a:rPr lang="el-GR" sz="2800" dirty="0" err="1" smtClean="0"/>
              <a:t>περιφ</a:t>
            </a:r>
            <a:r>
              <a:rPr lang="el-GR" sz="2800" dirty="0" smtClean="0"/>
              <a:t>. αγγείων – υπόταση, ταχυκαρδία, ωχρότητα, ζάλη , λιποθυμία – κώμα</a:t>
            </a:r>
          </a:p>
          <a:p>
            <a:r>
              <a:rPr lang="el-GR" sz="2800" dirty="0" smtClean="0">
                <a:solidFill>
                  <a:srgbClr val="FF3300"/>
                </a:solidFill>
              </a:rPr>
              <a:t>Αναπνευστικό</a:t>
            </a:r>
            <a:r>
              <a:rPr lang="el-GR" sz="2800" dirty="0" smtClean="0"/>
              <a:t> – οίδημα βλεννογόνων, </a:t>
            </a:r>
            <a:r>
              <a:rPr lang="el-GR" sz="2800" dirty="0" err="1" smtClean="0"/>
              <a:t>βράγχος</a:t>
            </a:r>
            <a:r>
              <a:rPr lang="el-GR" sz="2800" dirty="0" smtClean="0"/>
              <a:t> φωνής, συριγμός, βήχας βρογχόσπασμος, δύσπνοια – άπνοια</a:t>
            </a:r>
          </a:p>
          <a:p>
            <a:r>
              <a:rPr lang="el-GR" sz="2800" dirty="0" smtClean="0">
                <a:solidFill>
                  <a:srgbClr val="FF3300"/>
                </a:solidFill>
              </a:rPr>
              <a:t>Διαταραχές ΓΕΣ </a:t>
            </a:r>
            <a:r>
              <a:rPr lang="el-GR" sz="2800" dirty="0" smtClean="0"/>
              <a:t>– ναυτία, εμετός, πόνος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r>
              <a:rPr lang="el-GR" sz="4000" b="1" dirty="0" smtClean="0">
                <a:solidFill>
                  <a:srgbClr val="7030A0"/>
                </a:solidFill>
              </a:rPr>
              <a:t>Αναφυλακτικό σοκ - αντιμετώπιση</a:t>
            </a:r>
          </a:p>
        </p:txBody>
      </p:sp>
      <p:sp>
        <p:nvSpPr>
          <p:cNvPr id="77827" name="Rectangle 3"/>
          <p:cNvSpPr>
            <a:spLocks noGrp="1" noChangeArrowheads="1"/>
          </p:cNvSpPr>
          <p:nvPr>
            <p:ph idx="1"/>
          </p:nvPr>
        </p:nvSpPr>
        <p:spPr>
          <a:xfrm>
            <a:off x="457200" y="1447800"/>
            <a:ext cx="8219256" cy="5105400"/>
          </a:xfrm>
        </p:spPr>
        <p:txBody>
          <a:bodyPr/>
          <a:lstStyle/>
          <a:p>
            <a:pPr eaLnBrk="1" hangingPunct="1">
              <a:lnSpc>
                <a:spcPct val="90000"/>
              </a:lnSpc>
            </a:pPr>
            <a:r>
              <a:rPr lang="el-GR" sz="2800" dirty="0" smtClean="0"/>
              <a:t>Εξασφάλιση </a:t>
            </a:r>
            <a:r>
              <a:rPr lang="el-GR" sz="2800" dirty="0" smtClean="0">
                <a:solidFill>
                  <a:srgbClr val="FF3300"/>
                </a:solidFill>
              </a:rPr>
              <a:t>αεραγωγού- αερισμού </a:t>
            </a:r>
          </a:p>
          <a:p>
            <a:pPr eaLnBrk="1" hangingPunct="1">
              <a:lnSpc>
                <a:spcPct val="90000"/>
              </a:lnSpc>
            </a:pPr>
            <a:r>
              <a:rPr lang="el-GR" sz="2800" dirty="0" smtClean="0"/>
              <a:t> Χορήγηση </a:t>
            </a:r>
            <a:r>
              <a:rPr lang="el-GR" sz="2800" dirty="0" smtClean="0">
                <a:solidFill>
                  <a:srgbClr val="FF3300"/>
                </a:solidFill>
              </a:rPr>
              <a:t>οξυγόνου σε υψηλή ροή</a:t>
            </a:r>
            <a:endParaRPr lang="en-US" sz="2800" dirty="0" smtClean="0">
              <a:solidFill>
                <a:srgbClr val="FF3300"/>
              </a:solidFill>
            </a:endParaRPr>
          </a:p>
          <a:p>
            <a:pPr eaLnBrk="1" hangingPunct="1">
              <a:lnSpc>
                <a:spcPct val="90000"/>
              </a:lnSpc>
            </a:pPr>
            <a:r>
              <a:rPr lang="el-GR" sz="2800" dirty="0" smtClean="0">
                <a:solidFill>
                  <a:srgbClr val="FF3300"/>
                </a:solidFill>
              </a:rPr>
              <a:t>Επινεφρίνη</a:t>
            </a:r>
            <a:r>
              <a:rPr lang="el-GR" sz="2800" dirty="0" smtClean="0"/>
              <a:t> - </a:t>
            </a:r>
            <a:r>
              <a:rPr lang="en-US" sz="2800" dirty="0" smtClean="0"/>
              <a:t>  0.3-0.5 mg SC or IM </a:t>
            </a:r>
            <a:r>
              <a:rPr lang="el-GR" sz="2800" dirty="0" smtClean="0"/>
              <a:t>(κάθε</a:t>
            </a:r>
            <a:r>
              <a:rPr lang="en-US" sz="2800" dirty="0" smtClean="0"/>
              <a:t> </a:t>
            </a:r>
            <a:r>
              <a:rPr lang="el-GR" sz="2800" dirty="0" smtClean="0"/>
              <a:t>15</a:t>
            </a:r>
            <a:r>
              <a:rPr lang="en-US" sz="2800" dirty="0" smtClean="0"/>
              <a:t>min)</a:t>
            </a:r>
            <a:endParaRPr lang="el-GR" sz="2800" dirty="0" smtClean="0"/>
          </a:p>
          <a:p>
            <a:pPr eaLnBrk="1" hangingPunct="1">
              <a:lnSpc>
                <a:spcPct val="90000"/>
              </a:lnSpc>
            </a:pPr>
            <a:endParaRPr lang="en-US" sz="2800" dirty="0" smtClean="0"/>
          </a:p>
          <a:p>
            <a:pPr eaLnBrk="1" hangingPunct="1">
              <a:lnSpc>
                <a:spcPct val="90000"/>
              </a:lnSpc>
            </a:pPr>
            <a:r>
              <a:rPr lang="el-GR" sz="2800" dirty="0" smtClean="0"/>
              <a:t>Υγρά ενδοφλέβια</a:t>
            </a:r>
            <a:r>
              <a:rPr lang="en-US" sz="2800" dirty="0" smtClean="0"/>
              <a:t> </a:t>
            </a:r>
          </a:p>
          <a:p>
            <a:pPr eaLnBrk="1" hangingPunct="1">
              <a:lnSpc>
                <a:spcPct val="90000"/>
              </a:lnSpc>
            </a:pPr>
            <a:r>
              <a:rPr lang="el-GR" sz="2800" dirty="0" smtClean="0"/>
              <a:t>Χορήγηση </a:t>
            </a:r>
            <a:r>
              <a:rPr lang="el-GR" sz="2800" dirty="0" err="1" smtClean="0"/>
              <a:t>κορτικοστεροειδών</a:t>
            </a:r>
            <a:r>
              <a:rPr lang="el-GR" sz="2800" dirty="0" smtClean="0"/>
              <a:t> και </a:t>
            </a:r>
            <a:r>
              <a:rPr lang="el-GR" sz="2800" dirty="0" err="1" smtClean="0"/>
              <a:t>αντιισταμινικών</a:t>
            </a:r>
            <a:endParaRPr lang="el-GR" sz="2800" dirty="0" smtClean="0"/>
          </a:p>
          <a:p>
            <a:pPr eaLnBrk="1" hangingPunct="1">
              <a:lnSpc>
                <a:spcPct val="90000"/>
              </a:lnSpc>
            </a:pPr>
            <a:r>
              <a:rPr lang="el-GR" sz="2800" dirty="0" smtClean="0"/>
              <a:t>Προσδιορισμός αιτίου</a:t>
            </a:r>
          </a:p>
          <a:p>
            <a:pPr eaLnBrk="1" hangingPunct="1">
              <a:lnSpc>
                <a:spcPct val="90000"/>
              </a:lnSpc>
              <a:buFont typeface="Wingdings 2" pitchFamily="18" charset="2"/>
              <a:buNone/>
            </a:pPr>
            <a:endParaRPr lang="el-GR" sz="2800" dirty="0" smtClean="0"/>
          </a:p>
          <a:p>
            <a:pPr eaLnBrk="1" hangingPunct="1">
              <a:lnSpc>
                <a:spcPct val="90000"/>
              </a:lnSpc>
              <a:buFont typeface="Wingdings 2" pitchFamily="18" charset="2"/>
              <a:buNone/>
            </a:pPr>
            <a:r>
              <a:rPr lang="el-GR" sz="2800" b="1" dirty="0" smtClean="0">
                <a:solidFill>
                  <a:srgbClr val="002060"/>
                </a:solidFill>
              </a:rPr>
              <a:t>      Άμεση μεταφορά </a:t>
            </a:r>
          </a:p>
          <a:p>
            <a:pPr eaLnBrk="1" hangingPunct="1">
              <a:lnSpc>
                <a:spcPct val="90000"/>
              </a:lnSpc>
              <a:buFont typeface="Wingdings 2" pitchFamily="18" charset="2"/>
              <a:buNone/>
            </a:pPr>
            <a:r>
              <a:rPr lang="el-GR" sz="2800" b="1" dirty="0" smtClean="0">
                <a:solidFill>
                  <a:srgbClr val="002060"/>
                </a:solidFill>
              </a:rPr>
              <a:t> Αποφυγή του  αλλεργιογόνου στο μέλλων  </a:t>
            </a:r>
            <a:endParaRPr lang="en-US" sz="2800" b="1" dirty="0" smtClean="0">
              <a:solidFill>
                <a:srgbClr val="002060"/>
              </a:solidFill>
            </a:endParaRPr>
          </a:p>
          <a:p>
            <a:pPr eaLnBrk="1" hangingPunct="1">
              <a:lnSpc>
                <a:spcPct val="90000"/>
              </a:lnSpc>
            </a:pPr>
            <a:endParaRPr lang="el-GR" sz="4000" dirty="0" smtClean="0"/>
          </a:p>
          <a:p>
            <a:pPr eaLnBrk="1" hangingPunct="1">
              <a:lnSpc>
                <a:spcPct val="90000"/>
              </a:lnSpc>
            </a:pPr>
            <a:endParaRPr lang="el-GR" dirty="0" smtClean="0"/>
          </a:p>
        </p:txBody>
      </p:sp>
      <p:sp>
        <p:nvSpPr>
          <p:cNvPr id="4" name="Rectangle 3"/>
          <p:cNvSpPr txBox="1">
            <a:spLocks noChangeArrowheads="1"/>
          </p:cNvSpPr>
          <p:nvPr/>
        </p:nvSpPr>
        <p:spPr>
          <a:xfrm>
            <a:off x="457200" y="1447800"/>
            <a:ext cx="7467600" cy="51054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l-GR" sz="2800" b="0" i="0" u="none" strike="noStrike" kern="1200" cap="none" spc="0" normalizeH="0" baseline="0" noProof="0" dirty="0" smtClean="0">
                <a:ln>
                  <a:noFill/>
                </a:ln>
                <a:solidFill>
                  <a:schemeClr val="tx1"/>
                </a:solidFill>
                <a:effectLst/>
                <a:uLnTx/>
                <a:uFillTx/>
                <a:latin typeface="+mn-lt"/>
                <a:ea typeface="+mn-ea"/>
                <a:cs typeface="+mn-cs"/>
              </a:rPr>
              <a:t>Εξασφάλιση </a:t>
            </a:r>
            <a:r>
              <a:rPr kumimoji="0" lang="el-GR" sz="2800" b="0" i="0" u="none" strike="noStrike" kern="1200" cap="none" spc="0" normalizeH="0" baseline="0" noProof="0" dirty="0" smtClean="0">
                <a:ln>
                  <a:noFill/>
                </a:ln>
                <a:solidFill>
                  <a:srgbClr val="FF3300"/>
                </a:solidFill>
                <a:effectLst/>
                <a:uLnTx/>
                <a:uFillTx/>
                <a:latin typeface="+mn-lt"/>
                <a:ea typeface="+mn-ea"/>
                <a:cs typeface="+mn-cs"/>
              </a:rPr>
              <a:t>αεραγωγού- αερισμού </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l-GR" sz="2800" b="0" i="0" u="none" strike="noStrike" kern="1200" cap="none" spc="0" normalizeH="0" baseline="0" noProof="0" dirty="0" smtClean="0">
                <a:ln>
                  <a:noFill/>
                </a:ln>
                <a:solidFill>
                  <a:schemeClr val="tx1"/>
                </a:solidFill>
                <a:effectLst/>
                <a:uLnTx/>
                <a:uFillTx/>
                <a:latin typeface="+mn-lt"/>
                <a:ea typeface="+mn-ea"/>
                <a:cs typeface="+mn-cs"/>
              </a:rPr>
              <a:t> Χορήγηση </a:t>
            </a:r>
            <a:r>
              <a:rPr kumimoji="0" lang="el-GR" sz="2800" b="0" i="0" u="none" strike="noStrike" kern="1200" cap="none" spc="0" normalizeH="0" baseline="0" noProof="0" dirty="0" smtClean="0">
                <a:ln>
                  <a:noFill/>
                </a:ln>
                <a:solidFill>
                  <a:srgbClr val="FF3300"/>
                </a:solidFill>
                <a:effectLst/>
                <a:uLnTx/>
                <a:uFillTx/>
                <a:latin typeface="+mn-lt"/>
                <a:ea typeface="+mn-ea"/>
                <a:cs typeface="+mn-cs"/>
              </a:rPr>
              <a:t>οξυγόνου σε υψηλή ροή</a:t>
            </a:r>
            <a:endParaRPr kumimoji="0" lang="en-US" sz="2800" b="0" i="0" u="none" strike="noStrike" kern="1200" cap="none" spc="0" normalizeH="0" baseline="0" noProof="0" dirty="0" smtClean="0">
              <a:ln>
                <a:noFill/>
              </a:ln>
              <a:solidFill>
                <a:srgbClr val="FF3300"/>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r>
              <a:rPr kumimoji="0" lang="el-GR" sz="2800" b="0" i="0" u="none" strike="noStrike" kern="1200" cap="none" spc="0" normalizeH="0" baseline="0" noProof="0" dirty="0" smtClean="0">
                <a:ln>
                  <a:noFill/>
                </a:ln>
                <a:solidFill>
                  <a:srgbClr val="FF3300"/>
                </a:solidFill>
                <a:effectLst/>
                <a:uLnTx/>
                <a:uFillTx/>
                <a:latin typeface="+mn-lt"/>
                <a:ea typeface="+mn-ea"/>
                <a:cs typeface="+mn-cs"/>
              </a:rPr>
              <a:t>Επινεφρίνη</a:t>
            </a:r>
            <a:r>
              <a:rPr kumimoji="0" lang="el-GR" sz="28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0.3-0.5 mg SC or IM </a:t>
            </a:r>
            <a:r>
              <a:rPr kumimoji="0" lang="el-GR" sz="2800" b="0" i="0" u="none" strike="noStrike" kern="1200" cap="none" spc="0" normalizeH="0" baseline="0" noProof="0" dirty="0" smtClean="0">
                <a:ln>
                  <a:noFill/>
                </a:ln>
                <a:solidFill>
                  <a:schemeClr val="tx1"/>
                </a:solidFill>
                <a:effectLst/>
                <a:uLnTx/>
                <a:uFillTx/>
                <a:latin typeface="+mn-lt"/>
                <a:ea typeface="+mn-ea"/>
                <a:cs typeface="+mn-cs"/>
              </a:rPr>
              <a:t>(κάθε</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2800" b="0" i="0" u="none" strike="noStrike" kern="1200" cap="none" spc="0" normalizeH="0" baseline="0" noProof="0" dirty="0" smtClean="0">
                <a:ln>
                  <a:noFill/>
                </a:ln>
                <a:solidFill>
                  <a:schemeClr val="tx1"/>
                </a:solidFill>
                <a:effectLst/>
                <a:uLnTx/>
                <a:uFillTx/>
                <a:latin typeface="+mn-lt"/>
                <a:ea typeface="+mn-ea"/>
                <a:cs typeface="+mn-cs"/>
              </a:rPr>
              <a:t>15</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mi</a:t>
            </a:r>
            <a:endParaRPr kumimoji="0" lang="el-GR"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None/>
              <a:tabLst/>
              <a:defRPr/>
            </a:pPr>
            <a:r>
              <a:rPr kumimoji="0" lang="el-GR" sz="28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  </a:t>
            </a:r>
            <a:r>
              <a:rPr kumimoji="0" lang="el-GR" sz="2800" b="0" i="0" u="none" strike="noStrike" kern="1200" cap="none" spc="0" normalizeH="0" baseline="0" noProof="0" dirty="0" smtClean="0">
                <a:ln>
                  <a:noFill/>
                </a:ln>
                <a:solidFill>
                  <a:schemeClr val="tx1"/>
                </a:solidFill>
                <a:effectLst/>
                <a:uLnTx/>
                <a:uFillTx/>
                <a:latin typeface="+mn-lt"/>
                <a:ea typeface="+mn-ea"/>
                <a:cs typeface="+mn-cs"/>
              </a:rPr>
              <a:t> παιδιά – 0.01</a:t>
            </a:r>
            <a:r>
              <a:rPr kumimoji="0" lang="en-US" sz="2800" b="0" i="0" u="none" strike="noStrike" kern="1200" cap="none" spc="0" normalizeH="0" baseline="0" noProof="0" dirty="0" smtClean="0">
                <a:ln>
                  <a:noFill/>
                </a:ln>
                <a:solidFill>
                  <a:schemeClr val="tx1"/>
                </a:solidFill>
                <a:effectLst/>
                <a:uLnTx/>
                <a:uFillTx/>
                <a:latin typeface="+mn-lt"/>
                <a:ea typeface="+mn-ea"/>
                <a:cs typeface="+mn-cs"/>
              </a:rPr>
              <a:t>mg /</a:t>
            </a:r>
            <a:r>
              <a:rPr kumimoji="0" lang="en-US" sz="2800" b="0" i="0" u="none" strike="noStrike" kern="1200" cap="none" spc="0" normalizeH="0" noProof="0" dirty="0" smtClean="0">
                <a:ln>
                  <a:noFill/>
                </a:ln>
                <a:solidFill>
                  <a:schemeClr val="tx1"/>
                </a:solidFill>
                <a:effectLst/>
                <a:uLnTx/>
                <a:uFillTx/>
                <a:latin typeface="+mn-lt"/>
                <a:ea typeface="+mn-ea"/>
                <a:cs typeface="+mn-cs"/>
              </a:rPr>
              <a:t> kg</a:t>
            </a:r>
            <a:endParaRPr kumimoji="0" lang="el-GR" sz="28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Wingdings 2" pitchFamily="18" charset="2"/>
              <a:buNone/>
              <a:tabLst/>
              <a:defRPr/>
            </a:pPr>
            <a:r>
              <a:rPr kumimoji="0" lang="el-GR" sz="2800" b="1" i="0" u="none" strike="noStrike" kern="1200" cap="none" spc="0" normalizeH="0" baseline="0" noProof="0" dirty="0" smtClean="0">
                <a:ln>
                  <a:noFill/>
                </a:ln>
                <a:solidFill>
                  <a:srgbClr val="002060"/>
                </a:solidFill>
                <a:effectLst/>
                <a:uLnTx/>
                <a:uFillTx/>
                <a:latin typeface="+mn-lt"/>
                <a:ea typeface="+mn-ea"/>
                <a:cs typeface="+mn-cs"/>
              </a:rPr>
              <a:t>       </a:t>
            </a:r>
            <a:endParaRPr kumimoji="0" lang="en-US" sz="2800" b="1" i="0" u="none" strike="noStrike" kern="1200" cap="none" spc="0" normalizeH="0" baseline="0" noProof="0" dirty="0" smtClean="0">
              <a:ln>
                <a:noFill/>
              </a:ln>
              <a:solidFill>
                <a:srgbClr val="002060"/>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el-GR" sz="4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el-GR" sz="32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179512" y="476250"/>
            <a:ext cx="8964488" cy="1143000"/>
          </a:xfrm>
        </p:spPr>
        <p:txBody>
          <a:bodyPr>
            <a:normAutofit fontScale="90000"/>
          </a:bodyPr>
          <a:lstStyle/>
          <a:p>
            <a:pPr algn="l"/>
            <a:r>
              <a:rPr lang="el-GR" sz="3600" dirty="0" smtClean="0"/>
              <a:t>  Αίτια </a:t>
            </a:r>
            <a:r>
              <a:rPr lang="el-GR" sz="3600" dirty="0" smtClean="0"/>
              <a:t>οξέος </a:t>
            </a:r>
            <a:r>
              <a:rPr lang="el-GR" sz="3600" dirty="0" smtClean="0"/>
              <a:t>εισπνε</a:t>
            </a:r>
            <a:r>
              <a:rPr lang="el-GR" sz="3600" dirty="0" smtClean="0"/>
              <a:t>υ</a:t>
            </a:r>
            <a:r>
              <a:rPr lang="el-GR" sz="3600" dirty="0" smtClean="0"/>
              <a:t>στικού </a:t>
            </a:r>
            <a:r>
              <a:rPr lang="el-GR" sz="3600" dirty="0" smtClean="0"/>
              <a:t>συριγμού στα παιδιά</a:t>
            </a:r>
          </a:p>
        </p:txBody>
      </p:sp>
      <p:sp>
        <p:nvSpPr>
          <p:cNvPr id="176131" name="Rectangle 3"/>
          <p:cNvSpPr>
            <a:spLocks noGrp="1" noChangeArrowheads="1"/>
          </p:cNvSpPr>
          <p:nvPr>
            <p:ph type="body" sz="half" idx="4294967295"/>
          </p:nvPr>
        </p:nvSpPr>
        <p:spPr>
          <a:xfrm>
            <a:off x="0" y="1556792"/>
            <a:ext cx="3814763" cy="4539208"/>
          </a:xfrm>
        </p:spPr>
        <p:txBody>
          <a:bodyPr/>
          <a:lstStyle/>
          <a:p>
            <a:pPr>
              <a:defRPr/>
            </a:pPr>
            <a:r>
              <a:rPr lang="el-GR" sz="2800" b="1" dirty="0">
                <a:solidFill>
                  <a:srgbClr val="002060"/>
                </a:solidFill>
              </a:rPr>
              <a:t>Λαρυγγίτιδα</a:t>
            </a:r>
          </a:p>
          <a:p>
            <a:pPr>
              <a:defRPr/>
            </a:pPr>
            <a:r>
              <a:rPr lang="el-GR" sz="2800" b="1" dirty="0">
                <a:solidFill>
                  <a:srgbClr val="002060"/>
                </a:solidFill>
              </a:rPr>
              <a:t>Επιγλωττίτιδα</a:t>
            </a:r>
          </a:p>
          <a:p>
            <a:pPr>
              <a:defRPr/>
            </a:pPr>
            <a:r>
              <a:rPr lang="el-GR" sz="2800" dirty="0">
                <a:solidFill>
                  <a:srgbClr val="002060"/>
                </a:solidFill>
              </a:rPr>
              <a:t>Ξένο σώμα </a:t>
            </a:r>
          </a:p>
          <a:p>
            <a:pPr>
              <a:defRPr/>
            </a:pPr>
            <a:r>
              <a:rPr lang="el-GR" sz="2800" dirty="0">
                <a:solidFill>
                  <a:srgbClr val="002060"/>
                </a:solidFill>
              </a:rPr>
              <a:t>Αλλεργική αντίδραση</a:t>
            </a:r>
          </a:p>
          <a:p>
            <a:pPr>
              <a:defRPr/>
            </a:pPr>
            <a:r>
              <a:rPr lang="el-GR" sz="2800" dirty="0" err="1">
                <a:solidFill>
                  <a:srgbClr val="002060"/>
                </a:solidFill>
              </a:rPr>
              <a:t>Οπισθοφαρυγγικό</a:t>
            </a:r>
            <a:r>
              <a:rPr lang="el-GR" sz="2800" dirty="0">
                <a:solidFill>
                  <a:srgbClr val="002060"/>
                </a:solidFill>
              </a:rPr>
              <a:t> απόστημα</a:t>
            </a:r>
          </a:p>
          <a:p>
            <a:pPr>
              <a:defRPr/>
            </a:pPr>
            <a:r>
              <a:rPr lang="el-GR" sz="2800" dirty="0">
                <a:solidFill>
                  <a:srgbClr val="002060"/>
                </a:solidFill>
              </a:rPr>
              <a:t>Έγκαυμα</a:t>
            </a:r>
          </a:p>
        </p:txBody>
      </p:sp>
      <p:graphicFrame>
        <p:nvGraphicFramePr>
          <p:cNvPr id="176132" name="Object 4"/>
          <p:cNvGraphicFramePr>
            <a:graphicFrameLocks noChangeAspect="1"/>
          </p:cNvGraphicFramePr>
          <p:nvPr>
            <p:ph sz="half" idx="4294967295"/>
          </p:nvPr>
        </p:nvGraphicFramePr>
        <p:xfrm>
          <a:off x="5724128" y="1700808"/>
          <a:ext cx="2732087" cy="1982787"/>
        </p:xfrm>
        <a:graphic>
          <a:graphicData uri="http://schemas.openxmlformats.org/presentationml/2006/ole">
            <p:oleObj spid="_x0000_s2050" name="Visio" r:id="rId3" imgW="4903359" imgH="3557686" progId="">
              <p:embed/>
            </p:oleObj>
          </a:graphicData>
        </a:graphic>
      </p:graphicFrame>
      <p:pic>
        <p:nvPicPr>
          <p:cNvPr id="176133" name="Picture 5" descr="APLS 7"/>
          <p:cNvPicPr>
            <a:picLocks noChangeAspect="1" noChangeArrowheads="1"/>
          </p:cNvPicPr>
          <p:nvPr/>
        </p:nvPicPr>
        <p:blipFill>
          <a:blip r:embed="rId4" cstate="print"/>
          <a:srcRect l="41306" t="5142" r="7063" b="15158"/>
          <a:stretch>
            <a:fillRect/>
          </a:stretch>
        </p:blipFill>
        <p:spPr bwMode="auto">
          <a:xfrm>
            <a:off x="6660232" y="4005064"/>
            <a:ext cx="2020887" cy="2514600"/>
          </a:xfrm>
          <a:prstGeom prst="rect">
            <a:avLst/>
          </a:prstGeom>
          <a:noFill/>
          <a:ln w="9525">
            <a:noFill/>
            <a:miter lim="800000"/>
            <a:headEnd/>
            <a:tailEnd/>
          </a:ln>
        </p:spPr>
      </p:pic>
      <p:pic>
        <p:nvPicPr>
          <p:cNvPr id="176134" name="Picture 6" descr="boy-2"/>
          <p:cNvPicPr>
            <a:picLocks noChangeAspect="1" noChangeArrowheads="1"/>
          </p:cNvPicPr>
          <p:nvPr/>
        </p:nvPicPr>
        <p:blipFill>
          <a:blip r:embed="rId5" cstate="print"/>
          <a:srcRect/>
          <a:stretch>
            <a:fillRect/>
          </a:stretch>
        </p:blipFill>
        <p:spPr bwMode="auto">
          <a:xfrm>
            <a:off x="4067944" y="1628800"/>
            <a:ext cx="1422400" cy="1944688"/>
          </a:xfrm>
          <a:prstGeom prst="rect">
            <a:avLst/>
          </a:prstGeom>
          <a:noFill/>
          <a:ln w="9525">
            <a:noFill/>
            <a:miter lim="800000"/>
            <a:headEnd/>
            <a:tailEnd/>
          </a:ln>
        </p:spPr>
      </p:pic>
      <p:pic>
        <p:nvPicPr>
          <p:cNvPr id="176135" name="Picture 7" descr="peritonsillar_abscess"/>
          <p:cNvPicPr>
            <a:picLocks noChangeAspect="1" noChangeArrowheads="1"/>
          </p:cNvPicPr>
          <p:nvPr/>
        </p:nvPicPr>
        <p:blipFill>
          <a:blip r:embed="rId6" cstate="print"/>
          <a:srcRect/>
          <a:stretch>
            <a:fillRect/>
          </a:stretch>
        </p:blipFill>
        <p:spPr bwMode="auto">
          <a:xfrm>
            <a:off x="3923928" y="4077072"/>
            <a:ext cx="2447925" cy="2447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60648"/>
            <a:ext cx="8229600" cy="1152128"/>
          </a:xfrm>
        </p:spPr>
        <p:txBody>
          <a:bodyPr/>
          <a:lstStyle/>
          <a:p>
            <a:r>
              <a:rPr lang="el-GR" sz="3600" b="1" dirty="0" smtClean="0">
                <a:solidFill>
                  <a:srgbClr val="7030A0"/>
                </a:solidFill>
              </a:rPr>
              <a:t>Απόφραξη αεραγωγού στα παιδιά</a:t>
            </a:r>
          </a:p>
        </p:txBody>
      </p:sp>
      <p:sp>
        <p:nvSpPr>
          <p:cNvPr id="34819" name="Rectangle 3"/>
          <p:cNvSpPr>
            <a:spLocks noGrp="1" noChangeArrowheads="1"/>
          </p:cNvSpPr>
          <p:nvPr>
            <p:ph idx="1"/>
          </p:nvPr>
        </p:nvSpPr>
        <p:spPr>
          <a:xfrm>
            <a:off x="179388" y="1628800"/>
            <a:ext cx="8785225" cy="4536504"/>
          </a:xfrm>
        </p:spPr>
        <p:txBody>
          <a:bodyPr>
            <a:normAutofit/>
          </a:bodyPr>
          <a:lstStyle/>
          <a:p>
            <a:pPr>
              <a:lnSpc>
                <a:spcPct val="80000"/>
              </a:lnSpc>
              <a:buFontTx/>
              <a:buNone/>
            </a:pPr>
            <a:r>
              <a:rPr lang="el-GR" sz="2400" dirty="0" smtClean="0"/>
              <a:t>                                                </a:t>
            </a:r>
          </a:p>
          <a:p>
            <a:pPr>
              <a:lnSpc>
                <a:spcPct val="80000"/>
              </a:lnSpc>
              <a:buFontTx/>
              <a:buNone/>
            </a:pPr>
            <a:r>
              <a:rPr lang="el-GR" sz="2800" dirty="0" smtClean="0">
                <a:solidFill>
                  <a:srgbClr val="C00000"/>
                </a:solidFill>
              </a:rPr>
              <a:t>Οξεία </a:t>
            </a:r>
            <a:r>
              <a:rPr lang="en-US" sz="2800" dirty="0" smtClean="0">
                <a:solidFill>
                  <a:srgbClr val="C00000"/>
                </a:solidFill>
              </a:rPr>
              <a:t>E</a:t>
            </a:r>
            <a:r>
              <a:rPr lang="el-GR" sz="2800" dirty="0" err="1" smtClean="0">
                <a:solidFill>
                  <a:srgbClr val="C00000"/>
                </a:solidFill>
              </a:rPr>
              <a:t>πιγλωττίτιδα</a:t>
            </a:r>
            <a:r>
              <a:rPr lang="el-GR" sz="2800" dirty="0" smtClean="0">
                <a:solidFill>
                  <a:srgbClr val="C00000"/>
                </a:solidFill>
              </a:rPr>
              <a:t> </a:t>
            </a:r>
            <a:r>
              <a:rPr lang="el-GR" sz="2800" dirty="0" smtClean="0"/>
              <a:t>(</a:t>
            </a:r>
            <a:r>
              <a:rPr lang="el-GR" sz="2800" dirty="0" err="1" smtClean="0"/>
              <a:t>Αιμόφιλος</a:t>
            </a:r>
            <a:r>
              <a:rPr lang="el-GR" sz="2800" dirty="0" smtClean="0"/>
              <a:t> Β της Ινφλουέντσας, στρεπτόκοκκος ή άλλα βακτηρίδια)</a:t>
            </a:r>
          </a:p>
          <a:p>
            <a:pPr>
              <a:lnSpc>
                <a:spcPct val="80000"/>
              </a:lnSpc>
              <a:buFontTx/>
              <a:buNone/>
            </a:pPr>
            <a:endParaRPr lang="el-GR" sz="2800" dirty="0" smtClean="0"/>
          </a:p>
          <a:p>
            <a:pPr>
              <a:lnSpc>
                <a:spcPct val="80000"/>
              </a:lnSpc>
              <a:buFontTx/>
              <a:buNone/>
            </a:pPr>
            <a:r>
              <a:rPr lang="el-GR" sz="2800" dirty="0" err="1" smtClean="0">
                <a:solidFill>
                  <a:srgbClr val="C00000"/>
                </a:solidFill>
              </a:rPr>
              <a:t>Ψευδομεμβρανώδης</a:t>
            </a:r>
            <a:r>
              <a:rPr lang="el-GR" sz="2800" dirty="0" smtClean="0">
                <a:solidFill>
                  <a:srgbClr val="C00000"/>
                </a:solidFill>
              </a:rPr>
              <a:t> λαρυγγίτιδα </a:t>
            </a:r>
            <a:r>
              <a:rPr lang="el-GR" sz="2800" dirty="0" smtClean="0"/>
              <a:t>(</a:t>
            </a:r>
            <a:r>
              <a:rPr lang="en-US" sz="2800" dirty="0" smtClean="0"/>
              <a:t>Croup</a:t>
            </a:r>
            <a:r>
              <a:rPr lang="el-GR" sz="2800" dirty="0" smtClean="0"/>
              <a:t>) </a:t>
            </a:r>
          </a:p>
          <a:p>
            <a:pPr>
              <a:lnSpc>
                <a:spcPct val="80000"/>
              </a:lnSpc>
              <a:buFontTx/>
              <a:buNone/>
            </a:pPr>
            <a:r>
              <a:rPr lang="el-GR" sz="2800" dirty="0" smtClean="0"/>
              <a:t>(ιός ινφλουέντσας, </a:t>
            </a:r>
            <a:r>
              <a:rPr lang="el-GR" sz="2800" dirty="0" err="1" smtClean="0"/>
              <a:t>παραϊνφλουέντσας</a:t>
            </a:r>
            <a:r>
              <a:rPr lang="el-GR" sz="2800" dirty="0" smtClean="0"/>
              <a:t>, </a:t>
            </a:r>
            <a:r>
              <a:rPr lang="el-GR" sz="2800" dirty="0" err="1" smtClean="0"/>
              <a:t>αδενοϊός</a:t>
            </a:r>
            <a:r>
              <a:rPr lang="el-GR" sz="2800" dirty="0" smtClean="0"/>
              <a:t> και αναπνευστικός </a:t>
            </a:r>
            <a:r>
              <a:rPr lang="el-GR" sz="2800" dirty="0" err="1" smtClean="0"/>
              <a:t>συγκυτοϊός</a:t>
            </a:r>
            <a:r>
              <a:rPr lang="el-GR" sz="2800" dirty="0" smtClean="0"/>
              <a:t>) </a:t>
            </a:r>
            <a:r>
              <a:rPr lang="el-GR" sz="2400" dirty="0" smtClean="0"/>
              <a:t> </a:t>
            </a:r>
          </a:p>
          <a:p>
            <a:pPr>
              <a:lnSpc>
                <a:spcPct val="80000"/>
              </a:lnSpc>
              <a:buFontTx/>
              <a:buNone/>
            </a:pPr>
            <a:endParaRPr lang="el-GR" sz="2400" dirty="0" smtClean="0"/>
          </a:p>
          <a:p>
            <a:pPr>
              <a:lnSpc>
                <a:spcPct val="80000"/>
              </a:lnSpc>
              <a:buFontTx/>
              <a:buNone/>
            </a:pPr>
            <a:r>
              <a:rPr lang="el-GR" sz="2800" dirty="0" smtClean="0">
                <a:solidFill>
                  <a:srgbClr val="C00000"/>
                </a:solidFill>
              </a:rPr>
              <a:t>Ξένα σώματα</a:t>
            </a:r>
            <a:r>
              <a:rPr lang="el-GR" sz="2800" dirty="0" smtClean="0"/>
              <a:t>: </a:t>
            </a:r>
            <a:r>
              <a:rPr lang="el-GR" sz="2800" dirty="0" err="1" smtClean="0"/>
              <a:t>φυστίκια</a:t>
            </a:r>
            <a:r>
              <a:rPr lang="el-GR" sz="2800" dirty="0" smtClean="0"/>
              <a:t> ή άλλοι ξηροί καρποί, καρότο, μήλο, τμήματα από σπασμένο μπαλόνι, κουμπιά, κέρματα, μικρά παιχνίδια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381000"/>
            <a:ext cx="8229600" cy="887413"/>
          </a:xfrm>
        </p:spPr>
        <p:txBody>
          <a:bodyPr/>
          <a:lstStyle/>
          <a:p>
            <a:pPr eaLnBrk="1" hangingPunct="1">
              <a:defRPr/>
            </a:pPr>
            <a:r>
              <a:rPr lang="el-GR" sz="3200" dirty="0" smtClean="0">
                <a:solidFill>
                  <a:schemeClr val="folHlink"/>
                </a:solidFill>
              </a:rPr>
              <a:t> </a:t>
            </a:r>
            <a:r>
              <a:rPr lang="el-GR" sz="3200" b="1" dirty="0" smtClean="0">
                <a:solidFill>
                  <a:schemeClr val="folHlink"/>
                </a:solidFill>
              </a:rPr>
              <a:t>Λαρυγγοτραχειοβρογχιτιδα - </a:t>
            </a:r>
            <a:r>
              <a:rPr lang="en-US" sz="3200" b="1" dirty="0" smtClean="0">
                <a:solidFill>
                  <a:schemeClr val="folHlink"/>
                </a:solidFill>
              </a:rPr>
              <a:t>CROUP</a:t>
            </a:r>
            <a:endParaRPr lang="el-GR" sz="3200" b="1" dirty="0" smtClean="0">
              <a:solidFill>
                <a:schemeClr val="folHlink"/>
              </a:solidFill>
            </a:endParaRPr>
          </a:p>
        </p:txBody>
      </p:sp>
      <p:sp>
        <p:nvSpPr>
          <p:cNvPr id="80899" name="Rectangle 3"/>
          <p:cNvSpPr>
            <a:spLocks noGrp="1" noChangeArrowheads="1"/>
          </p:cNvSpPr>
          <p:nvPr>
            <p:ph idx="1"/>
          </p:nvPr>
        </p:nvSpPr>
        <p:spPr>
          <a:xfrm>
            <a:off x="457200" y="1412875"/>
            <a:ext cx="8229600" cy="4968453"/>
          </a:xfrm>
        </p:spPr>
        <p:txBody>
          <a:bodyPr/>
          <a:lstStyle/>
          <a:p>
            <a:pPr eaLnBrk="1" hangingPunct="1">
              <a:lnSpc>
                <a:spcPct val="90000"/>
              </a:lnSpc>
              <a:defRPr/>
            </a:pPr>
            <a:r>
              <a:rPr lang="el-GR" sz="2400" b="1" dirty="0" smtClean="0"/>
              <a:t>Ηλικία </a:t>
            </a:r>
            <a:r>
              <a:rPr lang="el-GR" sz="2400" dirty="0" smtClean="0"/>
              <a:t>– παιδιά  από 3 μηνών – 3 ετών </a:t>
            </a:r>
          </a:p>
          <a:p>
            <a:pPr eaLnBrk="1" hangingPunct="1">
              <a:lnSpc>
                <a:spcPct val="90000"/>
              </a:lnSpc>
              <a:defRPr/>
            </a:pPr>
            <a:r>
              <a:rPr lang="el-GR" sz="2400" b="1" dirty="0" smtClean="0"/>
              <a:t>Αιτιολογία</a:t>
            </a:r>
            <a:r>
              <a:rPr lang="el-GR" sz="2400" dirty="0" smtClean="0"/>
              <a:t> – ιοί της παραινφλουενζα , γρίπης , ρινοιοί , αδενοιοι</a:t>
            </a:r>
          </a:p>
          <a:p>
            <a:pPr eaLnBrk="1" hangingPunct="1">
              <a:lnSpc>
                <a:spcPct val="90000"/>
              </a:lnSpc>
              <a:defRPr/>
            </a:pPr>
            <a:r>
              <a:rPr lang="el-GR" sz="2400" dirty="0" smtClean="0"/>
              <a:t>Εκδηλώνεται το φθινόπωρο και χειμερινούς μήνες </a:t>
            </a:r>
          </a:p>
          <a:p>
            <a:pPr eaLnBrk="1" hangingPunct="1">
              <a:lnSpc>
                <a:spcPct val="90000"/>
              </a:lnSpc>
              <a:buFont typeface="Wingdings" pitchFamily="2" charset="2"/>
              <a:buNone/>
              <a:defRPr/>
            </a:pPr>
            <a:endParaRPr lang="el-GR" sz="2400" dirty="0" smtClean="0"/>
          </a:p>
          <a:p>
            <a:pPr eaLnBrk="1" hangingPunct="1">
              <a:lnSpc>
                <a:spcPct val="90000"/>
              </a:lnSpc>
              <a:defRPr/>
            </a:pPr>
            <a:r>
              <a:rPr lang="el-GR" sz="2400" b="1" dirty="0" smtClean="0">
                <a:solidFill>
                  <a:schemeClr val="hlink"/>
                </a:solidFill>
              </a:rPr>
              <a:t>Συμπτώματα</a:t>
            </a:r>
            <a:r>
              <a:rPr lang="el-GR" sz="2400" dirty="0" smtClean="0"/>
              <a:t> – κοινού κρυολογήματος  και 1 -2 μέρες αργότερα - υλακώδης βήχας, βράγχος φωνής, εισπνευστικός συριγμός, αναπνευστική δυσχέρεια – εισολκή του επιγαστρίου και μεσοπλευρίων μυών , επιδείνωση των συμπτωμάτων την νύχτα</a:t>
            </a:r>
          </a:p>
          <a:p>
            <a:pPr eaLnBrk="1" hangingPunct="1">
              <a:lnSpc>
                <a:spcPct val="90000"/>
              </a:lnSpc>
              <a:defRPr/>
            </a:pPr>
            <a:r>
              <a:rPr lang="el-GR" sz="2400" dirty="0" smtClean="0"/>
              <a:t>Μπορεί να παρουσιάσει – ταχύπνοια, ταχυκαρδία, ανησυχία, βυθιότητα</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σάρωση0017"/>
          <p:cNvPicPr>
            <a:picLocks noGrp="1" noChangeAspect="1" noChangeArrowheads="1"/>
          </p:cNvPicPr>
          <p:nvPr>
            <p:ph/>
          </p:nvPr>
        </p:nvPicPr>
        <p:blipFill>
          <a:blip r:embed="rId2" cstate="print"/>
          <a:srcRect/>
          <a:stretch>
            <a:fillRect/>
          </a:stretch>
        </p:blipFill>
        <p:spPr>
          <a:xfrm>
            <a:off x="1763713" y="908050"/>
            <a:ext cx="5616575" cy="5400675"/>
          </a:xfr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381000"/>
            <a:ext cx="8229600" cy="815752"/>
          </a:xfrm>
        </p:spPr>
        <p:txBody>
          <a:bodyPr/>
          <a:lstStyle/>
          <a:p>
            <a:pPr eaLnBrk="1" hangingPunct="1">
              <a:defRPr/>
            </a:pPr>
            <a:r>
              <a:rPr lang="el-GR" sz="3200" b="1" dirty="0" smtClean="0">
                <a:solidFill>
                  <a:schemeClr val="hlink"/>
                </a:solidFill>
              </a:rPr>
              <a:t>Θεραπεία της λαρυγγίτιδας</a:t>
            </a:r>
          </a:p>
        </p:txBody>
      </p:sp>
      <p:sp>
        <p:nvSpPr>
          <p:cNvPr id="82947" name="Rectangle 3"/>
          <p:cNvSpPr>
            <a:spLocks noGrp="1" noChangeArrowheads="1"/>
          </p:cNvSpPr>
          <p:nvPr>
            <p:ph idx="1"/>
          </p:nvPr>
        </p:nvSpPr>
        <p:spPr>
          <a:xfrm>
            <a:off x="457200" y="1052736"/>
            <a:ext cx="8229600" cy="5472608"/>
          </a:xfrm>
        </p:spPr>
        <p:txBody>
          <a:bodyPr>
            <a:normAutofit fontScale="92500" lnSpcReduction="20000"/>
          </a:bodyPr>
          <a:lstStyle/>
          <a:p>
            <a:pPr eaLnBrk="1" hangingPunct="1">
              <a:buNone/>
              <a:defRPr/>
            </a:pPr>
            <a:endParaRPr lang="el-GR" sz="2400" dirty="0" smtClean="0"/>
          </a:p>
          <a:p>
            <a:pPr eaLnBrk="1" hangingPunct="1">
              <a:buFont typeface="Wingdings" pitchFamily="2" charset="2"/>
              <a:buChar char="Ø"/>
              <a:defRPr/>
            </a:pPr>
            <a:r>
              <a:rPr lang="el-GR" sz="2800" dirty="0" smtClean="0">
                <a:solidFill>
                  <a:srgbClr val="002060"/>
                </a:solidFill>
              </a:rPr>
              <a:t>Γενικά θεραπευτικά μέτρα </a:t>
            </a:r>
          </a:p>
          <a:p>
            <a:pPr eaLnBrk="1" hangingPunct="1">
              <a:buFont typeface="Wingdings" pitchFamily="2" charset="2"/>
              <a:buChar char="Ø"/>
              <a:defRPr/>
            </a:pPr>
            <a:r>
              <a:rPr lang="el-GR" sz="2800" dirty="0" smtClean="0">
                <a:solidFill>
                  <a:srgbClr val="002060"/>
                </a:solidFill>
              </a:rPr>
              <a:t> εφύγρανση</a:t>
            </a:r>
            <a:r>
              <a:rPr lang="en-US" sz="2800" dirty="0" smtClean="0">
                <a:solidFill>
                  <a:srgbClr val="002060"/>
                </a:solidFill>
              </a:rPr>
              <a:t> </a:t>
            </a:r>
            <a:r>
              <a:rPr lang="el-GR" sz="2800" dirty="0" smtClean="0">
                <a:solidFill>
                  <a:srgbClr val="002060"/>
                </a:solidFill>
              </a:rPr>
              <a:t>αέρα</a:t>
            </a:r>
          </a:p>
          <a:p>
            <a:pPr eaLnBrk="1" hangingPunct="1">
              <a:buFont typeface="Wingdings" pitchFamily="2" charset="2"/>
              <a:buChar char="Ø"/>
              <a:defRPr/>
            </a:pPr>
            <a:r>
              <a:rPr lang="el-GR" sz="2800" dirty="0" smtClean="0">
                <a:solidFill>
                  <a:srgbClr val="002060"/>
                </a:solidFill>
              </a:rPr>
              <a:t> </a:t>
            </a:r>
            <a:r>
              <a:rPr lang="el-GR" sz="2800" dirty="0" smtClean="0">
                <a:solidFill>
                  <a:srgbClr val="002060"/>
                </a:solidFill>
              </a:rPr>
              <a:t>οξυγόνο</a:t>
            </a:r>
            <a:endParaRPr lang="el-GR" sz="2800" dirty="0" smtClean="0">
              <a:solidFill>
                <a:srgbClr val="002060"/>
              </a:solidFill>
            </a:endParaRPr>
          </a:p>
          <a:p>
            <a:pPr eaLnBrk="1" hangingPunct="1">
              <a:buFont typeface="Wingdings" pitchFamily="2" charset="2"/>
              <a:buChar char="Ø"/>
              <a:defRPr/>
            </a:pPr>
            <a:r>
              <a:rPr lang="el-GR" sz="2800" dirty="0" smtClean="0">
                <a:solidFill>
                  <a:srgbClr val="002060"/>
                </a:solidFill>
              </a:rPr>
              <a:t>  χορήγηση αδρεναλίνης με νεφελοποιητή</a:t>
            </a:r>
            <a:r>
              <a:rPr lang="en-US" sz="2800" dirty="0" smtClean="0">
                <a:solidFill>
                  <a:srgbClr val="002060"/>
                </a:solidFill>
              </a:rPr>
              <a:t>  </a:t>
            </a:r>
            <a:r>
              <a:rPr lang="en-US" sz="2800" dirty="0">
                <a:solidFill>
                  <a:srgbClr val="002060"/>
                </a:solidFill>
              </a:rPr>
              <a:t> </a:t>
            </a:r>
            <a:r>
              <a:rPr lang="en-US" sz="2800" dirty="0" smtClean="0">
                <a:solidFill>
                  <a:srgbClr val="002060"/>
                </a:solidFill>
              </a:rPr>
              <a:t>400mcg/kg   (0,4ml/kg </a:t>
            </a:r>
            <a:r>
              <a:rPr lang="el-GR" sz="2800" dirty="0" smtClean="0">
                <a:solidFill>
                  <a:srgbClr val="002060"/>
                </a:solidFill>
              </a:rPr>
              <a:t>από διάλυμα 1</a:t>
            </a:r>
            <a:r>
              <a:rPr lang="en-US" sz="2800" dirty="0" smtClean="0">
                <a:solidFill>
                  <a:srgbClr val="002060"/>
                </a:solidFill>
              </a:rPr>
              <a:t>: 1000 )</a:t>
            </a:r>
            <a:endParaRPr lang="el-GR" sz="2800" dirty="0" smtClean="0">
              <a:solidFill>
                <a:srgbClr val="002060"/>
              </a:solidFill>
            </a:endParaRPr>
          </a:p>
          <a:p>
            <a:pPr>
              <a:buFont typeface="Wingdings" pitchFamily="2" charset="2"/>
              <a:buChar char="Ø"/>
              <a:defRPr/>
            </a:pPr>
            <a:r>
              <a:rPr lang="el-GR" sz="2800" dirty="0" smtClean="0">
                <a:solidFill>
                  <a:srgbClr val="002060"/>
                </a:solidFill>
              </a:rPr>
              <a:t> </a:t>
            </a:r>
            <a:r>
              <a:rPr lang="el-GR" sz="2800" dirty="0">
                <a:solidFill>
                  <a:srgbClr val="002060"/>
                </a:solidFill>
              </a:rPr>
              <a:t>χορήγηση </a:t>
            </a:r>
            <a:r>
              <a:rPr lang="el-GR" sz="2800" dirty="0" err="1">
                <a:solidFill>
                  <a:srgbClr val="002060"/>
                </a:solidFill>
              </a:rPr>
              <a:t>βουδεσονίδης</a:t>
            </a:r>
            <a:r>
              <a:rPr lang="el-GR" sz="2800" dirty="0">
                <a:solidFill>
                  <a:srgbClr val="002060"/>
                </a:solidFill>
              </a:rPr>
              <a:t> σε νεφελοποιητή </a:t>
            </a:r>
            <a:endParaRPr lang="el-GR" sz="2800" dirty="0" smtClean="0">
              <a:solidFill>
                <a:srgbClr val="002060"/>
              </a:solidFill>
            </a:endParaRPr>
          </a:p>
          <a:p>
            <a:pPr>
              <a:buFont typeface="Wingdings" pitchFamily="2" charset="2"/>
              <a:buChar char="Ø"/>
              <a:defRPr/>
            </a:pPr>
            <a:r>
              <a:rPr lang="el-GR" sz="2800" dirty="0" smtClean="0">
                <a:solidFill>
                  <a:srgbClr val="002060"/>
                </a:solidFill>
              </a:rPr>
              <a:t>χορήγηση </a:t>
            </a:r>
            <a:r>
              <a:rPr lang="el-GR" sz="2800" dirty="0" err="1">
                <a:solidFill>
                  <a:srgbClr val="002060"/>
                </a:solidFill>
              </a:rPr>
              <a:t>κορτικοστεροειδών</a:t>
            </a:r>
            <a:r>
              <a:rPr lang="el-GR" sz="2800" dirty="0">
                <a:solidFill>
                  <a:srgbClr val="002060"/>
                </a:solidFill>
              </a:rPr>
              <a:t> </a:t>
            </a:r>
            <a:r>
              <a:rPr lang="en-US" sz="2800" dirty="0" err="1">
                <a:solidFill>
                  <a:srgbClr val="002060"/>
                </a:solidFill>
              </a:rPr>
              <a:t>i.v</a:t>
            </a:r>
            <a:r>
              <a:rPr lang="en-US" sz="2800" dirty="0">
                <a:solidFill>
                  <a:srgbClr val="002060"/>
                </a:solidFill>
              </a:rPr>
              <a:t>.</a:t>
            </a:r>
            <a:endParaRPr lang="el-GR" sz="2800" dirty="0" smtClean="0">
              <a:solidFill>
                <a:srgbClr val="002060"/>
              </a:solidFill>
            </a:endParaRPr>
          </a:p>
          <a:p>
            <a:pPr eaLnBrk="1" hangingPunct="1">
              <a:buFont typeface="Wingdings" pitchFamily="2" charset="2"/>
              <a:buNone/>
              <a:defRPr/>
            </a:pPr>
            <a:r>
              <a:rPr lang="el-GR" sz="2800" dirty="0" smtClean="0">
                <a:solidFill>
                  <a:srgbClr val="002060"/>
                </a:solidFill>
              </a:rPr>
              <a:t>   </a:t>
            </a:r>
          </a:p>
          <a:p>
            <a:pPr eaLnBrk="1" hangingPunct="1">
              <a:buFont typeface="Wingdings" pitchFamily="2" charset="2"/>
              <a:buNone/>
              <a:defRPr/>
            </a:pPr>
            <a:r>
              <a:rPr lang="el-GR" sz="2800" dirty="0" smtClean="0">
                <a:solidFill>
                  <a:srgbClr val="002060"/>
                </a:solidFill>
              </a:rPr>
              <a:t>    - σε βαριές καταστάσεις – διασωλήνωση</a:t>
            </a:r>
          </a:p>
          <a:p>
            <a:pPr eaLnBrk="1" hangingPunct="1">
              <a:buFont typeface="Wingdings" pitchFamily="2" charset="2"/>
              <a:buNone/>
              <a:defRPr/>
            </a:pPr>
            <a:r>
              <a:rPr lang="el-GR" sz="2800" dirty="0" smtClean="0">
                <a:solidFill>
                  <a:srgbClr val="002060"/>
                </a:solidFill>
              </a:rPr>
              <a:t>    </a:t>
            </a:r>
            <a:endParaRPr lang="en-US" sz="2800" dirty="0" smtClean="0">
              <a:solidFill>
                <a:srgbClr val="002060"/>
              </a:solidFill>
            </a:endParaRPr>
          </a:p>
          <a:p>
            <a:pPr eaLnBrk="1" hangingPunct="1">
              <a:buFont typeface="Wingdings" pitchFamily="2" charset="2"/>
              <a:buNone/>
              <a:defRPr/>
            </a:pPr>
            <a:endParaRPr lang="en-US" sz="2400" dirty="0" smtClean="0">
              <a:solidFill>
                <a:schemeClr val="tx2"/>
              </a:solidFill>
            </a:endParaRPr>
          </a:p>
          <a:p>
            <a:pPr>
              <a:buNone/>
              <a:defRPr/>
            </a:pPr>
            <a:r>
              <a:rPr lang="en-US" sz="2800" dirty="0" smtClean="0">
                <a:solidFill>
                  <a:srgbClr val="C00000"/>
                </a:solidFill>
                <a:effectLst>
                  <a:outerShdw blurRad="38100" dist="38100" dir="2700000" algn="tl">
                    <a:srgbClr val="000000"/>
                  </a:outerShdw>
                </a:effectLst>
              </a:rPr>
              <a:t>      </a:t>
            </a:r>
            <a:r>
              <a:rPr lang="el-GR" sz="2800" dirty="0" smtClean="0">
                <a:solidFill>
                  <a:srgbClr val="C00000"/>
                </a:solidFill>
                <a:effectLst>
                  <a:outerShdw blurRad="38100" dist="38100" dir="2700000" algn="tl">
                    <a:srgbClr val="000000"/>
                  </a:outerShdw>
                </a:effectLst>
              </a:rPr>
              <a:t>ΑΠΟΦΥΓΕΤΕ </a:t>
            </a:r>
            <a:r>
              <a:rPr lang="el-GR" sz="2800" dirty="0">
                <a:solidFill>
                  <a:srgbClr val="C00000"/>
                </a:solidFill>
                <a:effectLst>
                  <a:outerShdw blurRad="38100" dist="38100" dir="2700000" algn="tl">
                    <a:srgbClr val="000000"/>
                  </a:outerShdw>
                </a:effectLst>
              </a:rPr>
              <a:t>ΚΑΘΕ ΑΣΚΟΠΗ ΕΝΟΧΛΗΣΗ ΣΤΟ ΠΑΙΔΙ</a:t>
            </a:r>
            <a:endParaRPr lang="en-GB" sz="2800" dirty="0">
              <a:solidFill>
                <a:srgbClr val="C00000"/>
              </a:solidFill>
            </a:endParaRPr>
          </a:p>
          <a:p>
            <a:pPr eaLnBrk="1" hangingPunct="1">
              <a:buFont typeface="Wingdings" pitchFamily="2" charset="2"/>
              <a:buNone/>
              <a:defRPr/>
            </a:pPr>
            <a:endParaRPr lang="el-GR" sz="2400" dirty="0" smtClean="0">
              <a:solidFill>
                <a:schemeClr val="tx2"/>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381000"/>
            <a:ext cx="8229600" cy="959768"/>
          </a:xfrm>
        </p:spPr>
        <p:txBody>
          <a:bodyPr>
            <a:normAutofit/>
          </a:bodyPr>
          <a:lstStyle/>
          <a:p>
            <a:pPr eaLnBrk="1" hangingPunct="1">
              <a:defRPr/>
            </a:pPr>
            <a:r>
              <a:rPr lang="el-GR" sz="4000" b="1" dirty="0" smtClean="0">
                <a:solidFill>
                  <a:schemeClr val="folHlink"/>
                </a:solidFill>
              </a:rPr>
              <a:t>Επιγλωττίτιδα</a:t>
            </a:r>
          </a:p>
        </p:txBody>
      </p:sp>
      <p:sp>
        <p:nvSpPr>
          <p:cNvPr id="83971" name="Rectangle 3"/>
          <p:cNvSpPr>
            <a:spLocks noGrp="1" noChangeArrowheads="1"/>
          </p:cNvSpPr>
          <p:nvPr>
            <p:ph idx="1"/>
          </p:nvPr>
        </p:nvSpPr>
        <p:spPr>
          <a:xfrm>
            <a:off x="457200" y="1268413"/>
            <a:ext cx="8229600" cy="4896891"/>
          </a:xfrm>
        </p:spPr>
        <p:txBody>
          <a:bodyPr>
            <a:normAutofit/>
          </a:bodyPr>
          <a:lstStyle/>
          <a:p>
            <a:pPr eaLnBrk="1" hangingPunct="1">
              <a:lnSpc>
                <a:spcPct val="90000"/>
              </a:lnSpc>
              <a:buFont typeface="Wingdings" pitchFamily="2" charset="2"/>
              <a:buNone/>
              <a:defRPr/>
            </a:pPr>
            <a:endParaRPr lang="el-GR" sz="2400" dirty="0" smtClean="0">
              <a:solidFill>
                <a:schemeClr val="tx2"/>
              </a:solidFill>
            </a:endParaRPr>
          </a:p>
          <a:p>
            <a:pPr eaLnBrk="1" hangingPunct="1">
              <a:lnSpc>
                <a:spcPct val="90000"/>
              </a:lnSpc>
              <a:defRPr/>
            </a:pPr>
            <a:r>
              <a:rPr lang="el-GR" sz="2800" dirty="0" smtClean="0">
                <a:solidFill>
                  <a:srgbClr val="002060"/>
                </a:solidFill>
              </a:rPr>
              <a:t>Απειλητική για τη ζωή κατάσταση – μπορεί να οδηγήσει σε πλήρη απόφραξη αεραγωγού</a:t>
            </a:r>
          </a:p>
          <a:p>
            <a:pPr eaLnBrk="1" hangingPunct="1">
              <a:lnSpc>
                <a:spcPct val="90000"/>
              </a:lnSpc>
              <a:defRPr/>
            </a:pPr>
            <a:r>
              <a:rPr lang="el-GR" sz="2800" dirty="0" smtClean="0">
                <a:solidFill>
                  <a:srgbClr val="002060"/>
                </a:solidFill>
              </a:rPr>
              <a:t>Συχνή στα παιδιά</a:t>
            </a:r>
            <a:r>
              <a:rPr lang="en-US" sz="2800" dirty="0" smtClean="0">
                <a:solidFill>
                  <a:srgbClr val="002060"/>
                </a:solidFill>
              </a:rPr>
              <a:t> 3-6</a:t>
            </a:r>
            <a:r>
              <a:rPr lang="el-GR" sz="2800" dirty="0" smtClean="0">
                <a:solidFill>
                  <a:srgbClr val="002060"/>
                </a:solidFill>
              </a:rPr>
              <a:t> ετών , στους χειμερινούς μήνες</a:t>
            </a:r>
          </a:p>
          <a:p>
            <a:pPr eaLnBrk="1" hangingPunct="1">
              <a:lnSpc>
                <a:spcPct val="90000"/>
              </a:lnSpc>
              <a:defRPr/>
            </a:pPr>
            <a:r>
              <a:rPr lang="el-GR" sz="2800" dirty="0" smtClean="0">
                <a:solidFill>
                  <a:srgbClr val="002060"/>
                </a:solidFill>
              </a:rPr>
              <a:t>Αίτιο – </a:t>
            </a:r>
            <a:r>
              <a:rPr lang="en-US" sz="2800" dirty="0" smtClean="0">
                <a:solidFill>
                  <a:srgbClr val="002060"/>
                </a:solidFill>
              </a:rPr>
              <a:t>Hemophilus influenza type B</a:t>
            </a:r>
            <a:endParaRPr lang="el-GR" sz="2800" dirty="0" smtClean="0">
              <a:solidFill>
                <a:srgbClr val="002060"/>
              </a:solidFill>
            </a:endParaRPr>
          </a:p>
          <a:p>
            <a:pPr eaLnBrk="1" hangingPunct="1">
              <a:lnSpc>
                <a:spcPct val="90000"/>
              </a:lnSpc>
              <a:buNone/>
              <a:defRPr/>
            </a:pPr>
            <a:endParaRPr lang="el-GR" sz="2800" dirty="0" smtClean="0">
              <a:solidFill>
                <a:schemeClr val="tx2"/>
              </a:solidFill>
            </a:endParaRPr>
          </a:p>
          <a:p>
            <a:pPr eaLnBrk="1" hangingPunct="1">
              <a:lnSpc>
                <a:spcPct val="90000"/>
              </a:lnSpc>
              <a:defRPr/>
            </a:pPr>
            <a:r>
              <a:rPr lang="el-GR" sz="2800" b="1" dirty="0" smtClean="0">
                <a:solidFill>
                  <a:schemeClr val="hlink"/>
                </a:solidFill>
              </a:rPr>
              <a:t>Κλινική εικόνα</a:t>
            </a:r>
            <a:r>
              <a:rPr lang="el-GR" sz="2800" b="1" dirty="0" smtClean="0">
                <a:solidFill>
                  <a:schemeClr val="tx2"/>
                </a:solidFill>
              </a:rPr>
              <a:t> </a:t>
            </a:r>
            <a:r>
              <a:rPr lang="el-GR" sz="2800" dirty="0" smtClean="0">
                <a:solidFill>
                  <a:srgbClr val="002060"/>
                </a:solidFill>
              </a:rPr>
              <a:t>– υπερπυρεξία,  πονόλαιμος, δυσκαταποσία, άφθονη σιελόρροια, αναπνευστική δυσχέρεια, συριγμός, ωχρότητα, ταχυκαρδία, κυάνωση, λήθαργος</a:t>
            </a:r>
          </a:p>
          <a:p>
            <a:pPr eaLnBrk="1" hangingPunct="1">
              <a:lnSpc>
                <a:spcPct val="90000"/>
              </a:lnSpc>
              <a:buNone/>
              <a:defRPr/>
            </a:pPr>
            <a:endParaRPr lang="el-GR" sz="2800" dirty="0" smtClean="0">
              <a:solidFill>
                <a:schemeClr val="tx2"/>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rrowheads="1"/>
          </p:cNvSpPr>
          <p:nvPr>
            <p:ph type="title"/>
          </p:nvPr>
        </p:nvSpPr>
        <p:spPr/>
        <p:txBody>
          <a:bodyPr/>
          <a:lstStyle/>
          <a:p>
            <a:pPr eaLnBrk="1" hangingPunct="1">
              <a:defRPr/>
            </a:pPr>
            <a:r>
              <a:rPr lang="el-GR" b="1" dirty="0" smtClean="0">
                <a:solidFill>
                  <a:srgbClr val="0070C0"/>
                </a:solidFill>
                <a:latin typeface="+mn-lt"/>
              </a:rPr>
              <a:t>Αναπνευστικό σύστημα</a:t>
            </a:r>
          </a:p>
        </p:txBody>
      </p:sp>
      <p:sp>
        <p:nvSpPr>
          <p:cNvPr id="9219" name="Rectangle 3"/>
          <p:cNvSpPr>
            <a:spLocks noGrp="1" noRot="1" noChangeArrowheads="1"/>
          </p:cNvSpPr>
          <p:nvPr>
            <p:ph idx="1"/>
          </p:nvPr>
        </p:nvSpPr>
        <p:spPr>
          <a:xfrm>
            <a:off x="838200" y="1484785"/>
            <a:ext cx="8007350" cy="4579466"/>
          </a:xfrm>
        </p:spPr>
        <p:txBody>
          <a:bodyPr/>
          <a:lstStyle/>
          <a:p>
            <a:pPr eaLnBrk="1" hangingPunct="1">
              <a:lnSpc>
                <a:spcPct val="90000"/>
              </a:lnSpc>
              <a:buFont typeface="Wingdings" pitchFamily="2" charset="2"/>
              <a:buChar char="Ø"/>
              <a:defRPr/>
            </a:pPr>
            <a:r>
              <a:rPr lang="el-GR" b="1" dirty="0" smtClean="0"/>
              <a:t>Ανώτερο:</a:t>
            </a:r>
            <a:r>
              <a:rPr lang="el-GR" sz="2800" dirty="0" smtClean="0"/>
              <a:t>    Ρινικές κοιλότητες</a:t>
            </a:r>
          </a:p>
          <a:p>
            <a:pPr eaLnBrk="1" hangingPunct="1">
              <a:lnSpc>
                <a:spcPct val="90000"/>
              </a:lnSpc>
              <a:buFont typeface="Wingdings" pitchFamily="2" charset="2"/>
              <a:buNone/>
              <a:defRPr/>
            </a:pPr>
            <a:r>
              <a:rPr lang="el-GR" sz="2800" dirty="0" smtClean="0"/>
              <a:t>                        </a:t>
            </a:r>
            <a:r>
              <a:rPr lang="en-US" sz="2800" dirty="0" smtClean="0"/>
              <a:t>    </a:t>
            </a:r>
            <a:r>
              <a:rPr lang="el-GR" sz="2800" dirty="0" smtClean="0"/>
              <a:t>Φάρυγγας</a:t>
            </a:r>
            <a:r>
              <a:rPr lang="en-US" sz="2800" dirty="0" smtClean="0"/>
              <a:t> ( </a:t>
            </a:r>
            <a:r>
              <a:rPr lang="el-GR" sz="2800" dirty="0" smtClean="0"/>
              <a:t>ρινική και στοματική μοίρα) μέχρι το φαρυγγικό στόμιο του λάρυγγα</a:t>
            </a:r>
          </a:p>
          <a:p>
            <a:pPr eaLnBrk="1" hangingPunct="1">
              <a:lnSpc>
                <a:spcPct val="90000"/>
              </a:lnSpc>
              <a:buFont typeface="Wingdings" pitchFamily="2" charset="2"/>
              <a:buNone/>
              <a:defRPr/>
            </a:pPr>
            <a:r>
              <a:rPr lang="en-US" sz="2800" dirty="0" smtClean="0"/>
              <a:t>                            </a:t>
            </a:r>
            <a:r>
              <a:rPr lang="el-GR" sz="2800" dirty="0" smtClean="0"/>
              <a:t>Λάρυγγας</a:t>
            </a:r>
          </a:p>
          <a:p>
            <a:pPr eaLnBrk="1" hangingPunct="1">
              <a:lnSpc>
                <a:spcPct val="90000"/>
              </a:lnSpc>
              <a:buFont typeface="Wingdings" pitchFamily="2" charset="2"/>
              <a:buNone/>
              <a:defRPr/>
            </a:pPr>
            <a:endParaRPr lang="el-GR" sz="2800" dirty="0" smtClean="0"/>
          </a:p>
          <a:p>
            <a:pPr eaLnBrk="1" hangingPunct="1">
              <a:lnSpc>
                <a:spcPct val="90000"/>
              </a:lnSpc>
              <a:buFont typeface="Wingdings" pitchFamily="2" charset="2"/>
              <a:buChar char="Ø"/>
              <a:defRPr/>
            </a:pPr>
            <a:r>
              <a:rPr lang="el-GR" b="1" dirty="0" smtClean="0"/>
              <a:t>Κατώτερο</a:t>
            </a:r>
            <a:r>
              <a:rPr lang="en-US" b="1" dirty="0" smtClean="0"/>
              <a:t>:</a:t>
            </a:r>
            <a:r>
              <a:rPr lang="el-GR" sz="2800" b="1" dirty="0" smtClean="0"/>
              <a:t> </a:t>
            </a:r>
            <a:r>
              <a:rPr lang="el-GR" sz="2800" dirty="0" smtClean="0"/>
              <a:t>  Τραχεία</a:t>
            </a:r>
          </a:p>
          <a:p>
            <a:pPr eaLnBrk="1" hangingPunct="1">
              <a:lnSpc>
                <a:spcPct val="90000"/>
              </a:lnSpc>
              <a:buFont typeface="Wingdings" pitchFamily="2" charset="2"/>
              <a:buNone/>
              <a:defRPr/>
            </a:pPr>
            <a:r>
              <a:rPr lang="el-GR" sz="2800" dirty="0" smtClean="0"/>
              <a:t>                          </a:t>
            </a:r>
            <a:r>
              <a:rPr lang="en-US" sz="2800" dirty="0" smtClean="0"/>
              <a:t>    </a:t>
            </a:r>
            <a:r>
              <a:rPr lang="el-GR" sz="2800" dirty="0" smtClean="0"/>
              <a:t>Βρόγχοι</a:t>
            </a:r>
          </a:p>
          <a:p>
            <a:pPr eaLnBrk="1" hangingPunct="1">
              <a:lnSpc>
                <a:spcPct val="90000"/>
              </a:lnSpc>
              <a:buFont typeface="Wingdings" pitchFamily="2" charset="2"/>
              <a:buNone/>
              <a:defRPr/>
            </a:pPr>
            <a:r>
              <a:rPr lang="el-GR" sz="2800" dirty="0" smtClean="0"/>
              <a:t>                         </a:t>
            </a:r>
            <a:r>
              <a:rPr lang="en-US" sz="2800" dirty="0" smtClean="0"/>
              <a:t>    </a:t>
            </a:r>
            <a:r>
              <a:rPr lang="el-GR" sz="2800" dirty="0" smtClean="0"/>
              <a:t> Πνεύμονες</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94122"/>
          </a:xfrm>
        </p:spPr>
        <p:txBody>
          <a:bodyPr/>
          <a:lstStyle/>
          <a:p>
            <a:r>
              <a:rPr lang="el-GR" b="1" dirty="0" smtClean="0">
                <a:solidFill>
                  <a:schemeClr val="folHlink"/>
                </a:solidFill>
              </a:rPr>
              <a:t>Επιγλωττίτιδα</a:t>
            </a:r>
            <a:r>
              <a:rPr lang="en-US" b="1" dirty="0" smtClean="0">
                <a:solidFill>
                  <a:schemeClr val="folHlink"/>
                </a:solidFill>
              </a:rPr>
              <a:t> – </a:t>
            </a:r>
            <a:r>
              <a:rPr lang="el-GR" b="1" dirty="0" smtClean="0">
                <a:solidFill>
                  <a:schemeClr val="folHlink"/>
                </a:solidFill>
              </a:rPr>
              <a:t>αντιμετώπιση</a:t>
            </a:r>
            <a:endParaRPr lang="el-GR" dirty="0"/>
          </a:p>
        </p:txBody>
      </p:sp>
      <p:sp>
        <p:nvSpPr>
          <p:cNvPr id="3" name="2 - Θέση περιεχομένου"/>
          <p:cNvSpPr>
            <a:spLocks noGrp="1"/>
          </p:cNvSpPr>
          <p:nvPr>
            <p:ph idx="1"/>
          </p:nvPr>
        </p:nvSpPr>
        <p:spPr>
          <a:xfrm>
            <a:off x="457200" y="1556792"/>
            <a:ext cx="8229600" cy="4569371"/>
          </a:xfrm>
        </p:spPr>
        <p:txBody>
          <a:bodyPr>
            <a:normAutofit/>
          </a:bodyPr>
          <a:lstStyle/>
          <a:p>
            <a:pPr>
              <a:buFont typeface="Wingdings" pitchFamily="2" charset="2"/>
              <a:buChar char="Ø"/>
            </a:pPr>
            <a:r>
              <a:rPr lang="el-GR" sz="2800" dirty="0" smtClean="0">
                <a:solidFill>
                  <a:srgbClr val="002060"/>
                </a:solidFill>
              </a:rPr>
              <a:t>Γενικά υποστηρικτικά μέσα</a:t>
            </a:r>
          </a:p>
          <a:p>
            <a:pPr>
              <a:buFont typeface="Wingdings" pitchFamily="2" charset="2"/>
              <a:buChar char="Ø"/>
            </a:pPr>
            <a:r>
              <a:rPr lang="el-GR" sz="2800" dirty="0" smtClean="0">
                <a:solidFill>
                  <a:srgbClr val="002060"/>
                </a:solidFill>
              </a:rPr>
              <a:t>Χορήγηση οξυγόνου</a:t>
            </a:r>
          </a:p>
          <a:p>
            <a:pPr>
              <a:buFont typeface="Wingdings" pitchFamily="2" charset="2"/>
              <a:buChar char="Ø"/>
            </a:pPr>
            <a:r>
              <a:rPr lang="el-GR" sz="2800" dirty="0" smtClean="0">
                <a:solidFill>
                  <a:srgbClr val="002060"/>
                </a:solidFill>
              </a:rPr>
              <a:t>Πολύ προσεκτικοί χειρισμοί</a:t>
            </a:r>
          </a:p>
          <a:p>
            <a:pPr>
              <a:lnSpc>
                <a:spcPct val="90000"/>
              </a:lnSpc>
              <a:buFont typeface="Wingdings" pitchFamily="2" charset="2"/>
              <a:buChar char="Ø"/>
              <a:defRPr/>
            </a:pPr>
            <a:r>
              <a:rPr lang="el-GR" sz="2800" dirty="0">
                <a:solidFill>
                  <a:srgbClr val="002060"/>
                </a:solidFill>
              </a:rPr>
              <a:t> Ετοιμότητα  για </a:t>
            </a:r>
            <a:r>
              <a:rPr lang="el-GR" sz="2800" dirty="0" err="1">
                <a:solidFill>
                  <a:srgbClr val="002060"/>
                </a:solidFill>
              </a:rPr>
              <a:t>ενδοτραχειακή</a:t>
            </a:r>
            <a:r>
              <a:rPr lang="el-GR" sz="2800" dirty="0">
                <a:solidFill>
                  <a:srgbClr val="002060"/>
                </a:solidFill>
              </a:rPr>
              <a:t> </a:t>
            </a:r>
            <a:r>
              <a:rPr lang="el-GR" sz="2800" dirty="0" smtClean="0">
                <a:solidFill>
                  <a:srgbClr val="002060"/>
                </a:solidFill>
              </a:rPr>
              <a:t>διασωλήνωση (Ζητήστε βοήθεια ειδικού για διασωλήνωση και αερισμό )</a:t>
            </a:r>
          </a:p>
          <a:p>
            <a:pPr>
              <a:lnSpc>
                <a:spcPct val="90000"/>
              </a:lnSpc>
              <a:buFont typeface="Wingdings" pitchFamily="2" charset="2"/>
              <a:buChar char="Ø"/>
              <a:defRPr/>
            </a:pPr>
            <a:r>
              <a:rPr lang="el-GR" sz="2800" dirty="0" smtClean="0">
                <a:solidFill>
                  <a:srgbClr val="002060"/>
                </a:solidFill>
              </a:rPr>
              <a:t>Αντιβιοτικά</a:t>
            </a:r>
          </a:p>
          <a:p>
            <a:pPr>
              <a:lnSpc>
                <a:spcPct val="90000"/>
              </a:lnSpc>
              <a:buNone/>
              <a:defRPr/>
            </a:pPr>
            <a:endParaRPr lang="el-GR" sz="2800" dirty="0">
              <a:solidFill>
                <a:srgbClr val="002060"/>
              </a:solidFill>
            </a:endParaRPr>
          </a:p>
          <a:p>
            <a:pPr>
              <a:buNone/>
            </a:pPr>
            <a:r>
              <a:rPr lang="en-US" sz="2800" dirty="0" smtClean="0">
                <a:solidFill>
                  <a:srgbClr val="C00000"/>
                </a:solidFill>
                <a:effectLst>
                  <a:outerShdw blurRad="38100" dist="38100" dir="2700000" algn="tl">
                    <a:srgbClr val="000000"/>
                  </a:outerShdw>
                </a:effectLst>
              </a:rPr>
              <a:t> </a:t>
            </a:r>
            <a:r>
              <a:rPr lang="el-GR" sz="2800" dirty="0" smtClean="0">
                <a:solidFill>
                  <a:srgbClr val="C00000"/>
                </a:solidFill>
                <a:effectLst>
                  <a:outerShdw blurRad="38100" dist="38100" dir="2700000" algn="tl">
                    <a:srgbClr val="000000"/>
                  </a:outerShdw>
                </a:effectLst>
              </a:rPr>
              <a:t>ΑΠΟΦΥΓΕΤΕ ΚΑΘΕ ΑΣΚΟΠΗ ΕΝΟΧΛΗΣΗ ΣΤΟ ΠΑΙΔΙ</a:t>
            </a:r>
            <a:endParaRPr lang="el-GR" sz="2800" dirty="0" smtClean="0">
              <a:solidFill>
                <a:srgbClr val="002060"/>
              </a:solidFill>
            </a:endParaRPr>
          </a:p>
          <a:p>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74" name="Group 54"/>
          <p:cNvGraphicFramePr>
            <a:graphicFrameLocks noGrp="1"/>
          </p:cNvGraphicFramePr>
          <p:nvPr/>
        </p:nvGraphicFramePr>
        <p:xfrm>
          <a:off x="179388" y="333375"/>
          <a:ext cx="8785225" cy="5852160"/>
        </p:xfrm>
        <a:graphic>
          <a:graphicData uri="http://schemas.openxmlformats.org/drawingml/2006/table">
            <a:tbl>
              <a:tblPr/>
              <a:tblGrid>
                <a:gridCol w="2928937"/>
                <a:gridCol w="2927350"/>
                <a:gridCol w="2928938"/>
              </a:tblGrid>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dirty="0" smtClean="0">
                        <a:ln>
                          <a:noFill/>
                        </a:ln>
                        <a:solidFill>
                          <a:srgbClr val="FFFF00"/>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smtClean="0">
                          <a:ln>
                            <a:noFill/>
                          </a:ln>
                          <a:solidFill>
                            <a:schemeClr val="tx1"/>
                          </a:solidFill>
                          <a:effectLst/>
                          <a:latin typeface="Arial Narrow" pitchFamily="34" charset="0"/>
                        </a:rPr>
                        <a:t>ΕΠΙΓΛΩΤΤΙΤΙΔΑ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Arial Narrow" pitchFamily="34" charset="0"/>
                        </a:rPr>
                        <a:t>CROUP</a:t>
                      </a:r>
                      <a:r>
                        <a:rPr kumimoji="0" lang="el-GR" sz="2800" b="1" i="0" u="none" strike="noStrike" cap="none" normalizeH="0" baseline="0" smtClean="0">
                          <a:ln>
                            <a:noFill/>
                          </a:ln>
                          <a:solidFill>
                            <a:schemeClr val="tx1"/>
                          </a:solidFill>
                          <a:effectLst/>
                          <a:latin typeface="Arial Narrow"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Γενική εικόνα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Έντονη αδιαθεσία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καλή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Έναρξη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απότομη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Προηγείται ίωση, αργή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Πυρετός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Υψηλός &gt;38.5</a:t>
                      </a:r>
                      <a:r>
                        <a:rPr kumimoji="0" lang="en-US" sz="2800" b="0" i="0" u="none" strike="noStrike" cap="none" normalizeH="0" baseline="30000" smtClean="0">
                          <a:ln>
                            <a:noFill/>
                          </a:ln>
                          <a:solidFill>
                            <a:schemeClr val="tx1"/>
                          </a:solidFill>
                          <a:effectLst/>
                          <a:latin typeface="Arial Narrow" pitchFamily="34" charset="0"/>
                        </a:rPr>
                        <a:t>o</a:t>
                      </a:r>
                      <a:r>
                        <a:rPr kumimoji="0" lang="en-US" sz="2800" b="0" i="0" u="none" strike="noStrike" cap="none" normalizeH="0" baseline="0" smtClean="0">
                          <a:ln>
                            <a:noFill/>
                          </a:ln>
                          <a:solidFill>
                            <a:schemeClr val="tx1"/>
                          </a:solidFill>
                          <a:effectLst/>
                          <a:latin typeface="Arial Narrow" pitchFamily="34" charset="0"/>
                        </a:rPr>
                        <a:t>C</a:t>
                      </a:r>
                      <a:r>
                        <a:rPr kumimoji="0" lang="el-GR" sz="2800" b="0" i="0" u="none" strike="noStrike" cap="none" normalizeH="0" baseline="0" smtClean="0">
                          <a:ln>
                            <a:noFill/>
                          </a:ln>
                          <a:solidFill>
                            <a:schemeClr val="tx1"/>
                          </a:solidFill>
                          <a:effectLst/>
                          <a:latin typeface="Arial Narrow"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Μέτριος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Συριγμός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smtClean="0">
                          <a:ln>
                            <a:noFill/>
                          </a:ln>
                          <a:solidFill>
                            <a:schemeClr val="tx1"/>
                          </a:solidFill>
                          <a:effectLst/>
                          <a:latin typeface="Arial Narrow" pitchFamily="34" charset="0"/>
                        </a:rPr>
                        <a:t>Συνήθως </a:t>
                      </a:r>
                      <a:r>
                        <a:rPr kumimoji="0" lang="el-GR" sz="2800" b="0" i="0" u="none" strike="noStrike" cap="none" normalizeH="0" baseline="0" dirty="0" err="1" smtClean="0">
                          <a:ln>
                            <a:noFill/>
                          </a:ln>
                          <a:solidFill>
                            <a:schemeClr val="tx1"/>
                          </a:solidFill>
                          <a:effectLst/>
                          <a:latin typeface="Arial Narrow" pitchFamily="34" charset="0"/>
                        </a:rPr>
                        <a:t>μέτριος→σοβαρός</a:t>
                      </a:r>
                      <a:r>
                        <a:rPr kumimoji="0" lang="el-GR" sz="2800" b="0" i="0" u="none" strike="noStrike" cap="none" normalizeH="0" baseline="0" dirty="0" smtClean="0">
                          <a:ln>
                            <a:noFill/>
                          </a:ln>
                          <a:solidFill>
                            <a:schemeClr val="tx1"/>
                          </a:solidFill>
                          <a:effectLst/>
                          <a:latin typeface="Arial Narrow" pitchFamily="34"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Συνήθως ήπιος→μέτριος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Βήχας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Ελάχιστος ή απουσιάζει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Υλακώδης, έντονος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Ομιλία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Αδυναμία ομιλίας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Βράγχος φωνής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8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Εκκρίσεις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Αδυναμία κατάποσης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smtClean="0">
                          <a:ln>
                            <a:noFill/>
                          </a:ln>
                          <a:solidFill>
                            <a:schemeClr val="tx1"/>
                          </a:solidFill>
                          <a:effectLst/>
                          <a:latin typeface="Arial Narrow" pitchFamily="34" charset="0"/>
                        </a:rPr>
                        <a:t>Δύναται να καταπιεί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ransition>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57200" y="381001"/>
            <a:ext cx="8229600" cy="887760"/>
          </a:xfrm>
        </p:spPr>
        <p:txBody>
          <a:bodyPr>
            <a:normAutofit/>
          </a:bodyPr>
          <a:lstStyle/>
          <a:p>
            <a:pPr eaLnBrk="1" hangingPunct="1">
              <a:defRPr/>
            </a:pPr>
            <a:r>
              <a:rPr lang="el-GR" sz="4000" b="1" dirty="0" smtClean="0">
                <a:solidFill>
                  <a:schemeClr val="folHlink"/>
                </a:solidFill>
              </a:rPr>
              <a:t>Εισρρόφηση</a:t>
            </a:r>
            <a:r>
              <a:rPr lang="el-GR" sz="4000" dirty="0" smtClean="0"/>
              <a:t> </a:t>
            </a:r>
          </a:p>
        </p:txBody>
      </p:sp>
      <p:sp>
        <p:nvSpPr>
          <p:cNvPr id="89091" name="Rectangle 3"/>
          <p:cNvSpPr>
            <a:spLocks noGrp="1" noChangeArrowheads="1"/>
          </p:cNvSpPr>
          <p:nvPr>
            <p:ph idx="1"/>
          </p:nvPr>
        </p:nvSpPr>
        <p:spPr>
          <a:xfrm>
            <a:off x="457200" y="1340768"/>
            <a:ext cx="8229600" cy="4896543"/>
          </a:xfrm>
        </p:spPr>
        <p:txBody>
          <a:bodyPr>
            <a:noAutofit/>
          </a:bodyPr>
          <a:lstStyle/>
          <a:p>
            <a:pPr eaLnBrk="1" hangingPunct="1">
              <a:defRPr/>
            </a:pPr>
            <a:r>
              <a:rPr lang="el-GR" sz="2800" dirty="0" smtClean="0">
                <a:solidFill>
                  <a:schemeClr val="tx2"/>
                </a:solidFill>
              </a:rPr>
              <a:t>Εισαγωγή υγρών ή και στερεών στους</a:t>
            </a:r>
            <a:r>
              <a:rPr lang="el-GR" sz="2800" dirty="0" smtClean="0">
                <a:solidFill>
                  <a:schemeClr val="hlink"/>
                </a:solidFill>
              </a:rPr>
              <a:t> κατώτερους αεραγωγούς</a:t>
            </a:r>
          </a:p>
          <a:p>
            <a:pPr eaLnBrk="1" hangingPunct="1">
              <a:defRPr/>
            </a:pPr>
            <a:r>
              <a:rPr lang="el-GR" sz="2800" dirty="0" smtClean="0">
                <a:solidFill>
                  <a:schemeClr val="tx2"/>
                </a:solidFill>
              </a:rPr>
              <a:t>Συχνότερη θέση εισρρόφησης – </a:t>
            </a:r>
            <a:r>
              <a:rPr lang="el-GR" sz="2800" dirty="0" smtClean="0">
                <a:solidFill>
                  <a:schemeClr val="hlink"/>
                </a:solidFill>
              </a:rPr>
              <a:t>δεξιός άνω λοβός</a:t>
            </a:r>
          </a:p>
          <a:p>
            <a:pPr eaLnBrk="1" hangingPunct="1">
              <a:defRPr/>
            </a:pPr>
            <a:r>
              <a:rPr lang="el-GR" sz="2800" dirty="0" smtClean="0">
                <a:solidFill>
                  <a:schemeClr val="hlink"/>
                </a:solidFill>
              </a:rPr>
              <a:t>Αίτια</a:t>
            </a:r>
            <a:r>
              <a:rPr lang="el-GR" sz="2800" dirty="0" smtClean="0">
                <a:solidFill>
                  <a:schemeClr val="tx2"/>
                </a:solidFill>
              </a:rPr>
              <a:t> – κατάργηση προστατευτικών αντανακλαστικών λόγω απώλειας συνειδήσεως (κώμα, δηλητηρίαση, αναισθησία)  ή κατάργηση του βήχα και αντανακλαστικών του φάρυγγα ( νοσήματα που προκαλούν μυϊκή αδυναμία, προχωρημένη ηλικία, βλάβες του φάρυγγα) </a:t>
            </a:r>
          </a:p>
          <a:p>
            <a:pPr eaLnBrk="1" hangingPunct="1">
              <a:defRPr/>
            </a:pPr>
            <a:r>
              <a:rPr lang="el-GR" sz="2800" dirty="0" smtClean="0">
                <a:solidFill>
                  <a:schemeClr val="tx2"/>
                </a:solidFill>
              </a:rPr>
              <a:t>Εισρρόφηση στερεών –</a:t>
            </a:r>
            <a:r>
              <a:rPr lang="el-GR" sz="2800" dirty="0" smtClean="0">
                <a:solidFill>
                  <a:schemeClr val="hlink"/>
                </a:solidFill>
              </a:rPr>
              <a:t> πνιγμονή</a:t>
            </a:r>
            <a:r>
              <a:rPr lang="el-GR" sz="2800" dirty="0" smtClean="0">
                <a:solidFill>
                  <a:schemeClr val="tx2"/>
                </a:solidFill>
              </a:rPr>
              <a:t>, μικρό ενσφηνώνεται σε μικρό βρόγχο – </a:t>
            </a:r>
            <a:r>
              <a:rPr lang="el-GR" sz="2800" dirty="0" smtClean="0">
                <a:solidFill>
                  <a:schemeClr val="hlink"/>
                </a:solidFill>
              </a:rPr>
              <a:t>ατελεκτασία και λοίμωξη</a:t>
            </a:r>
            <a:r>
              <a:rPr lang="el-GR" sz="2800" dirty="0" smtClean="0">
                <a:solidFill>
                  <a:schemeClr val="tx2"/>
                </a:solidFill>
              </a:rPr>
              <a: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normAutofit fontScale="90000"/>
          </a:bodyPr>
          <a:lstStyle/>
          <a:p>
            <a:pPr algn="ctr"/>
            <a:r>
              <a:rPr lang="el-GR" sz="4400" b="1" dirty="0">
                <a:solidFill>
                  <a:srgbClr val="C00000"/>
                </a:solidFill>
                <a:latin typeface="+mn-lt"/>
              </a:rPr>
              <a:t>ΑΠΟΦΡΑΞΗ </a:t>
            </a:r>
            <a:r>
              <a:rPr lang="el-GR" sz="4400" b="1" dirty="0" smtClean="0">
                <a:solidFill>
                  <a:srgbClr val="C00000"/>
                </a:solidFill>
                <a:latin typeface="+mn-lt"/>
              </a:rPr>
              <a:t>ΑΕΡΑΓΩΓΟΥ - ΠΝΙΓΜΟΝΗ</a:t>
            </a:r>
            <a:endParaRPr lang="el-GR" sz="4400" b="1" dirty="0">
              <a:solidFill>
                <a:srgbClr val="C00000"/>
              </a:solidFill>
              <a:latin typeface="+mn-lt"/>
            </a:endParaRPr>
          </a:p>
        </p:txBody>
      </p:sp>
      <p:sp>
        <p:nvSpPr>
          <p:cNvPr id="6147" name="Rectangle 3"/>
          <p:cNvSpPr>
            <a:spLocks noGrp="1" noChangeArrowheads="1"/>
          </p:cNvSpPr>
          <p:nvPr>
            <p:ph idx="1"/>
          </p:nvPr>
        </p:nvSpPr>
        <p:spPr>
          <a:xfrm>
            <a:off x="457200" y="2420888"/>
            <a:ext cx="8229600" cy="3903712"/>
          </a:xfrm>
        </p:spPr>
        <p:txBody>
          <a:bodyPr/>
          <a:lstStyle/>
          <a:p>
            <a:pPr>
              <a:lnSpc>
                <a:spcPct val="90000"/>
              </a:lnSpc>
            </a:pPr>
            <a:r>
              <a:rPr lang="el-GR" dirty="0"/>
              <a:t>Η απόφραξη του αεραγωγού από ξένο σώμα είναι μια ασυνήθιστη, αλλά </a:t>
            </a:r>
            <a:r>
              <a:rPr lang="el-GR" b="1" dirty="0">
                <a:solidFill>
                  <a:srgbClr val="C00000"/>
                </a:solidFill>
              </a:rPr>
              <a:t>δυνητικά θεραπεύσιμη</a:t>
            </a:r>
            <a:r>
              <a:rPr lang="el-GR" dirty="0">
                <a:solidFill>
                  <a:srgbClr val="C00000"/>
                </a:solidFill>
              </a:rPr>
              <a:t> </a:t>
            </a:r>
            <a:r>
              <a:rPr lang="el-GR" dirty="0"/>
              <a:t>αιτία θανάτου</a:t>
            </a:r>
            <a:r>
              <a:rPr lang="el-GR" dirty="0" smtClean="0"/>
              <a:t>.</a:t>
            </a:r>
          </a:p>
          <a:p>
            <a:pPr>
              <a:lnSpc>
                <a:spcPct val="90000"/>
              </a:lnSpc>
              <a:buNone/>
            </a:pPr>
            <a:endParaRPr lang="el-GR" dirty="0"/>
          </a:p>
          <a:p>
            <a:pPr>
              <a:lnSpc>
                <a:spcPct val="90000"/>
              </a:lnSpc>
            </a:pPr>
            <a:r>
              <a:rPr lang="el-GR" dirty="0"/>
              <a:t>Κάθε χρόνο 16.000 ενήλικες και παιδιά προσέρχονται στα τμήματα επειγόντων της Μεγάλης Βρετανίας με συμπτώματα απόφραξης ανώτερου αεραγωγού.</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a:r>
              <a:rPr lang="el-GR" b="1" dirty="0" smtClean="0">
                <a:solidFill>
                  <a:srgbClr val="7030A0"/>
                </a:solidFill>
              </a:rPr>
              <a:t>ΠΝΙΓΜΟΝΗ</a:t>
            </a:r>
            <a:endParaRPr lang="el-GR" b="1" dirty="0">
              <a:solidFill>
                <a:srgbClr val="7030A0"/>
              </a:solidFill>
            </a:endParaRPr>
          </a:p>
        </p:txBody>
      </p:sp>
      <p:sp>
        <p:nvSpPr>
          <p:cNvPr id="8195" name="Rectangle 3"/>
          <p:cNvSpPr>
            <a:spLocks noGrp="1" noChangeArrowheads="1"/>
          </p:cNvSpPr>
          <p:nvPr>
            <p:ph idx="1"/>
          </p:nvPr>
        </p:nvSpPr>
        <p:spPr>
          <a:xfrm>
            <a:off x="457200" y="1628800"/>
            <a:ext cx="8229600" cy="4695800"/>
          </a:xfrm>
        </p:spPr>
        <p:txBody>
          <a:bodyPr/>
          <a:lstStyle/>
          <a:p>
            <a:pPr>
              <a:lnSpc>
                <a:spcPct val="90000"/>
              </a:lnSpc>
            </a:pPr>
            <a:r>
              <a:rPr lang="el-GR" dirty="0"/>
              <a:t>Οι θάνατοι από απόφραξη αεραγωγού είναι αρκετά σπάνιοι, ιδιαίτερα στην παιδική ηλικία.</a:t>
            </a:r>
          </a:p>
          <a:p>
            <a:pPr>
              <a:lnSpc>
                <a:spcPct val="90000"/>
              </a:lnSpc>
            </a:pPr>
            <a:r>
              <a:rPr lang="el-GR" dirty="0"/>
              <a:t>Στη Μεγάλη Βρετανία αναφέρθηκαν 24 θάνατοι παιδιών από απόφραξη αεραγωγού μεταξύ 1986 και 1995.</a:t>
            </a:r>
          </a:p>
          <a:p>
            <a:pPr>
              <a:lnSpc>
                <a:spcPct val="90000"/>
              </a:lnSpc>
            </a:pPr>
            <a:r>
              <a:rPr lang="el-GR" dirty="0"/>
              <a:t>Τα περισσότερα επεισόδια απόφραξης γίνονται κατά τη διάρκεια του φαγητού.</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3"/>
          <p:cNvPicPr>
            <a:picLocks noGrp="1" noChangeAspect="1" noChangeArrowheads="1"/>
          </p:cNvPicPr>
          <p:nvPr>
            <p:ph idx="1"/>
          </p:nvPr>
        </p:nvPicPr>
        <p:blipFill>
          <a:blip r:embed="rId2" cstate="print"/>
          <a:srcRect/>
          <a:stretch>
            <a:fillRect/>
          </a:stretch>
        </p:blipFill>
        <p:spPr>
          <a:xfrm>
            <a:off x="0" y="404813"/>
            <a:ext cx="9144000" cy="6192837"/>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a:r>
              <a:rPr lang="el-GR" sz="4000" b="1" dirty="0">
                <a:solidFill>
                  <a:srgbClr val="7030A0"/>
                </a:solidFill>
              </a:rPr>
              <a:t>ΑΠΟΦΡΑΞΗ ΑΕΡΑΓΩΓΟΥ: ΑΙΤΙΑ</a:t>
            </a:r>
          </a:p>
        </p:txBody>
      </p:sp>
      <p:sp>
        <p:nvSpPr>
          <p:cNvPr id="7171" name="Rectangle 3"/>
          <p:cNvSpPr>
            <a:spLocks noGrp="1" noChangeArrowheads="1"/>
          </p:cNvSpPr>
          <p:nvPr>
            <p:ph idx="1"/>
          </p:nvPr>
        </p:nvSpPr>
        <p:spPr>
          <a:xfrm>
            <a:off x="457200" y="1988840"/>
            <a:ext cx="8229600" cy="4335760"/>
          </a:xfrm>
        </p:spPr>
        <p:txBody>
          <a:bodyPr>
            <a:normAutofit/>
          </a:bodyPr>
          <a:lstStyle/>
          <a:p>
            <a:pPr>
              <a:lnSpc>
                <a:spcPct val="90000"/>
              </a:lnSpc>
            </a:pPr>
            <a:r>
              <a:rPr lang="el-GR" dirty="0"/>
              <a:t>Η κοινότερη αιτία απόφραξης στους </a:t>
            </a:r>
            <a:r>
              <a:rPr lang="el-GR" b="1" dirty="0">
                <a:solidFill>
                  <a:srgbClr val="C00000"/>
                </a:solidFill>
              </a:rPr>
              <a:t>ενήλικες</a:t>
            </a:r>
            <a:r>
              <a:rPr lang="el-GR" dirty="0">
                <a:solidFill>
                  <a:srgbClr val="C00000"/>
                </a:solidFill>
              </a:rPr>
              <a:t> </a:t>
            </a:r>
            <a:r>
              <a:rPr lang="el-GR" dirty="0"/>
              <a:t>είναι η </a:t>
            </a:r>
            <a:r>
              <a:rPr lang="el-GR" b="1" dirty="0"/>
              <a:t>τροφή</a:t>
            </a:r>
            <a:r>
              <a:rPr lang="el-GR" dirty="0"/>
              <a:t> και ιδιαίτερα το ψάρι, το κρέας και τα πουλερικά.</a:t>
            </a:r>
          </a:p>
          <a:p>
            <a:pPr>
              <a:lnSpc>
                <a:spcPct val="90000"/>
              </a:lnSpc>
              <a:buFont typeface="Wingdings" pitchFamily="2" charset="2"/>
              <a:buNone/>
            </a:pPr>
            <a:endParaRPr lang="el-GR" dirty="0"/>
          </a:p>
          <a:p>
            <a:pPr>
              <a:lnSpc>
                <a:spcPct val="90000"/>
              </a:lnSpc>
            </a:pPr>
            <a:r>
              <a:rPr lang="el-GR" b="1" dirty="0">
                <a:solidFill>
                  <a:srgbClr val="C00000"/>
                </a:solidFill>
              </a:rPr>
              <a:t>Στα παιδιά</a:t>
            </a:r>
            <a:r>
              <a:rPr lang="el-GR" dirty="0">
                <a:solidFill>
                  <a:srgbClr val="C00000"/>
                </a:solidFill>
              </a:rPr>
              <a:t> </a:t>
            </a:r>
            <a:r>
              <a:rPr lang="el-GR" dirty="0"/>
              <a:t>το 50% των περιστατικών απόφραξης οφείλεται στην </a:t>
            </a:r>
            <a:r>
              <a:rPr lang="el-GR" b="1" dirty="0"/>
              <a:t>τροφή</a:t>
            </a:r>
            <a:r>
              <a:rPr lang="el-GR" dirty="0"/>
              <a:t> και το υπόλοιπο 50% σε ξένα σώματα όπως </a:t>
            </a:r>
            <a:r>
              <a:rPr lang="el-GR" b="1" dirty="0"/>
              <a:t>νομίσματα και μικρά παιχνίδια.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381000"/>
            <a:ext cx="8229600" cy="815975"/>
          </a:xfrm>
        </p:spPr>
        <p:txBody>
          <a:bodyPr>
            <a:normAutofit/>
          </a:bodyPr>
          <a:lstStyle/>
          <a:p>
            <a:pPr eaLnBrk="1" hangingPunct="1">
              <a:defRPr/>
            </a:pPr>
            <a:r>
              <a:rPr lang="el-GR" sz="3600" b="1" dirty="0" smtClean="0">
                <a:solidFill>
                  <a:schemeClr val="folHlink"/>
                </a:solidFill>
              </a:rPr>
              <a:t>Πλήρης απόφραξη</a:t>
            </a:r>
          </a:p>
        </p:txBody>
      </p:sp>
      <p:sp>
        <p:nvSpPr>
          <p:cNvPr id="79875" name="Rectangle 3"/>
          <p:cNvSpPr>
            <a:spLocks noGrp="1" noChangeArrowheads="1"/>
          </p:cNvSpPr>
          <p:nvPr>
            <p:ph idx="1"/>
          </p:nvPr>
        </p:nvSpPr>
        <p:spPr>
          <a:xfrm>
            <a:off x="457200" y="1268413"/>
            <a:ext cx="8229600" cy="4827587"/>
          </a:xfrm>
        </p:spPr>
        <p:txBody>
          <a:bodyPr>
            <a:normAutofit lnSpcReduction="10000"/>
          </a:bodyPr>
          <a:lstStyle/>
          <a:p>
            <a:pPr eaLnBrk="1" hangingPunct="1">
              <a:buFont typeface="Wingdings" pitchFamily="2" charset="2"/>
              <a:buNone/>
              <a:defRPr/>
            </a:pPr>
            <a:endParaRPr lang="el-GR" sz="2400" dirty="0" smtClean="0"/>
          </a:p>
          <a:p>
            <a:pPr eaLnBrk="1" hangingPunct="1">
              <a:defRPr/>
            </a:pPr>
            <a:r>
              <a:rPr lang="el-GR" sz="2800" b="1" dirty="0" smtClean="0">
                <a:solidFill>
                  <a:srgbClr val="002060"/>
                </a:solidFill>
              </a:rPr>
              <a:t>Οδηγεί ταχύτατα στον θάνατο</a:t>
            </a:r>
          </a:p>
          <a:p>
            <a:pPr eaLnBrk="1" hangingPunct="1">
              <a:buFont typeface="Wingdings" pitchFamily="2" charset="2"/>
              <a:buNone/>
              <a:defRPr/>
            </a:pPr>
            <a:endParaRPr lang="el-GR" sz="2800" dirty="0" smtClean="0">
              <a:solidFill>
                <a:srgbClr val="002060"/>
              </a:solidFill>
            </a:endParaRPr>
          </a:p>
          <a:p>
            <a:pPr eaLnBrk="1" hangingPunct="1">
              <a:defRPr/>
            </a:pPr>
            <a:r>
              <a:rPr lang="el-GR" sz="2800" dirty="0" smtClean="0">
                <a:solidFill>
                  <a:srgbClr val="002060"/>
                </a:solidFill>
              </a:rPr>
              <a:t>Αρχικά – διέγερση του συμπαθητικού – αύξηση αρτηριακής πίεσης , σφίξεων, αναπνευστικής συχνότητας – αργότερα πτώση του οξυγόνου</a:t>
            </a:r>
            <a:r>
              <a:rPr lang="en-US" sz="2800" dirty="0" smtClean="0">
                <a:solidFill>
                  <a:srgbClr val="002060"/>
                </a:solidFill>
              </a:rPr>
              <a:t>, </a:t>
            </a:r>
            <a:r>
              <a:rPr lang="el-GR" sz="2800" dirty="0" smtClean="0">
                <a:solidFill>
                  <a:srgbClr val="002060"/>
                </a:solidFill>
              </a:rPr>
              <a:t>αύξηση του διοξειδίου του άνθρακα – πτώση ΑΠ, σφύξεις και αν δεν αντιμετωπιστεί – θάνατος</a:t>
            </a:r>
          </a:p>
          <a:p>
            <a:pPr eaLnBrk="1" hangingPunct="1">
              <a:buFont typeface="Wingdings" pitchFamily="2" charset="2"/>
              <a:buNone/>
              <a:defRPr/>
            </a:pPr>
            <a:endParaRPr lang="el-GR" sz="2800" dirty="0" smtClean="0">
              <a:solidFill>
                <a:srgbClr val="002060"/>
              </a:solidFill>
            </a:endParaRPr>
          </a:p>
          <a:p>
            <a:pPr eaLnBrk="1" hangingPunct="1">
              <a:defRPr/>
            </a:pPr>
            <a:r>
              <a:rPr lang="el-GR" sz="2800" dirty="0" smtClean="0">
                <a:solidFill>
                  <a:srgbClr val="002060"/>
                </a:solidFill>
              </a:rPr>
              <a:t>Αν αρθεί απόφραξη μέσα σε 4 -5 λεπτά – πλήρης ίαση</a:t>
            </a:r>
          </a:p>
          <a:p>
            <a:pPr eaLnBrk="1" hangingPunct="1">
              <a:defRPr/>
            </a:pPr>
            <a:endParaRPr lang="el-GR" sz="2400" dirty="0" smtClean="0">
              <a:solidFill>
                <a:srgbClr val="00206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idx="4294967295"/>
          </p:nvPr>
        </p:nvSpPr>
        <p:spPr>
          <a:xfrm>
            <a:off x="251520" y="0"/>
            <a:ext cx="8130480" cy="1556792"/>
          </a:xfrm>
        </p:spPr>
        <p:txBody>
          <a:bodyPr>
            <a:noAutofit/>
          </a:bodyPr>
          <a:lstStyle/>
          <a:p>
            <a:pPr eaLnBrk="1" hangingPunct="1"/>
            <a:r>
              <a:rPr lang="el-GR" dirty="0" smtClean="0"/>
              <a:t/>
            </a:r>
            <a:br>
              <a:rPr lang="el-GR" dirty="0" smtClean="0"/>
            </a:br>
            <a:r>
              <a:rPr lang="el-GR" sz="3200" b="1" dirty="0" smtClean="0">
                <a:solidFill>
                  <a:srgbClr val="7030A0"/>
                </a:solidFill>
              </a:rPr>
              <a:t>Επείγουσα αντιμετώπιση ξένου σώματος λάρυγγα</a:t>
            </a:r>
            <a:endParaRPr lang="en-US" sz="3200" b="1" dirty="0" smtClean="0">
              <a:solidFill>
                <a:srgbClr val="7030A0"/>
              </a:solidFill>
            </a:endParaRPr>
          </a:p>
        </p:txBody>
      </p:sp>
      <p:sp>
        <p:nvSpPr>
          <p:cNvPr id="99333" name="Rectangle 5"/>
          <p:cNvSpPr>
            <a:spLocks noGrp="1" noChangeArrowheads="1"/>
          </p:cNvSpPr>
          <p:nvPr>
            <p:ph type="body" sz="half" idx="4294967295"/>
          </p:nvPr>
        </p:nvSpPr>
        <p:spPr>
          <a:xfrm>
            <a:off x="0" y="2049463"/>
            <a:ext cx="5529263" cy="4692650"/>
          </a:xfrm>
        </p:spPr>
        <p:txBody>
          <a:bodyPr/>
          <a:lstStyle/>
          <a:p>
            <a:pPr eaLnBrk="1" hangingPunct="1">
              <a:lnSpc>
                <a:spcPct val="90000"/>
              </a:lnSpc>
              <a:defRPr/>
            </a:pPr>
            <a:r>
              <a:rPr lang="el-GR" sz="2800" dirty="0" smtClean="0"/>
              <a:t>Ζητήστε επείγουσα βοήθεια για αναισθησία και αφαίρεση του Ξ.Σ.</a:t>
            </a:r>
          </a:p>
          <a:p>
            <a:pPr eaLnBrk="1" hangingPunct="1">
              <a:lnSpc>
                <a:spcPct val="90000"/>
              </a:lnSpc>
              <a:buFontTx/>
              <a:buNone/>
              <a:defRPr/>
            </a:pPr>
            <a:endParaRPr lang="el-GR" sz="1800" dirty="0" smtClean="0"/>
          </a:p>
          <a:p>
            <a:pPr eaLnBrk="1" hangingPunct="1">
              <a:lnSpc>
                <a:spcPct val="90000"/>
              </a:lnSpc>
              <a:defRPr/>
            </a:pPr>
            <a:r>
              <a:rPr lang="el-GR" sz="2800" b="1" dirty="0" smtClean="0">
                <a:solidFill>
                  <a:srgbClr val="C00000"/>
                </a:solidFill>
              </a:rPr>
              <a:t>Αλγόριθμος αντιμετώπισης πνιγμονής</a:t>
            </a:r>
          </a:p>
          <a:p>
            <a:pPr eaLnBrk="1" hangingPunct="1">
              <a:lnSpc>
                <a:spcPct val="90000"/>
              </a:lnSpc>
              <a:buFontTx/>
              <a:buNone/>
              <a:defRPr/>
            </a:pPr>
            <a:endParaRPr lang="en-US" sz="1800" dirty="0" smtClean="0"/>
          </a:p>
          <a:p>
            <a:pPr eaLnBrk="1" hangingPunct="1">
              <a:lnSpc>
                <a:spcPct val="90000"/>
              </a:lnSpc>
              <a:defRPr/>
            </a:pPr>
            <a:r>
              <a:rPr lang="el-GR" sz="2800" dirty="0" smtClean="0"/>
              <a:t>Άμεση λαρυγγοσκόπηση</a:t>
            </a:r>
          </a:p>
          <a:p>
            <a:pPr eaLnBrk="1" hangingPunct="1">
              <a:lnSpc>
                <a:spcPct val="90000"/>
              </a:lnSpc>
              <a:buFontTx/>
              <a:buNone/>
              <a:defRPr/>
            </a:pPr>
            <a:endParaRPr lang="el-GR" sz="1800" dirty="0" smtClean="0"/>
          </a:p>
          <a:p>
            <a:pPr eaLnBrk="1" hangingPunct="1">
              <a:lnSpc>
                <a:spcPct val="90000"/>
              </a:lnSpc>
              <a:defRPr/>
            </a:pPr>
            <a:r>
              <a:rPr lang="el-GR" sz="2800" dirty="0" err="1" smtClean="0"/>
              <a:t>Κρικοθυρεοειδοτομή</a:t>
            </a:r>
            <a:r>
              <a:rPr lang="el-GR" sz="2800" dirty="0" smtClean="0"/>
              <a:t> </a:t>
            </a:r>
            <a:r>
              <a:rPr lang="en-US" sz="2800" dirty="0" smtClean="0"/>
              <a:t>/</a:t>
            </a:r>
          </a:p>
          <a:p>
            <a:pPr eaLnBrk="1" hangingPunct="1">
              <a:lnSpc>
                <a:spcPct val="90000"/>
              </a:lnSpc>
              <a:buFontTx/>
              <a:buNone/>
              <a:defRPr/>
            </a:pPr>
            <a:r>
              <a:rPr lang="en-US" sz="2800" dirty="0" smtClean="0"/>
              <a:t>	</a:t>
            </a:r>
            <a:r>
              <a:rPr lang="el-GR" sz="2800" dirty="0" smtClean="0"/>
              <a:t>χειρουργικός αεραγωγός</a:t>
            </a:r>
            <a:endParaRPr lang="en-US" sz="2800" dirty="0" smtClean="0"/>
          </a:p>
        </p:txBody>
      </p:sp>
      <p:pic>
        <p:nvPicPr>
          <p:cNvPr id="18436" name="Picture 10" descr="APLS 7"/>
          <p:cNvPicPr>
            <a:picLocks noChangeAspect="1" noChangeArrowheads="1"/>
          </p:cNvPicPr>
          <p:nvPr/>
        </p:nvPicPr>
        <p:blipFill>
          <a:blip r:embed="rId3" cstate="print"/>
          <a:srcRect l="41306" t="5142" r="7063" b="15158"/>
          <a:stretch>
            <a:fillRect/>
          </a:stretch>
        </p:blipFill>
        <p:spPr bwMode="auto">
          <a:xfrm>
            <a:off x="5724128" y="2996952"/>
            <a:ext cx="2484437" cy="3090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rgbClr val="7030A0"/>
                </a:solidFill>
                <a:ea typeface="Verdana" pitchFamily="34" charset="0"/>
                <a:cs typeface="Verdana" pitchFamily="34" charset="0"/>
              </a:rPr>
              <a:t>ΑΠΟΚΑΤΑΣΤΑΣΗ ΒΑΤΟΤΗΤΑΣ ΑΕΡΑΓΩΓΟΥ ΚΑΙ ΑΕΡΙΣΜΟΣ</a:t>
            </a:r>
            <a:endParaRPr lang="el-GR" dirty="0"/>
          </a:p>
        </p:txBody>
      </p:sp>
      <p:sp>
        <p:nvSpPr>
          <p:cNvPr id="3" name="2 - Θέση περιεχομένου"/>
          <p:cNvSpPr>
            <a:spLocks noGrp="1"/>
          </p:cNvSpPr>
          <p:nvPr>
            <p:ph idx="1"/>
          </p:nvPr>
        </p:nvSpPr>
        <p:spPr/>
        <p:txBody>
          <a:bodyPr/>
          <a:lstStyle/>
          <a:p>
            <a:r>
              <a:rPr lang="el-GR" dirty="0" smtClean="0"/>
              <a:t>Χειρισμοί αποκατάστασης αεραγωγού</a:t>
            </a:r>
          </a:p>
          <a:p>
            <a:r>
              <a:rPr lang="el-GR" dirty="0" smtClean="0"/>
              <a:t>Καθαρισμός</a:t>
            </a:r>
          </a:p>
          <a:p>
            <a:r>
              <a:rPr lang="el-GR" dirty="0" smtClean="0"/>
              <a:t>Χρήση απλών </a:t>
            </a:r>
            <a:r>
              <a:rPr lang="el-GR" dirty="0" smtClean="0"/>
              <a:t>βοηθημάτων για </a:t>
            </a:r>
            <a:r>
              <a:rPr lang="el-GR" smtClean="0"/>
              <a:t>αποκατάσταση αεραγωγού</a:t>
            </a:r>
            <a:endParaRPr lang="el-GR" dirty="0" smtClean="0"/>
          </a:p>
          <a:p>
            <a:r>
              <a:rPr lang="el-GR" dirty="0" smtClean="0"/>
              <a:t>Αποκατάσταση αερισμού</a:t>
            </a:r>
          </a:p>
          <a:p>
            <a:endParaRPr lang="el-GR" dirty="0"/>
          </a:p>
          <a:p>
            <a:pPr>
              <a:buNone/>
            </a:pPr>
            <a:r>
              <a:rPr lang="el-GR" dirty="0" smtClean="0"/>
              <a:t>     </a:t>
            </a:r>
            <a:r>
              <a:rPr lang="el-GR" b="1" dirty="0" smtClean="0">
                <a:solidFill>
                  <a:srgbClr val="C00000"/>
                </a:solidFill>
              </a:rPr>
              <a:t>Χορήγηση οξυγόνου </a:t>
            </a:r>
            <a:endParaRPr lang="el-GR" b="1" dirty="0">
              <a:solidFill>
                <a:srgbClr val="C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2" name="Rectangle 4"/>
          <p:cNvSpPr>
            <a:spLocks noGrp="1" noRot="1" noChangeArrowheads="1"/>
          </p:cNvSpPr>
          <p:nvPr>
            <p:ph type="title"/>
          </p:nvPr>
        </p:nvSpPr>
        <p:spPr>
          <a:xfrm>
            <a:off x="457200" y="244475"/>
            <a:ext cx="8385175" cy="1024285"/>
          </a:xfrm>
        </p:spPr>
        <p:txBody>
          <a:bodyPr>
            <a:normAutofit/>
          </a:bodyPr>
          <a:lstStyle/>
          <a:p>
            <a:pPr algn="ctr" eaLnBrk="1" hangingPunct="1">
              <a:defRPr/>
            </a:pPr>
            <a:r>
              <a:rPr lang="el-GR" sz="4000" b="1" dirty="0" smtClean="0">
                <a:solidFill>
                  <a:srgbClr val="7030A0"/>
                </a:solidFill>
              </a:rPr>
              <a:t>Υποδιαιρέσεις</a:t>
            </a:r>
            <a:r>
              <a:rPr lang="el-GR" sz="4000" b="1" dirty="0" smtClean="0">
                <a:solidFill>
                  <a:srgbClr val="0070C0"/>
                </a:solidFill>
              </a:rPr>
              <a:t> </a:t>
            </a:r>
            <a:r>
              <a:rPr lang="el-GR" sz="4000" b="1" dirty="0" smtClean="0">
                <a:solidFill>
                  <a:srgbClr val="7030A0"/>
                </a:solidFill>
              </a:rPr>
              <a:t>του</a:t>
            </a:r>
            <a:r>
              <a:rPr lang="el-GR" sz="4000" b="1" dirty="0" smtClean="0">
                <a:solidFill>
                  <a:srgbClr val="0070C0"/>
                </a:solidFill>
              </a:rPr>
              <a:t> </a:t>
            </a:r>
            <a:r>
              <a:rPr lang="el-GR" sz="4000" b="1" dirty="0" smtClean="0">
                <a:solidFill>
                  <a:srgbClr val="7030A0"/>
                </a:solidFill>
              </a:rPr>
              <a:t>φάρυγγα</a:t>
            </a:r>
            <a:endParaRPr lang="en-US" sz="4000" b="1" dirty="0" smtClean="0">
              <a:solidFill>
                <a:srgbClr val="7030A0"/>
              </a:solidFill>
            </a:endParaRPr>
          </a:p>
        </p:txBody>
      </p:sp>
      <p:pic>
        <p:nvPicPr>
          <p:cNvPr id="15363" name="Picture 6" descr="σάρωση0005"/>
          <p:cNvPicPr>
            <a:picLocks noGrp="1" noChangeAspect="1" noChangeArrowheads="1"/>
          </p:cNvPicPr>
          <p:nvPr>
            <p:ph idx="1"/>
          </p:nvPr>
        </p:nvPicPr>
        <p:blipFill>
          <a:blip r:embed="rId2" cstate="print"/>
          <a:srcRect/>
          <a:stretch>
            <a:fillRect/>
          </a:stretch>
        </p:blipFill>
        <p:spPr>
          <a:xfrm>
            <a:off x="1476375" y="1773238"/>
            <a:ext cx="6010275" cy="4679950"/>
          </a:xfr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n1573"/>
          <p:cNvPicPr>
            <a:picLocks noChangeAspect="1" noChangeArrowheads="1"/>
          </p:cNvPicPr>
          <p:nvPr/>
        </p:nvPicPr>
        <p:blipFill>
          <a:blip r:embed="rId2" cstate="print">
            <a:lum bright="20000" contrast="20000"/>
          </a:blip>
          <a:srcRect/>
          <a:stretch>
            <a:fillRect/>
          </a:stretch>
        </p:blipFill>
        <p:spPr bwMode="auto">
          <a:xfrm>
            <a:off x="0" y="0"/>
            <a:ext cx="9144000" cy="5661025"/>
          </a:xfrm>
          <a:prstGeom prst="rect">
            <a:avLst/>
          </a:prstGeom>
          <a:noFill/>
          <a:ln w="9525">
            <a:solidFill>
              <a:schemeClr val="accent1"/>
            </a:solidFill>
            <a:miter lim="800000"/>
            <a:headEnd/>
            <a:tailEnd/>
          </a:ln>
        </p:spPr>
      </p:pic>
      <p:sp>
        <p:nvSpPr>
          <p:cNvPr id="19459" name="Text Box 3"/>
          <p:cNvSpPr txBox="1">
            <a:spLocks noChangeArrowheads="1"/>
          </p:cNvSpPr>
          <p:nvPr/>
        </p:nvSpPr>
        <p:spPr bwMode="auto">
          <a:xfrm>
            <a:off x="0" y="5595938"/>
            <a:ext cx="9144000" cy="1262062"/>
          </a:xfrm>
          <a:prstGeom prst="rect">
            <a:avLst/>
          </a:prstGeom>
          <a:solidFill>
            <a:srgbClr val="000066"/>
          </a:solidFill>
          <a:ln w="9525">
            <a:noFill/>
            <a:miter lim="800000"/>
            <a:headEnd/>
            <a:tailEnd/>
          </a:ln>
        </p:spPr>
        <p:txBody>
          <a:bodyPr>
            <a:spAutoFit/>
          </a:bodyPr>
          <a:lstStyle/>
          <a:p>
            <a:pPr algn="ctr">
              <a:defRPr/>
            </a:pPr>
            <a:endParaRPr lang="el-GR" sz="800" dirty="0">
              <a:solidFill>
                <a:schemeClr val="bg1"/>
              </a:solidFill>
              <a:latin typeface="DINPro-Regular"/>
            </a:endParaRPr>
          </a:p>
          <a:p>
            <a:pPr algn="just">
              <a:defRPr/>
            </a:pPr>
            <a:r>
              <a:rPr lang="en-US" sz="2400" b="1" i="1" dirty="0">
                <a:solidFill>
                  <a:schemeClr val="bg1"/>
                </a:solidFill>
                <a:latin typeface="+mn-lt"/>
              </a:rPr>
              <a:t>    </a:t>
            </a:r>
            <a:r>
              <a:rPr lang="el-GR" sz="2400" b="1" i="1" dirty="0">
                <a:solidFill>
                  <a:srgbClr val="FFFF00"/>
                </a:solidFill>
                <a:latin typeface="+mn-lt"/>
              </a:rPr>
              <a:t>Παρεμπόδιση κυκλοφορίας αέρα σε έναν αποφραγμένο αεραγωγό</a:t>
            </a:r>
          </a:p>
          <a:p>
            <a:pPr algn="ctr">
              <a:defRPr/>
            </a:pPr>
            <a:endParaRPr lang="el-GR" sz="4400" dirty="0">
              <a:solidFill>
                <a:schemeClr val="bg1"/>
              </a:solidFill>
              <a:latin typeface="Times New Roman" pitchFamily="18" charset="0"/>
            </a:endParaRPr>
          </a:p>
        </p:txBody>
      </p:sp>
      <p:sp>
        <p:nvSpPr>
          <p:cNvPr id="12292" name="Line 5"/>
          <p:cNvSpPr>
            <a:spLocks noChangeShapeType="1"/>
          </p:cNvSpPr>
          <p:nvPr/>
        </p:nvSpPr>
        <p:spPr bwMode="auto">
          <a:xfrm>
            <a:off x="0" y="0"/>
            <a:ext cx="0" cy="6858000"/>
          </a:xfrm>
          <a:prstGeom prst="line">
            <a:avLst/>
          </a:prstGeom>
          <a:noFill/>
          <a:ln w="9525">
            <a:solidFill>
              <a:schemeClr val="tx1"/>
            </a:solidFill>
            <a:round/>
            <a:headEnd/>
            <a:tailEnd/>
          </a:ln>
        </p:spPr>
        <p:txBody>
          <a:bodyPr/>
          <a:lstStyle/>
          <a:p>
            <a:endParaRPr lang="el-GR"/>
          </a:p>
        </p:txBody>
      </p:sp>
      <p:sp>
        <p:nvSpPr>
          <p:cNvPr id="12293" name="Oval 11"/>
          <p:cNvSpPr>
            <a:spLocks noChangeArrowheads="1"/>
          </p:cNvSpPr>
          <p:nvPr/>
        </p:nvSpPr>
        <p:spPr bwMode="auto">
          <a:xfrm>
            <a:off x="4067175" y="3573463"/>
            <a:ext cx="1657350" cy="863600"/>
          </a:xfrm>
          <a:prstGeom prst="ellipse">
            <a:avLst/>
          </a:prstGeom>
          <a:noFill/>
          <a:ln w="63500">
            <a:solidFill>
              <a:srgbClr val="FF0000"/>
            </a:solidFill>
            <a:round/>
            <a:headEnd/>
            <a:tailEnd/>
          </a:ln>
        </p:spPr>
        <p:txBody>
          <a:bodyPr wrap="none" anchor="ctr"/>
          <a:lstStyle/>
          <a:p>
            <a:endParaRPr lang="el-GR">
              <a:latin typeface="Times New Roman" pitchFamily="18" charset="0"/>
            </a:endParaRPr>
          </a:p>
        </p:txBody>
      </p:sp>
      <p:sp>
        <p:nvSpPr>
          <p:cNvPr id="7" name="6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4" descr="n5551303"/>
          <p:cNvPicPr>
            <a:picLocks noGrp="1" noChangeAspect="1" noChangeArrowheads="1"/>
          </p:cNvPicPr>
          <p:nvPr>
            <p:ph type="pic" idx="1"/>
          </p:nvPr>
        </p:nvPicPr>
        <p:blipFill>
          <a:blip r:embed="rId2" cstate="print">
            <a:lum bright="20000" contrast="20000"/>
          </a:blip>
          <a:srcRect l="6522" r="6522"/>
          <a:stretch>
            <a:fillRect/>
          </a:stretch>
        </p:blipFill>
        <p:spPr>
          <a:xfrm>
            <a:off x="0" y="0"/>
            <a:ext cx="9144000" cy="6021388"/>
          </a:xfrm>
          <a:solidFill>
            <a:srgbClr val="5F5F5F"/>
          </a:solidFill>
        </p:spPr>
      </p:pic>
      <p:sp>
        <p:nvSpPr>
          <p:cNvPr id="13314" name="3 - Θέση κειμένου"/>
          <p:cNvSpPr>
            <a:spLocks noGrp="1"/>
          </p:cNvSpPr>
          <p:nvPr>
            <p:ph type="body" sz="half" idx="2"/>
          </p:nvPr>
        </p:nvSpPr>
        <p:spPr>
          <a:xfrm>
            <a:off x="0" y="6021388"/>
            <a:ext cx="9144000" cy="836612"/>
          </a:xfrm>
          <a:solidFill>
            <a:srgbClr val="FFFF00"/>
          </a:solidFill>
        </p:spPr>
        <p:txBody>
          <a:bodyPr/>
          <a:lstStyle/>
          <a:p>
            <a:pPr algn="ctr"/>
            <a:r>
              <a:rPr lang="el-GR" sz="2400" b="1" i="1" dirty="0" smtClean="0">
                <a:solidFill>
                  <a:srgbClr val="002060"/>
                </a:solidFill>
              </a:rPr>
              <a:t>Ανεμπόδιστη  κυκλοφορία  του  αέρα  σε  έναν ελεύθερο  αεραγωγό</a:t>
            </a:r>
          </a:p>
          <a:p>
            <a:pPr algn="ctr"/>
            <a:endParaRPr lang="el-GR" sz="2400" dirty="0" smtClean="0">
              <a:solidFill>
                <a:schemeClr val="bg1"/>
              </a:solidFill>
            </a:endParaRPr>
          </a:p>
          <a:p>
            <a:endParaRPr lang="el-GR" sz="2400" dirty="0" smtClean="0"/>
          </a:p>
        </p:txBody>
      </p:sp>
      <p:sp>
        <p:nvSpPr>
          <p:cNvPr id="6" name="5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
        <p:nvSpPr>
          <p:cNvPr id="13316" name="Oval 11"/>
          <p:cNvSpPr>
            <a:spLocks noChangeArrowheads="1"/>
          </p:cNvSpPr>
          <p:nvPr/>
        </p:nvSpPr>
        <p:spPr bwMode="auto">
          <a:xfrm>
            <a:off x="3924300" y="3573463"/>
            <a:ext cx="2016125" cy="1079500"/>
          </a:xfrm>
          <a:prstGeom prst="ellipse">
            <a:avLst/>
          </a:prstGeom>
          <a:noFill/>
          <a:ln w="63500">
            <a:solidFill>
              <a:srgbClr val="00B0F0"/>
            </a:solidFill>
            <a:round/>
            <a:headEnd/>
            <a:tailEnd/>
          </a:ln>
        </p:spPr>
        <p:txBody>
          <a:bodyPr wrap="none" anchor="ctr"/>
          <a:lstStyle/>
          <a:p>
            <a:endParaRPr lang="el-GR">
              <a:latin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0" y="0"/>
            <a:ext cx="10548938" cy="836613"/>
          </a:xfrm>
        </p:spPr>
        <p:txBody>
          <a:bodyPr/>
          <a:lstStyle/>
          <a:p>
            <a:pPr algn="l" eaLnBrk="1" hangingPunct="1"/>
            <a:r>
              <a:rPr lang="el-GR" sz="3600" b="1" dirty="0" smtClean="0">
                <a:solidFill>
                  <a:srgbClr val="7030A0"/>
                </a:solidFill>
                <a:ea typeface="Verdana" pitchFamily="34" charset="0"/>
                <a:cs typeface="Verdana" pitchFamily="34" charset="0"/>
              </a:rPr>
              <a:t>   ΑΠΟΚΑΤΑΣΤΑΣΗ ΒΑΤΟΤΗΤΑΣ ΑΕΡΑΓΩΓΟΥ</a:t>
            </a:r>
          </a:p>
        </p:txBody>
      </p:sp>
      <p:sp>
        <p:nvSpPr>
          <p:cNvPr id="14339" name="Rectangle 3"/>
          <p:cNvSpPr>
            <a:spLocks noGrp="1" noChangeArrowheads="1"/>
          </p:cNvSpPr>
          <p:nvPr>
            <p:ph type="body" sz="half" idx="1"/>
          </p:nvPr>
        </p:nvSpPr>
        <p:spPr>
          <a:xfrm>
            <a:off x="1" y="1412776"/>
            <a:ext cx="4427984" cy="5445224"/>
          </a:xfrm>
        </p:spPr>
        <p:txBody>
          <a:bodyPr/>
          <a:lstStyle/>
          <a:p>
            <a:pPr algn="ctr" eaLnBrk="1" hangingPunct="1">
              <a:buFont typeface="Wingdings" pitchFamily="2" charset="2"/>
              <a:buChar char="Ø"/>
            </a:pPr>
            <a:r>
              <a:rPr lang="el-GR" sz="2800" b="1" dirty="0" smtClean="0">
                <a:solidFill>
                  <a:srgbClr val="002060"/>
                </a:solidFill>
                <a:ea typeface="Verdana" pitchFamily="34" charset="0"/>
                <a:cs typeface="Arial" pitchFamily="34" charset="0"/>
              </a:rPr>
              <a:t>Έκταση της κεφαλής.</a:t>
            </a:r>
          </a:p>
          <a:p>
            <a:pPr eaLnBrk="1" hangingPunct="1">
              <a:buNone/>
            </a:pPr>
            <a:endParaRPr lang="el-GR" sz="2800" b="1" dirty="0" smtClean="0">
              <a:solidFill>
                <a:srgbClr val="002060"/>
              </a:solidFill>
              <a:ea typeface="Verdana" pitchFamily="34" charset="0"/>
              <a:cs typeface="Arial" pitchFamily="34" charset="0"/>
            </a:endParaRPr>
          </a:p>
          <a:p>
            <a:pPr marL="914400" lvl="1" indent="-457200" eaLnBrk="1" hangingPunct="1">
              <a:buFont typeface="Wingdings" pitchFamily="2" charset="2"/>
              <a:buChar char="Ø"/>
            </a:pPr>
            <a:r>
              <a:rPr lang="el-GR" sz="2800" b="1" dirty="0" smtClean="0">
                <a:solidFill>
                  <a:srgbClr val="002060"/>
                </a:solidFill>
                <a:ea typeface="Verdana" pitchFamily="34" charset="0"/>
                <a:cs typeface="Arial" pitchFamily="34" charset="0"/>
              </a:rPr>
              <a:t>Ανάσπαση κάτω γνάθου επάνω και εμπρός.</a:t>
            </a:r>
          </a:p>
          <a:p>
            <a:pPr marL="1179513" lvl="2" indent="-457200" algn="ctr" eaLnBrk="1" hangingPunct="1">
              <a:buFont typeface="Wingdings" pitchFamily="2" charset="2"/>
              <a:buChar char="Ø"/>
            </a:pPr>
            <a:endParaRPr lang="el-GR" dirty="0" smtClean="0">
              <a:solidFill>
                <a:srgbClr val="002060"/>
              </a:solidFill>
            </a:endParaRPr>
          </a:p>
          <a:p>
            <a:pPr marL="1179513" lvl="2" indent="-457200" eaLnBrk="1" hangingPunct="1">
              <a:buFont typeface="Wingdings" pitchFamily="2" charset="2"/>
              <a:buNone/>
            </a:pPr>
            <a:endParaRPr lang="el-GR" dirty="0" smtClean="0">
              <a:solidFill>
                <a:srgbClr val="002060"/>
              </a:solidFill>
            </a:endParaRPr>
          </a:p>
        </p:txBody>
      </p:sp>
      <p:pic>
        <p:nvPicPr>
          <p:cNvPr id="14340" name="Picture 5" descr="DSCF3646"/>
          <p:cNvPicPr>
            <a:picLocks noGrp="1" noChangeAspect="1" noChangeArrowheads="1"/>
          </p:cNvPicPr>
          <p:nvPr>
            <p:ph sz="quarter" idx="2"/>
          </p:nvPr>
        </p:nvPicPr>
        <p:blipFill>
          <a:blip r:embed="rId2" cstate="print"/>
          <a:srcRect/>
          <a:stretch>
            <a:fillRect/>
          </a:stretch>
        </p:blipFill>
        <p:spPr>
          <a:xfrm>
            <a:off x="4572000" y="908720"/>
            <a:ext cx="3960439" cy="2880618"/>
          </a:xfrm>
        </p:spPr>
      </p:pic>
      <p:sp>
        <p:nvSpPr>
          <p:cNvPr id="6" name="5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pic>
        <p:nvPicPr>
          <p:cNvPr id="8" name="Picture 3"/>
          <p:cNvPicPr>
            <a:picLocks noChangeArrowheads="1"/>
          </p:cNvPicPr>
          <p:nvPr/>
        </p:nvPicPr>
        <p:blipFill>
          <a:blip r:embed="rId3" cstate="print">
            <a:clrChange>
              <a:clrFrom>
                <a:srgbClr val="FFFFFF"/>
              </a:clrFrom>
              <a:clrTo>
                <a:srgbClr val="FFFFFF">
                  <a:alpha val="0"/>
                </a:srgbClr>
              </a:clrTo>
            </a:clrChange>
          </a:blip>
          <a:srcRect l="13652" r="3842" b="64932"/>
          <a:stretch>
            <a:fillRect/>
          </a:stretch>
        </p:blipFill>
        <p:spPr bwMode="auto">
          <a:xfrm>
            <a:off x="611560" y="3933056"/>
            <a:ext cx="3744416" cy="2376264"/>
          </a:xfrm>
          <a:prstGeom prst="rect">
            <a:avLst/>
          </a:prstGeom>
          <a:solidFill>
            <a:schemeClr val="tx1"/>
          </a:solidFill>
          <a:ln w="38100" algn="ctr">
            <a:solidFill>
              <a:srgbClr val="080808"/>
            </a:solidFill>
            <a:miter lim="800000"/>
            <a:headEnd/>
            <a:tailEnd/>
          </a:ln>
          <a:scene3d>
            <a:camera prst="orthographicFront">
              <a:rot lat="0" lon="10800000" rev="0"/>
            </a:camera>
            <a:lightRig rig="threePt" dir="t"/>
          </a:scene3d>
        </p:spPr>
      </p:pic>
      <p:pic>
        <p:nvPicPr>
          <p:cNvPr id="12" name="Picture 4"/>
          <p:cNvPicPr>
            <a:picLocks noChangeArrowheads="1"/>
          </p:cNvPicPr>
          <p:nvPr/>
        </p:nvPicPr>
        <p:blipFill>
          <a:blip r:embed="rId3" cstate="print">
            <a:clrChange>
              <a:clrFrom>
                <a:srgbClr val="FFFFFF"/>
              </a:clrFrom>
              <a:clrTo>
                <a:srgbClr val="FFFFFF">
                  <a:alpha val="0"/>
                </a:srgbClr>
              </a:clrTo>
            </a:clrChange>
            <a:lum/>
          </a:blip>
          <a:srcRect l="2760" t="40236" r="9737"/>
          <a:stretch>
            <a:fillRect/>
          </a:stretch>
        </p:blipFill>
        <p:spPr bwMode="auto">
          <a:xfrm>
            <a:off x="4860032" y="3933056"/>
            <a:ext cx="3312368" cy="2664296"/>
          </a:xfrm>
          <a:prstGeom prst="rect">
            <a:avLst/>
          </a:prstGeom>
          <a:solidFill>
            <a:schemeClr val="tx1"/>
          </a:solidFill>
          <a:ln w="38100">
            <a:noFill/>
            <a:miter lim="800000"/>
            <a:headEnd/>
            <a:tailEnd/>
          </a:ln>
          <a:scene3d>
            <a:camera prst="orthographicFront">
              <a:rot lat="0" lon="10800000" rev="0"/>
            </a:camera>
            <a:lightRig rig="threePt" dir="t"/>
          </a:scene3d>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σάρωση0013"/>
          <p:cNvPicPr>
            <a:picLocks noGrp="1" noChangeAspect="1" noChangeArrowheads="1"/>
          </p:cNvPicPr>
          <p:nvPr>
            <p:ph/>
          </p:nvPr>
        </p:nvPicPr>
        <p:blipFill>
          <a:blip r:embed="rId2" cstate="print"/>
          <a:srcRect/>
          <a:stretch>
            <a:fillRect/>
          </a:stretch>
        </p:blipFill>
        <p:spPr>
          <a:xfrm>
            <a:off x="1258888" y="620713"/>
            <a:ext cx="6408737" cy="5688012"/>
          </a:xfr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0"/>
            <a:ext cx="10548938" cy="1412776"/>
          </a:xfrm>
        </p:spPr>
        <p:txBody>
          <a:bodyPr/>
          <a:lstStyle/>
          <a:p>
            <a:pPr algn="l" eaLnBrk="1" hangingPunct="1"/>
            <a:r>
              <a:rPr lang="el-GR" sz="3600" b="1" dirty="0" smtClean="0">
                <a:solidFill>
                  <a:srgbClr val="7030A0"/>
                </a:solidFill>
                <a:ea typeface="Verdana" pitchFamily="34" charset="0"/>
                <a:cs typeface="Verdana" pitchFamily="34" charset="0"/>
              </a:rPr>
              <a:t>    ΑΠΟΚΑΤΑΣΤΑΣΗ ΒΑΤΟΤΗΤΑΣ ΑΕΡΑΓΩΓΟΥ</a:t>
            </a:r>
          </a:p>
        </p:txBody>
      </p:sp>
      <p:sp>
        <p:nvSpPr>
          <p:cNvPr id="15363" name="Rectangle 3"/>
          <p:cNvSpPr>
            <a:spLocks noGrp="1" noChangeArrowheads="1"/>
          </p:cNvSpPr>
          <p:nvPr>
            <p:ph type="body" sz="half" idx="1"/>
          </p:nvPr>
        </p:nvSpPr>
        <p:spPr>
          <a:xfrm>
            <a:off x="323528" y="1643063"/>
            <a:ext cx="3748410" cy="4643437"/>
          </a:xfrm>
        </p:spPr>
        <p:txBody>
          <a:bodyPr/>
          <a:lstStyle/>
          <a:p>
            <a:pPr algn="ctr" eaLnBrk="1" hangingPunct="1">
              <a:buFont typeface="Wingdings" pitchFamily="2" charset="2"/>
              <a:buNone/>
            </a:pPr>
            <a:endParaRPr lang="el-GR" sz="2400" b="1" dirty="0" smtClean="0">
              <a:solidFill>
                <a:srgbClr val="FFFF00"/>
              </a:solidFill>
              <a:ea typeface="Verdana" pitchFamily="34" charset="0"/>
              <a:cs typeface="Arial" pitchFamily="34" charset="0"/>
            </a:endParaRPr>
          </a:p>
          <a:p>
            <a:pPr algn="ctr" eaLnBrk="1" hangingPunct="1">
              <a:buFont typeface="Wingdings" pitchFamily="2" charset="2"/>
              <a:buNone/>
            </a:pPr>
            <a:endParaRPr lang="el-GR" sz="2400" b="1" dirty="0" smtClean="0">
              <a:solidFill>
                <a:srgbClr val="FFFF00"/>
              </a:solidFill>
              <a:ea typeface="Verdana" pitchFamily="34" charset="0"/>
              <a:cs typeface="Arial" pitchFamily="34" charset="0"/>
            </a:endParaRPr>
          </a:p>
          <a:p>
            <a:pPr marL="274320" lvl="8" indent="-274320" algn="ctr">
              <a:buClr>
                <a:schemeClr val="accent3"/>
              </a:buClr>
              <a:buSzPct val="95000"/>
              <a:buFont typeface="Wingdings" pitchFamily="2" charset="2"/>
              <a:buChar char="Ø"/>
            </a:pPr>
            <a:r>
              <a:rPr lang="el-GR" sz="3200" b="1" dirty="0" smtClean="0">
                <a:solidFill>
                  <a:srgbClr val="002060"/>
                </a:solidFill>
                <a:ea typeface="Verdana" pitchFamily="34" charset="0"/>
                <a:cs typeface="Arial" pitchFamily="34" charset="0"/>
              </a:rPr>
              <a:t>Τράβηγμα του πώγωνος</a:t>
            </a:r>
          </a:p>
          <a:p>
            <a:pPr algn="ctr" eaLnBrk="1" hangingPunct="1">
              <a:buFont typeface="Wingdings" pitchFamily="2" charset="2"/>
              <a:buNone/>
            </a:pPr>
            <a:endParaRPr lang="el-GR" sz="2400" b="1" dirty="0" smtClean="0">
              <a:solidFill>
                <a:srgbClr val="FFFF00"/>
              </a:solidFill>
              <a:ea typeface="Verdana" pitchFamily="34" charset="0"/>
              <a:cs typeface="Arial" pitchFamily="34" charset="0"/>
            </a:endParaRPr>
          </a:p>
          <a:p>
            <a:pPr algn="ctr" eaLnBrk="1" hangingPunct="1">
              <a:buFont typeface="Wingdings" pitchFamily="2" charset="2"/>
              <a:buNone/>
            </a:pPr>
            <a:endParaRPr lang="el-GR" sz="2400" dirty="0" smtClean="0">
              <a:solidFill>
                <a:srgbClr val="0070C0"/>
              </a:solidFill>
              <a:ea typeface="Verdana" pitchFamily="34" charset="0"/>
              <a:cs typeface="Arial" pitchFamily="34" charset="0"/>
            </a:endParaRPr>
          </a:p>
          <a:p>
            <a:pPr lvl="1" eaLnBrk="1" hangingPunct="1">
              <a:buNone/>
            </a:pPr>
            <a:endParaRPr lang="el-GR" b="1" dirty="0" smtClean="0">
              <a:solidFill>
                <a:srgbClr val="002060"/>
              </a:solidFill>
              <a:latin typeface="Arial" pitchFamily="34" charset="0"/>
              <a:ea typeface="Verdana" pitchFamily="34" charset="0"/>
              <a:cs typeface="Arial" pitchFamily="34" charset="0"/>
            </a:endParaRPr>
          </a:p>
          <a:p>
            <a:pPr lvl="1" eaLnBrk="1" hangingPunct="1"/>
            <a:endParaRPr lang="el-GR" b="1" dirty="0" smtClean="0">
              <a:solidFill>
                <a:srgbClr val="002060"/>
              </a:solidFill>
              <a:latin typeface="Arial" pitchFamily="34" charset="0"/>
              <a:cs typeface="Arial" pitchFamily="34" charset="0"/>
            </a:endParaRPr>
          </a:p>
        </p:txBody>
      </p:sp>
      <p:pic>
        <p:nvPicPr>
          <p:cNvPr id="15364" name="Picture 5" descr="DSCF3649"/>
          <p:cNvPicPr>
            <a:picLocks noGrp="1" noChangeAspect="1" noChangeArrowheads="1"/>
          </p:cNvPicPr>
          <p:nvPr>
            <p:ph sz="quarter" idx="2"/>
          </p:nvPr>
        </p:nvPicPr>
        <p:blipFill>
          <a:blip r:embed="rId2" cstate="print"/>
          <a:srcRect/>
          <a:stretch>
            <a:fillRect/>
          </a:stretch>
        </p:blipFill>
        <p:spPr>
          <a:xfrm>
            <a:off x="4356100" y="1844824"/>
            <a:ext cx="4176340" cy="4078139"/>
          </a:xfrm>
        </p:spPr>
      </p:pic>
      <p:sp>
        <p:nvSpPr>
          <p:cNvPr id="6" name="5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26"/>
          <p:cNvSpPr>
            <a:spLocks noGrp="1" noChangeArrowheads="1"/>
          </p:cNvSpPr>
          <p:nvPr>
            <p:ph type="title"/>
          </p:nvPr>
        </p:nvSpPr>
        <p:spPr>
          <a:xfrm>
            <a:off x="0" y="0"/>
            <a:ext cx="10404475" cy="1340768"/>
          </a:xfrm>
        </p:spPr>
        <p:txBody>
          <a:bodyPr/>
          <a:lstStyle/>
          <a:p>
            <a:pPr eaLnBrk="1" hangingPunct="1"/>
            <a:endParaRPr lang="el-GR" sz="3600" dirty="0" smtClean="0">
              <a:solidFill>
                <a:srgbClr val="FFFF00"/>
              </a:solidFill>
              <a:ea typeface="Verdana" pitchFamily="34" charset="0"/>
              <a:cs typeface="Verdana" pitchFamily="34" charset="0"/>
            </a:endParaRPr>
          </a:p>
        </p:txBody>
      </p:sp>
      <p:sp>
        <p:nvSpPr>
          <p:cNvPr id="16387" name="Rectangle 1027"/>
          <p:cNvSpPr>
            <a:spLocks noGrp="1" noChangeArrowheads="1"/>
          </p:cNvSpPr>
          <p:nvPr>
            <p:ph type="body" sz="half" idx="1"/>
          </p:nvPr>
        </p:nvSpPr>
        <p:spPr>
          <a:xfrm>
            <a:off x="0" y="0"/>
            <a:ext cx="9144000" cy="2420888"/>
          </a:xfrm>
        </p:spPr>
        <p:txBody>
          <a:bodyPr>
            <a:normAutofit/>
          </a:bodyPr>
          <a:lstStyle/>
          <a:p>
            <a:pPr algn="ctr">
              <a:buNone/>
            </a:pPr>
            <a:endParaRPr lang="el-GR" sz="2400" b="1" i="1" u="sng" dirty="0" smtClean="0">
              <a:ea typeface="Verdana" pitchFamily="34" charset="0"/>
              <a:cs typeface="Arial" pitchFamily="34" charset="0"/>
            </a:endParaRPr>
          </a:p>
          <a:p>
            <a:pPr algn="ctr" eaLnBrk="1" hangingPunct="1">
              <a:buFont typeface="Wingdings" pitchFamily="2" charset="2"/>
              <a:buNone/>
            </a:pPr>
            <a:r>
              <a:rPr lang="el-GR" sz="4000" b="1" dirty="0" smtClean="0">
                <a:solidFill>
                  <a:srgbClr val="7030A0"/>
                </a:solidFill>
                <a:ea typeface="Verdana" pitchFamily="34" charset="0"/>
                <a:cs typeface="Arial" pitchFamily="34" charset="0"/>
              </a:rPr>
              <a:t>ΑΠΟΚΑΤΑΣΤΑΣΗ ΒΑΤΟΤΗΤΣ ΑΕΡΑΓΩΓΟΥ</a:t>
            </a:r>
            <a:endParaRPr lang="el-GR" dirty="0" smtClean="0">
              <a:ea typeface="Verdana" pitchFamily="34" charset="0"/>
              <a:cs typeface="Arial" pitchFamily="34" charset="0"/>
            </a:endParaRPr>
          </a:p>
          <a:p>
            <a:pPr lvl="1" algn="just" eaLnBrk="1" hangingPunct="1">
              <a:buNone/>
            </a:pPr>
            <a:r>
              <a:rPr lang="el-GR" dirty="0" smtClean="0">
                <a:ea typeface="Verdana" pitchFamily="34" charset="0"/>
                <a:cs typeface="Arial" pitchFamily="34" charset="0"/>
              </a:rPr>
              <a:t>    </a:t>
            </a:r>
            <a:r>
              <a:rPr lang="el-GR" b="1" u="sng" dirty="0" smtClean="0">
                <a:solidFill>
                  <a:srgbClr val="C00000"/>
                </a:solidFill>
                <a:ea typeface="Verdana" pitchFamily="34" charset="0"/>
                <a:cs typeface="Arial" pitchFamily="34" charset="0"/>
              </a:rPr>
              <a:t>Σε υποψία κάκωσης ΑΜΣΣ</a:t>
            </a:r>
          </a:p>
          <a:p>
            <a:pPr lvl="1" algn="just" eaLnBrk="1" hangingPunct="1">
              <a:buFont typeface="Wingdings" pitchFamily="2" charset="2"/>
              <a:buChar char="Ø"/>
            </a:pPr>
            <a:r>
              <a:rPr lang="el-GR" sz="3000" dirty="0" smtClean="0">
                <a:ea typeface="Verdana" pitchFamily="34" charset="0"/>
                <a:cs typeface="Arial" pitchFamily="34" charset="0"/>
              </a:rPr>
              <a:t>Ανάσπαση της κάτω γνάθου επάνω και εμπρός</a:t>
            </a:r>
            <a:endParaRPr lang="en-US" sz="3000" dirty="0" smtClean="0">
              <a:ea typeface="Verdana" pitchFamily="34" charset="0"/>
              <a:cs typeface="Arial" pitchFamily="34" charset="0"/>
            </a:endParaRPr>
          </a:p>
          <a:p>
            <a:pPr lvl="1" algn="just" eaLnBrk="1" hangingPunct="1">
              <a:buNone/>
            </a:pPr>
            <a:endParaRPr lang="el-GR" dirty="0" smtClean="0">
              <a:ea typeface="Verdana" pitchFamily="34" charset="0"/>
              <a:cs typeface="Verdana" pitchFamily="34" charset="0"/>
            </a:endParaRPr>
          </a:p>
          <a:p>
            <a:pPr lvl="1" eaLnBrk="1" hangingPunct="1">
              <a:buFont typeface="Wingdings" pitchFamily="2" charset="2"/>
              <a:buNone/>
            </a:pPr>
            <a:endParaRPr lang="en-US" dirty="0" smtClean="0">
              <a:ea typeface="Verdana" pitchFamily="34" charset="0"/>
              <a:cs typeface="Verdana" pitchFamily="34" charset="0"/>
            </a:endParaRPr>
          </a:p>
        </p:txBody>
      </p:sp>
      <p:pic>
        <p:nvPicPr>
          <p:cNvPr id="16388" name="Picture 1029" descr="DSCF3647"/>
          <p:cNvPicPr>
            <a:picLocks noGrp="1" noChangeAspect="1" noChangeArrowheads="1"/>
          </p:cNvPicPr>
          <p:nvPr>
            <p:ph sz="quarter" idx="2"/>
          </p:nvPr>
        </p:nvPicPr>
        <p:blipFill>
          <a:blip r:embed="rId2" cstate="print"/>
          <a:srcRect/>
          <a:stretch>
            <a:fillRect/>
          </a:stretch>
        </p:blipFill>
        <p:spPr>
          <a:xfrm>
            <a:off x="107504" y="2492896"/>
            <a:ext cx="4393059" cy="3836988"/>
          </a:xfrm>
        </p:spPr>
      </p:pic>
      <p:sp>
        <p:nvSpPr>
          <p:cNvPr id="7" name="6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pic>
        <p:nvPicPr>
          <p:cNvPr id="16389" name="Picture 1031" descr="DSCF3648"/>
          <p:cNvPicPr>
            <a:picLocks noChangeAspect="1" noChangeArrowheads="1"/>
          </p:cNvPicPr>
          <p:nvPr/>
        </p:nvPicPr>
        <p:blipFill>
          <a:blip r:embed="rId3" cstate="print"/>
          <a:srcRect/>
          <a:stretch>
            <a:fillRect/>
          </a:stretch>
        </p:blipFill>
        <p:spPr bwMode="auto">
          <a:xfrm>
            <a:off x="4716463" y="2492375"/>
            <a:ext cx="4176017" cy="3816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Θέση αριθμού διαφάνειας"/>
          <p:cNvSpPr>
            <a:spLocks noGrp="1"/>
          </p:cNvSpPr>
          <p:nvPr>
            <p:ph type="sldNum" sz="quarter" idx="12"/>
          </p:nvPr>
        </p:nvSpPr>
        <p:spPr/>
        <p:txBody>
          <a:bodyPr/>
          <a:lstStyle/>
          <a:p>
            <a:r>
              <a:rPr lang="en-GB" dirty="0"/>
              <a:t>D</a:t>
            </a:r>
            <a:fld id="{8FCE43A7-DD24-45DC-A313-6DAE147976D8}" type="slidenum">
              <a:rPr lang="en-GB"/>
              <a:pPr/>
              <a:t>56</a:t>
            </a:fld>
            <a:endParaRPr lang="en-GB" dirty="0"/>
          </a:p>
        </p:txBody>
      </p:sp>
      <p:pic>
        <p:nvPicPr>
          <p:cNvPr id="53250" name="Picture 2"/>
          <p:cNvPicPr>
            <a:picLocks noChangeArrowheads="1"/>
          </p:cNvPicPr>
          <p:nvPr/>
        </p:nvPicPr>
        <p:blipFill>
          <a:blip r:embed="rId2" cstate="print"/>
          <a:srcRect t="7693" b="7693"/>
          <a:stretch>
            <a:fillRect/>
          </a:stretch>
        </p:blipFill>
        <p:spPr bwMode="auto">
          <a:xfrm>
            <a:off x="474133" y="1143000"/>
            <a:ext cx="8128000" cy="5029200"/>
          </a:xfrm>
          <a:prstGeom prst="rect">
            <a:avLst/>
          </a:prstGeom>
          <a:noFill/>
          <a:ln w="38100">
            <a:solidFill>
              <a:srgbClr val="080808"/>
            </a:solidFill>
            <a:miter lim="800000"/>
            <a:headEnd/>
            <a:tailEnd/>
          </a:ln>
          <a:effectLst/>
        </p:spPr>
      </p:pic>
      <p:sp>
        <p:nvSpPr>
          <p:cNvPr id="53251" name="Text Box 3"/>
          <p:cNvSpPr txBox="1">
            <a:spLocks noChangeArrowheads="1"/>
          </p:cNvSpPr>
          <p:nvPr/>
        </p:nvSpPr>
        <p:spPr bwMode="auto">
          <a:xfrm>
            <a:off x="2844800" y="228600"/>
            <a:ext cx="4247480" cy="707886"/>
          </a:xfrm>
          <a:prstGeom prst="rect">
            <a:avLst/>
          </a:prstGeom>
          <a:noFill/>
          <a:ln w="12700">
            <a:noFill/>
            <a:miter lim="800000"/>
            <a:headEnd/>
            <a:tailEnd/>
          </a:ln>
          <a:effectLst/>
        </p:spPr>
        <p:txBody>
          <a:bodyPr wrap="square">
            <a:spAutoFit/>
          </a:bodyPr>
          <a:lstStyle/>
          <a:p>
            <a:pPr defTabSz="762000"/>
            <a:r>
              <a:rPr lang="en-GB" sz="4000" b="1" dirty="0">
                <a:solidFill>
                  <a:srgbClr val="7030A0"/>
                </a:solidFill>
              </a:rPr>
              <a:t>Jaw Thrust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σάρωση0003"/>
          <p:cNvPicPr>
            <a:picLocks noGrp="1" noChangeAspect="1" noChangeArrowheads="1"/>
          </p:cNvPicPr>
          <p:nvPr>
            <p:ph/>
          </p:nvPr>
        </p:nvPicPr>
        <p:blipFill>
          <a:blip r:embed="rId2" cstate="print"/>
          <a:stretch>
            <a:fillRect/>
          </a:stretch>
        </p:blipFill>
        <p:spPr>
          <a:xfrm>
            <a:off x="1475656" y="980728"/>
            <a:ext cx="5328592" cy="4752527"/>
          </a:xfr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subTitle" idx="1"/>
          </p:nvPr>
        </p:nvSpPr>
        <p:spPr>
          <a:xfrm>
            <a:off x="4943475" y="2060848"/>
            <a:ext cx="4200525" cy="2304777"/>
          </a:xfrm>
          <a:noFill/>
          <a:ln/>
        </p:spPr>
        <p:txBody>
          <a:bodyPr lIns="90488" tIns="44450" rIns="90488" bIns="44450"/>
          <a:lstStyle/>
          <a:p>
            <a:pPr marL="342900" indent="-342900" algn="l" defTabSz="762000">
              <a:lnSpc>
                <a:spcPct val="80000"/>
              </a:lnSpc>
            </a:pPr>
            <a:r>
              <a:rPr lang="el-GR" sz="2800" b="1" dirty="0">
                <a:solidFill>
                  <a:srgbClr val="C00000"/>
                </a:solidFill>
              </a:rPr>
              <a:t>Καθαρισμός</a:t>
            </a:r>
            <a:r>
              <a:rPr lang="en-US" sz="2800" b="1" dirty="0">
                <a:solidFill>
                  <a:srgbClr val="C00000"/>
                </a:solidFill>
              </a:rPr>
              <a:t> </a:t>
            </a:r>
            <a:r>
              <a:rPr lang="el-GR" sz="2800" b="1" dirty="0">
                <a:solidFill>
                  <a:srgbClr val="C00000"/>
                </a:solidFill>
              </a:rPr>
              <a:t>της στοματικής</a:t>
            </a:r>
          </a:p>
          <a:p>
            <a:pPr marL="342900" indent="-342900" algn="l" defTabSz="762000">
              <a:lnSpc>
                <a:spcPct val="80000"/>
              </a:lnSpc>
            </a:pPr>
            <a:r>
              <a:rPr lang="el-GR" sz="2800" b="1" dirty="0">
                <a:solidFill>
                  <a:srgbClr val="C00000"/>
                </a:solidFill>
              </a:rPr>
              <a:t>κοιλότητας με το δάκτυλο.</a:t>
            </a:r>
            <a:endParaRPr lang="en-US" sz="2800" b="1" dirty="0">
              <a:solidFill>
                <a:srgbClr val="C00000"/>
              </a:solidFill>
            </a:endParaRPr>
          </a:p>
        </p:txBody>
      </p:sp>
      <p:sp>
        <p:nvSpPr>
          <p:cNvPr id="6" name="Rectangle 11"/>
          <p:cNvSpPr>
            <a:spLocks noGrp="1" noChangeArrowheads="1"/>
          </p:cNvSpPr>
          <p:nvPr>
            <p:ph type="dt" sz="half" idx="10"/>
          </p:nvPr>
        </p:nvSpPr>
        <p:spPr>
          <a:xfrm>
            <a:off x="990600" y="6245225"/>
            <a:ext cx="1901825" cy="476250"/>
          </a:xfrm>
          <a:prstGeom prst="rect">
            <a:avLst/>
          </a:prstGeom>
        </p:spPr>
        <p:txBody>
          <a:bodyPr/>
          <a:lstStyle/>
          <a:p>
            <a:r>
              <a:rPr lang="el-GR" dirty="0"/>
              <a:t>ΕΚΑΒ - ΑΘΗΝΩΝ</a:t>
            </a:r>
          </a:p>
        </p:txBody>
      </p:sp>
      <p:pic>
        <p:nvPicPr>
          <p:cNvPr id="73731" name="Picture 3"/>
          <p:cNvPicPr>
            <a:picLocks noChangeArrowheads="1"/>
          </p:cNvPicPr>
          <p:nvPr/>
        </p:nvPicPr>
        <p:blipFill>
          <a:blip r:embed="rId3" cstate="print"/>
          <a:srcRect/>
          <a:stretch>
            <a:fillRect/>
          </a:stretch>
        </p:blipFill>
        <p:spPr bwMode="auto">
          <a:xfrm>
            <a:off x="457200" y="1700213"/>
            <a:ext cx="4284663" cy="4929187"/>
          </a:xfrm>
          <a:prstGeom prst="rect">
            <a:avLst/>
          </a:prstGeom>
          <a:noFill/>
          <a:ln w="38100">
            <a:solidFill>
              <a:srgbClr val="080808"/>
            </a:solidFill>
            <a:miter lim="800000"/>
            <a:headEnd/>
            <a:tailEnd/>
          </a:ln>
          <a:effectLst/>
        </p:spPr>
      </p:pic>
      <p:sp>
        <p:nvSpPr>
          <p:cNvPr id="73733" name="Rectangle 5"/>
          <p:cNvSpPr>
            <a:spLocks noChangeArrowheads="1"/>
          </p:cNvSpPr>
          <p:nvPr/>
        </p:nvSpPr>
        <p:spPr bwMode="auto">
          <a:xfrm>
            <a:off x="395288" y="188912"/>
            <a:ext cx="8424862" cy="769441"/>
          </a:xfrm>
          <a:prstGeom prst="rect">
            <a:avLst/>
          </a:prstGeom>
          <a:noFill/>
          <a:ln w="9525">
            <a:noFill/>
            <a:miter lim="800000"/>
            <a:headEnd/>
            <a:tailEnd/>
          </a:ln>
          <a:effectLst/>
        </p:spPr>
        <p:txBody>
          <a:bodyPr wrap="square">
            <a:spAutoFit/>
          </a:bodyPr>
          <a:lstStyle/>
          <a:p>
            <a:pPr algn="ctr"/>
            <a:r>
              <a:rPr lang="el-GR" sz="4400" dirty="0">
                <a:solidFill>
                  <a:schemeClr val="tx2"/>
                </a:solidFill>
                <a:effectLst>
                  <a:outerShdw blurRad="38100" dist="38100" dir="2700000" algn="tl">
                    <a:srgbClr val="000000"/>
                  </a:outerShdw>
                </a:effectLst>
                <a:latin typeface="Tahoma" pitchFamily="34" charset="0"/>
              </a:rPr>
              <a:t>Αποκατάσταση αεραγωγού</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Θέση αριθμού διαφάνειας"/>
          <p:cNvSpPr>
            <a:spLocks noGrp="1"/>
          </p:cNvSpPr>
          <p:nvPr>
            <p:ph type="sldNum" sz="quarter" idx="12"/>
          </p:nvPr>
        </p:nvSpPr>
        <p:spPr/>
        <p:txBody>
          <a:bodyPr/>
          <a:lstStyle/>
          <a:p>
            <a:r>
              <a:rPr lang="en-GB" dirty="0"/>
              <a:t>D</a:t>
            </a:r>
            <a:fld id="{16328862-4C69-4AAB-A565-5A1A4EB28B36}" type="slidenum">
              <a:rPr lang="en-GB"/>
              <a:pPr/>
              <a:t>59</a:t>
            </a:fld>
            <a:endParaRPr lang="en-GB" dirty="0"/>
          </a:p>
        </p:txBody>
      </p:sp>
      <p:sp>
        <p:nvSpPr>
          <p:cNvPr id="55299" name="Text Box 3"/>
          <p:cNvSpPr txBox="1">
            <a:spLocks noChangeArrowheads="1"/>
          </p:cNvSpPr>
          <p:nvPr/>
        </p:nvSpPr>
        <p:spPr bwMode="auto">
          <a:xfrm>
            <a:off x="1403648" y="152400"/>
            <a:ext cx="3168352" cy="707886"/>
          </a:xfrm>
          <a:prstGeom prst="rect">
            <a:avLst/>
          </a:prstGeom>
          <a:noFill/>
          <a:ln w="12700">
            <a:noFill/>
            <a:miter lim="800000"/>
            <a:headEnd/>
            <a:tailEnd/>
          </a:ln>
          <a:effectLst/>
        </p:spPr>
        <p:txBody>
          <a:bodyPr wrap="square">
            <a:spAutoFit/>
          </a:bodyPr>
          <a:lstStyle/>
          <a:p>
            <a:pPr defTabSz="762000"/>
            <a:r>
              <a:rPr lang="el-GR" sz="4000" b="1" dirty="0">
                <a:solidFill>
                  <a:srgbClr val="7030A0"/>
                </a:solidFill>
              </a:rPr>
              <a:t>Αναρρόφηση</a:t>
            </a:r>
            <a:endParaRPr lang="en-GB" sz="4000" b="1" dirty="0">
              <a:solidFill>
                <a:srgbClr val="7030A0"/>
              </a:solidFill>
            </a:endParaRPr>
          </a:p>
        </p:txBody>
      </p:sp>
      <p:pic>
        <p:nvPicPr>
          <p:cNvPr id="55303" name="Picture 7" descr="Fig56"/>
          <p:cNvPicPr>
            <a:picLocks noChangeAspect="1" noChangeArrowheads="1"/>
          </p:cNvPicPr>
          <p:nvPr/>
        </p:nvPicPr>
        <p:blipFill>
          <a:blip r:embed="rId2" cstate="print"/>
          <a:srcRect/>
          <a:stretch>
            <a:fillRect/>
          </a:stretch>
        </p:blipFill>
        <p:spPr bwMode="auto">
          <a:xfrm>
            <a:off x="1151467" y="1066801"/>
            <a:ext cx="6570133" cy="5260975"/>
          </a:xfrm>
          <a:prstGeom prst="rect">
            <a:avLst/>
          </a:prstGeom>
          <a:noFill/>
          <a:ln w="38100">
            <a:solidFill>
              <a:srgbClr val="080808"/>
            </a:solid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descr="σάρωση0004"/>
          <p:cNvPicPr>
            <a:picLocks noGrp="1" noChangeAspect="1" noChangeArrowheads="1"/>
          </p:cNvPicPr>
          <p:nvPr>
            <p:ph/>
          </p:nvPr>
        </p:nvPicPr>
        <p:blipFill>
          <a:blip r:embed="rId2" cstate="print"/>
          <a:srcRect/>
          <a:stretch>
            <a:fillRect/>
          </a:stretch>
        </p:blipFill>
        <p:spPr>
          <a:xfrm>
            <a:off x="1042988" y="476250"/>
            <a:ext cx="7200900" cy="5976938"/>
          </a:xfrm>
          <a:noFill/>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539044" y="404664"/>
            <a:ext cx="7772400" cy="738336"/>
          </a:xfrm>
          <a:noFill/>
          <a:ln/>
        </p:spPr>
        <p:txBody>
          <a:bodyPr>
            <a:noAutofit/>
          </a:bodyPr>
          <a:lstStyle/>
          <a:p>
            <a:r>
              <a:rPr lang="el-GR" sz="3600" b="1" dirty="0">
                <a:solidFill>
                  <a:srgbClr val="7030A0"/>
                </a:solidFill>
                <a:latin typeface="Univers (W1)" charset="0"/>
              </a:rPr>
              <a:t>Απλά βοηθήματα για τον αεραγωγό</a:t>
            </a:r>
            <a:endParaRPr lang="en-US" sz="3600" b="1" dirty="0">
              <a:solidFill>
                <a:srgbClr val="7030A0"/>
              </a:solidFill>
              <a:latin typeface="Univers (W1)" charset="0"/>
            </a:endParaRPr>
          </a:p>
        </p:txBody>
      </p:sp>
      <p:sp>
        <p:nvSpPr>
          <p:cNvPr id="4" name="3 - Θέση αριθμού διαφάνειας"/>
          <p:cNvSpPr>
            <a:spLocks noGrp="1"/>
          </p:cNvSpPr>
          <p:nvPr>
            <p:ph type="sldNum" sz="quarter" idx="12"/>
          </p:nvPr>
        </p:nvSpPr>
        <p:spPr/>
        <p:txBody>
          <a:bodyPr/>
          <a:lstStyle/>
          <a:p>
            <a:r>
              <a:rPr lang="en-GB" dirty="0"/>
              <a:t>D</a:t>
            </a:r>
            <a:fld id="{A7974C18-09CE-4882-9A09-242F648F14D0}" type="slidenum">
              <a:rPr lang="en-GB"/>
              <a:pPr/>
              <a:t>60</a:t>
            </a:fld>
            <a:endParaRPr lang="en-GB" dirty="0"/>
          </a:p>
        </p:txBody>
      </p:sp>
      <p:pic>
        <p:nvPicPr>
          <p:cNvPr id="10250" name="Picture 10" descr="Oral &amp; nasal airways 2 small"/>
          <p:cNvPicPr>
            <a:picLocks noChangeAspect="1" noChangeArrowheads="1"/>
          </p:cNvPicPr>
          <p:nvPr/>
        </p:nvPicPr>
        <p:blipFill>
          <a:blip r:embed="rId3" cstate="print"/>
          <a:srcRect l="3226" r="8603"/>
          <a:stretch>
            <a:fillRect/>
          </a:stretch>
        </p:blipFill>
        <p:spPr bwMode="auto">
          <a:xfrm>
            <a:off x="755576" y="1772816"/>
            <a:ext cx="6912768" cy="5085185"/>
          </a:xfrm>
          <a:prstGeom prst="rect">
            <a:avLst/>
          </a:prstGeom>
          <a:noFill/>
          <a:ln w="38100">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guedel"/>
          <p:cNvPicPr>
            <a:picLocks noChangeAspect="1" noChangeArrowheads="1"/>
          </p:cNvPicPr>
          <p:nvPr/>
        </p:nvPicPr>
        <p:blipFill>
          <a:blip r:embed="rId3" cstate="print"/>
          <a:srcRect/>
          <a:stretch>
            <a:fillRect/>
          </a:stretch>
        </p:blipFill>
        <p:spPr bwMode="auto">
          <a:xfrm>
            <a:off x="2051720" y="4437112"/>
            <a:ext cx="4176464" cy="2181225"/>
          </a:xfrm>
          <a:prstGeom prst="rect">
            <a:avLst/>
          </a:prstGeom>
          <a:noFill/>
          <a:ln w="9525">
            <a:noFill/>
            <a:miter lim="800000"/>
            <a:headEnd/>
            <a:tailEnd/>
          </a:ln>
        </p:spPr>
      </p:pic>
      <p:sp>
        <p:nvSpPr>
          <p:cNvPr id="32771" name="Text Box 6"/>
          <p:cNvSpPr txBox="1">
            <a:spLocks noChangeArrowheads="1"/>
          </p:cNvSpPr>
          <p:nvPr/>
        </p:nvSpPr>
        <p:spPr bwMode="auto">
          <a:xfrm>
            <a:off x="0" y="188640"/>
            <a:ext cx="9144000" cy="769441"/>
          </a:xfrm>
          <a:prstGeom prst="rect">
            <a:avLst/>
          </a:prstGeom>
          <a:noFill/>
          <a:ln w="9525">
            <a:noFill/>
            <a:miter lim="800000"/>
            <a:headEnd/>
            <a:tailEnd/>
          </a:ln>
        </p:spPr>
        <p:txBody>
          <a:bodyPr wrap="square">
            <a:spAutoFit/>
          </a:bodyPr>
          <a:lstStyle/>
          <a:p>
            <a:pPr algn="ctr">
              <a:spcBef>
                <a:spcPct val="50000"/>
              </a:spcBef>
            </a:pPr>
            <a:r>
              <a:rPr lang="el-GR" sz="4400" b="1" dirty="0" err="1">
                <a:solidFill>
                  <a:srgbClr val="7030A0"/>
                </a:solidFill>
              </a:rPr>
              <a:t>Στοματοφαρυγγικός</a:t>
            </a:r>
            <a:r>
              <a:rPr lang="el-GR" sz="4400" b="1" dirty="0">
                <a:solidFill>
                  <a:srgbClr val="7030A0"/>
                </a:solidFill>
              </a:rPr>
              <a:t> αεραγωγός</a:t>
            </a:r>
            <a:r>
              <a:rPr lang="el-GR" sz="4400" b="1" i="1" dirty="0">
                <a:solidFill>
                  <a:srgbClr val="7030A0"/>
                </a:solidFill>
              </a:rPr>
              <a:t> </a:t>
            </a:r>
          </a:p>
        </p:txBody>
      </p:sp>
      <p:pic>
        <p:nvPicPr>
          <p:cNvPr id="32772" name="Picture 4" descr="guedel2"/>
          <p:cNvPicPr>
            <a:picLocks noChangeAspect="1" noChangeArrowheads="1"/>
          </p:cNvPicPr>
          <p:nvPr/>
        </p:nvPicPr>
        <p:blipFill>
          <a:blip r:embed="rId4" cstate="print"/>
          <a:srcRect/>
          <a:stretch>
            <a:fillRect/>
          </a:stretch>
        </p:blipFill>
        <p:spPr bwMode="auto">
          <a:xfrm>
            <a:off x="971600" y="1484784"/>
            <a:ext cx="2664296" cy="2664296"/>
          </a:xfrm>
          <a:prstGeom prst="rect">
            <a:avLst/>
          </a:prstGeom>
          <a:noFill/>
          <a:ln w="9525">
            <a:noFill/>
            <a:miter lim="800000"/>
            <a:headEnd/>
            <a:tailEnd/>
          </a:ln>
        </p:spPr>
      </p:pic>
      <p:pic>
        <p:nvPicPr>
          <p:cNvPr id="32773" name="Picture 4" descr="guedel1"/>
          <p:cNvPicPr>
            <a:picLocks noChangeAspect="1" noChangeArrowheads="1"/>
          </p:cNvPicPr>
          <p:nvPr/>
        </p:nvPicPr>
        <p:blipFill>
          <a:blip r:embed="rId5" cstate="print"/>
          <a:srcRect/>
          <a:stretch>
            <a:fillRect/>
          </a:stretch>
        </p:blipFill>
        <p:spPr bwMode="auto">
          <a:xfrm>
            <a:off x="5220072" y="1340768"/>
            <a:ext cx="3312368" cy="2952328"/>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677333" y="152400"/>
            <a:ext cx="7772400" cy="1143000"/>
          </a:xfrm>
        </p:spPr>
        <p:txBody>
          <a:bodyPr>
            <a:noAutofit/>
          </a:bodyPr>
          <a:lstStyle/>
          <a:p>
            <a:r>
              <a:rPr lang="el-GR" sz="4000" b="1" dirty="0">
                <a:solidFill>
                  <a:srgbClr val="7030A0"/>
                </a:solidFill>
              </a:rPr>
              <a:t>Μέγεθος στοματοφαρυγγικού αεραγωγού</a:t>
            </a:r>
            <a:endParaRPr lang="en-GB" sz="4000" b="1" dirty="0">
              <a:solidFill>
                <a:srgbClr val="7030A0"/>
              </a:solidFill>
            </a:endParaRPr>
          </a:p>
        </p:txBody>
      </p:sp>
      <p:sp>
        <p:nvSpPr>
          <p:cNvPr id="5" name="2 - Θέση αριθμού διαφάνειας"/>
          <p:cNvSpPr>
            <a:spLocks noGrp="1"/>
          </p:cNvSpPr>
          <p:nvPr>
            <p:ph type="sldNum" sz="quarter" idx="12"/>
          </p:nvPr>
        </p:nvSpPr>
        <p:spPr/>
        <p:txBody>
          <a:bodyPr/>
          <a:lstStyle/>
          <a:p>
            <a:r>
              <a:rPr lang="en-GB" dirty="0"/>
              <a:t>D</a:t>
            </a:r>
            <a:fld id="{802CCF82-7E2D-4723-BA46-7A7B76608EC7}" type="slidenum">
              <a:rPr lang="en-GB"/>
              <a:pPr/>
              <a:t>62</a:t>
            </a:fld>
            <a:endParaRPr lang="en-GB" dirty="0"/>
          </a:p>
        </p:txBody>
      </p:sp>
      <p:pic>
        <p:nvPicPr>
          <p:cNvPr id="78851" name="Picture 3" descr="Sizing oral airway front small"/>
          <p:cNvPicPr>
            <a:picLocks noChangeAspect="1" noChangeArrowheads="1"/>
          </p:cNvPicPr>
          <p:nvPr/>
        </p:nvPicPr>
        <p:blipFill>
          <a:blip r:embed="rId2" cstate="print">
            <a:lum bright="12000"/>
          </a:blip>
          <a:srcRect/>
          <a:stretch>
            <a:fillRect/>
          </a:stretch>
        </p:blipFill>
        <p:spPr bwMode="auto">
          <a:xfrm>
            <a:off x="4059767" y="1916114"/>
            <a:ext cx="4876800" cy="4110037"/>
          </a:xfrm>
          <a:prstGeom prst="rect">
            <a:avLst/>
          </a:prstGeom>
          <a:noFill/>
          <a:ln w="38100">
            <a:solidFill>
              <a:schemeClr val="tx1"/>
            </a:solidFill>
            <a:miter lim="800000"/>
            <a:headEnd/>
            <a:tailEnd/>
          </a:ln>
        </p:spPr>
      </p:pic>
      <p:pic>
        <p:nvPicPr>
          <p:cNvPr id="78852" name="Picture 4" descr="Sizing oral airway lateral small"/>
          <p:cNvPicPr>
            <a:picLocks noChangeAspect="1" noChangeArrowheads="1"/>
          </p:cNvPicPr>
          <p:nvPr/>
        </p:nvPicPr>
        <p:blipFill>
          <a:blip r:embed="rId3" cstate="print">
            <a:lum bright="-12000"/>
          </a:blip>
          <a:srcRect/>
          <a:stretch>
            <a:fillRect/>
          </a:stretch>
        </p:blipFill>
        <p:spPr bwMode="auto">
          <a:xfrm>
            <a:off x="283634" y="1500188"/>
            <a:ext cx="3567289" cy="5025156"/>
          </a:xfrm>
          <a:prstGeom prst="rect">
            <a:avLst/>
          </a:prstGeom>
          <a:noFill/>
          <a:ln w="38100">
            <a:solidFill>
              <a:schemeClr val="tx1"/>
            </a:solid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152400"/>
            <a:ext cx="9144000" cy="1143000"/>
          </a:xfrm>
        </p:spPr>
        <p:txBody>
          <a:bodyPr>
            <a:normAutofit/>
          </a:bodyPr>
          <a:lstStyle/>
          <a:p>
            <a:pPr algn="ctr"/>
            <a:r>
              <a:rPr lang="el-GR" sz="4000" b="1" dirty="0">
                <a:solidFill>
                  <a:srgbClr val="7030A0"/>
                </a:solidFill>
                <a:latin typeface="+mn-lt"/>
              </a:rPr>
              <a:t>Τοποθέτηση στοματοφαρυγγικού</a:t>
            </a:r>
            <a:endParaRPr lang="en-GB" sz="4000" b="1" dirty="0">
              <a:solidFill>
                <a:srgbClr val="7030A0"/>
              </a:solidFill>
              <a:latin typeface="+mn-lt"/>
            </a:endParaRPr>
          </a:p>
        </p:txBody>
      </p:sp>
      <p:sp>
        <p:nvSpPr>
          <p:cNvPr id="5" name="2 - Θέση αριθμού διαφάνειας"/>
          <p:cNvSpPr>
            <a:spLocks noGrp="1"/>
          </p:cNvSpPr>
          <p:nvPr>
            <p:ph type="sldNum" sz="quarter" idx="12"/>
          </p:nvPr>
        </p:nvSpPr>
        <p:spPr/>
        <p:txBody>
          <a:bodyPr/>
          <a:lstStyle/>
          <a:p>
            <a:r>
              <a:rPr lang="en-GB" dirty="0"/>
              <a:t>D</a:t>
            </a:r>
            <a:fld id="{B463B1EF-6889-4B1C-BB96-542098D87CE3}" type="slidenum">
              <a:rPr lang="en-GB"/>
              <a:pPr/>
              <a:t>63</a:t>
            </a:fld>
            <a:endParaRPr lang="en-GB" dirty="0"/>
          </a:p>
        </p:txBody>
      </p:sp>
      <p:pic>
        <p:nvPicPr>
          <p:cNvPr id="56323" name="Picture 3"/>
          <p:cNvPicPr>
            <a:picLocks noChangeArrowheads="1"/>
          </p:cNvPicPr>
          <p:nvPr/>
        </p:nvPicPr>
        <p:blipFill>
          <a:blip r:embed="rId2" cstate="print"/>
          <a:srcRect l="12097" r="18951" b="51807"/>
          <a:stretch>
            <a:fillRect/>
          </a:stretch>
        </p:blipFill>
        <p:spPr bwMode="auto">
          <a:xfrm>
            <a:off x="406400" y="1752600"/>
            <a:ext cx="4064000" cy="3200400"/>
          </a:xfrm>
          <a:prstGeom prst="rect">
            <a:avLst/>
          </a:prstGeom>
          <a:noFill/>
          <a:ln w="38100">
            <a:solidFill>
              <a:srgbClr val="080808"/>
            </a:solidFill>
            <a:miter lim="800000"/>
            <a:headEnd/>
            <a:tailEnd/>
          </a:ln>
          <a:effectLst/>
        </p:spPr>
      </p:pic>
      <p:pic>
        <p:nvPicPr>
          <p:cNvPr id="56324" name="Picture 4"/>
          <p:cNvPicPr>
            <a:picLocks noChangeArrowheads="1"/>
          </p:cNvPicPr>
          <p:nvPr/>
        </p:nvPicPr>
        <p:blipFill>
          <a:blip r:embed="rId2" cstate="print"/>
          <a:srcRect l="8342" t="53012" r="26335" b="4819"/>
          <a:stretch>
            <a:fillRect/>
          </a:stretch>
        </p:blipFill>
        <p:spPr bwMode="auto">
          <a:xfrm>
            <a:off x="4673600" y="1752600"/>
            <a:ext cx="3996267" cy="3200400"/>
          </a:xfrm>
          <a:prstGeom prst="rect">
            <a:avLst/>
          </a:prstGeom>
          <a:noFill/>
          <a:ln w="38100">
            <a:solidFill>
              <a:srgbClr val="080808"/>
            </a:solid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5"/>
          <p:cNvSpPr txBox="1">
            <a:spLocks noChangeArrowheads="1"/>
          </p:cNvSpPr>
          <p:nvPr/>
        </p:nvSpPr>
        <p:spPr bwMode="auto">
          <a:xfrm>
            <a:off x="900113" y="404813"/>
            <a:ext cx="6624637" cy="707886"/>
          </a:xfrm>
          <a:prstGeom prst="rect">
            <a:avLst/>
          </a:prstGeom>
          <a:noFill/>
          <a:ln w="9525">
            <a:noFill/>
            <a:miter lim="800000"/>
            <a:headEnd/>
            <a:tailEnd/>
          </a:ln>
        </p:spPr>
        <p:txBody>
          <a:bodyPr>
            <a:spAutoFit/>
          </a:bodyPr>
          <a:lstStyle/>
          <a:p>
            <a:pPr>
              <a:spcBef>
                <a:spcPct val="50000"/>
              </a:spcBef>
            </a:pPr>
            <a:r>
              <a:rPr lang="el-GR" sz="4000" b="1" dirty="0">
                <a:solidFill>
                  <a:srgbClr val="7030A0"/>
                </a:solidFill>
              </a:rPr>
              <a:t>Ρινοφαρυγγικός αεραγωγός</a:t>
            </a:r>
          </a:p>
        </p:txBody>
      </p:sp>
      <p:pic>
        <p:nvPicPr>
          <p:cNvPr id="33795" name="Picture 4" descr="Nasopharyngeal_airway"/>
          <p:cNvPicPr>
            <a:picLocks noChangeAspect="1" noChangeArrowheads="1"/>
          </p:cNvPicPr>
          <p:nvPr/>
        </p:nvPicPr>
        <p:blipFill>
          <a:blip r:embed="rId3" cstate="print"/>
          <a:srcRect/>
          <a:stretch>
            <a:fillRect/>
          </a:stretch>
        </p:blipFill>
        <p:spPr bwMode="auto">
          <a:xfrm>
            <a:off x="1475656" y="1609725"/>
            <a:ext cx="4680520" cy="2467347"/>
          </a:xfrm>
          <a:prstGeom prst="rect">
            <a:avLst/>
          </a:prstGeom>
          <a:noFill/>
          <a:ln w="9525">
            <a:noFill/>
            <a:miter lim="800000"/>
            <a:headEnd/>
            <a:tailEnd/>
          </a:ln>
        </p:spPr>
      </p:pic>
      <p:sp>
        <p:nvSpPr>
          <p:cNvPr id="33796" name="Text Box 5"/>
          <p:cNvSpPr txBox="1">
            <a:spLocks noChangeArrowheads="1"/>
          </p:cNvSpPr>
          <p:nvPr/>
        </p:nvSpPr>
        <p:spPr bwMode="auto">
          <a:xfrm>
            <a:off x="179388" y="4293096"/>
            <a:ext cx="8964612" cy="2462213"/>
          </a:xfrm>
          <a:prstGeom prst="rect">
            <a:avLst/>
          </a:prstGeom>
          <a:noFill/>
          <a:ln w="9525">
            <a:noFill/>
            <a:miter lim="800000"/>
            <a:headEnd/>
            <a:tailEnd/>
          </a:ln>
        </p:spPr>
        <p:txBody>
          <a:bodyPr wrap="square">
            <a:spAutoFit/>
          </a:bodyPr>
          <a:lstStyle/>
          <a:p>
            <a:pPr>
              <a:spcBef>
                <a:spcPct val="50000"/>
              </a:spcBef>
            </a:pPr>
            <a:r>
              <a:rPr lang="el-GR" sz="2800" b="1" dirty="0">
                <a:solidFill>
                  <a:srgbClr val="7030A0"/>
                </a:solidFill>
              </a:rPr>
              <a:t>Αντενδείξεις:</a:t>
            </a:r>
            <a:r>
              <a:rPr lang="el-GR" sz="2800" dirty="0">
                <a:solidFill>
                  <a:srgbClr val="7030A0"/>
                </a:solidFill>
              </a:rPr>
              <a:t>  </a:t>
            </a:r>
            <a:r>
              <a:rPr lang="el-GR" sz="2800" dirty="0">
                <a:solidFill>
                  <a:srgbClr val="002060"/>
                </a:solidFill>
              </a:rPr>
              <a:t>διαταραχές </a:t>
            </a:r>
            <a:r>
              <a:rPr lang="el-GR" sz="2800" dirty="0" smtClean="0">
                <a:solidFill>
                  <a:srgbClr val="002060"/>
                </a:solidFill>
              </a:rPr>
              <a:t>πηκτικότητας</a:t>
            </a:r>
          </a:p>
          <a:p>
            <a:pPr>
              <a:spcBef>
                <a:spcPct val="50000"/>
              </a:spcBef>
            </a:pPr>
            <a:r>
              <a:rPr lang="el-GR" sz="2800" dirty="0" smtClean="0">
                <a:solidFill>
                  <a:srgbClr val="002060"/>
                </a:solidFill>
              </a:rPr>
              <a:t>                          πιθανό </a:t>
            </a:r>
            <a:r>
              <a:rPr lang="el-GR" sz="2800" dirty="0">
                <a:solidFill>
                  <a:srgbClr val="002060"/>
                </a:solidFill>
              </a:rPr>
              <a:t>κάταγμα βάσης </a:t>
            </a:r>
            <a:r>
              <a:rPr lang="el-GR" sz="2800" dirty="0" smtClean="0">
                <a:solidFill>
                  <a:srgbClr val="002060"/>
                </a:solidFill>
              </a:rPr>
              <a:t>κρανίου</a:t>
            </a:r>
          </a:p>
          <a:p>
            <a:pPr>
              <a:spcBef>
                <a:spcPct val="50000"/>
              </a:spcBef>
            </a:pPr>
            <a:r>
              <a:rPr lang="el-GR" sz="2800" dirty="0" smtClean="0">
                <a:solidFill>
                  <a:srgbClr val="002060"/>
                </a:solidFill>
              </a:rPr>
              <a:t>                          πολλαπλά </a:t>
            </a:r>
            <a:r>
              <a:rPr lang="el-GR" sz="2800" dirty="0">
                <a:solidFill>
                  <a:srgbClr val="002060"/>
                </a:solidFill>
              </a:rPr>
              <a:t>κατάγματα σπλαγχνικού κρανίου </a:t>
            </a:r>
            <a:endParaRPr lang="el-GR" sz="2800" dirty="0" smtClean="0">
              <a:solidFill>
                <a:srgbClr val="002060"/>
              </a:solidFill>
            </a:endParaRPr>
          </a:p>
          <a:p>
            <a:pPr>
              <a:spcBef>
                <a:spcPct val="50000"/>
              </a:spcBef>
            </a:pPr>
            <a:r>
              <a:rPr lang="el-GR" sz="2800" dirty="0" smtClean="0">
                <a:solidFill>
                  <a:srgbClr val="002060"/>
                </a:solidFill>
              </a:rPr>
              <a:t>                         φλεγμονές </a:t>
            </a:r>
            <a:r>
              <a:rPr lang="el-GR" sz="2800" dirty="0">
                <a:solidFill>
                  <a:srgbClr val="002060"/>
                </a:solidFill>
              </a:rPr>
              <a:t>ρινοφάρυγγα</a:t>
            </a:r>
          </a:p>
        </p:txBody>
      </p:sp>
    </p:spTree>
  </p:cSld>
  <p:clrMapOvr>
    <a:masterClrMapping/>
  </p:clrMapOvr>
  <p:transition>
    <p:random/>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l-GR" smtClean="0"/>
              <a:t>Τοποθέτηση </a:t>
            </a:r>
            <a:endParaRPr lang="en-US" smtClean="0"/>
          </a:p>
        </p:txBody>
      </p:sp>
      <p:pic>
        <p:nvPicPr>
          <p:cNvPr id="41987" name="Picture 6" descr="slide-51-728"/>
          <p:cNvPicPr>
            <a:picLocks noChangeAspect="1" noChangeArrowheads="1"/>
          </p:cNvPicPr>
          <p:nvPr/>
        </p:nvPicPr>
        <p:blipFill>
          <a:blip r:embed="rId3" cstate="print"/>
          <a:srcRect/>
          <a:stretch>
            <a:fillRect/>
          </a:stretch>
        </p:blipFill>
        <p:spPr bwMode="auto">
          <a:xfrm>
            <a:off x="1258888" y="1341438"/>
            <a:ext cx="6934200" cy="5200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677333" y="228600"/>
            <a:ext cx="7772400" cy="1143000"/>
          </a:xfrm>
        </p:spPr>
        <p:txBody>
          <a:bodyPr/>
          <a:lstStyle/>
          <a:p>
            <a:r>
              <a:rPr lang="el-GR" sz="4800" b="1" dirty="0">
                <a:solidFill>
                  <a:srgbClr val="7030A0"/>
                </a:solidFill>
              </a:rPr>
              <a:t>Αερισμός στόμα με μάσκα</a:t>
            </a:r>
            <a:endParaRPr lang="en-GB" sz="4800" b="1" dirty="0">
              <a:solidFill>
                <a:srgbClr val="7030A0"/>
              </a:solidFill>
            </a:endParaRPr>
          </a:p>
        </p:txBody>
      </p:sp>
      <p:pic>
        <p:nvPicPr>
          <p:cNvPr id="79880" name="Picture 8" descr="Fig57"/>
          <p:cNvPicPr>
            <a:picLocks noGrp="1" noChangeAspect="1" noChangeArrowheads="1"/>
          </p:cNvPicPr>
          <p:nvPr>
            <p:ph type="clipArt" sz="half" idx="1"/>
          </p:nvPr>
        </p:nvPicPr>
        <p:blipFill>
          <a:blip r:embed="rId2" cstate="print"/>
          <a:srcRect l="8647" r="7982"/>
          <a:stretch>
            <a:fillRect/>
          </a:stretch>
        </p:blipFill>
        <p:spPr>
          <a:xfrm>
            <a:off x="203200" y="1828800"/>
            <a:ext cx="3928533" cy="3784600"/>
          </a:xfrm>
          <a:ln w="38100">
            <a:solidFill>
              <a:srgbClr val="080808"/>
            </a:solidFill>
          </a:ln>
        </p:spPr>
      </p:pic>
      <p:sp>
        <p:nvSpPr>
          <p:cNvPr id="79875" name="Rectangle 3"/>
          <p:cNvSpPr>
            <a:spLocks noGrp="1" noChangeArrowheads="1"/>
          </p:cNvSpPr>
          <p:nvPr>
            <p:ph type="body" sz="half" idx="2"/>
          </p:nvPr>
        </p:nvSpPr>
        <p:spPr>
          <a:xfrm>
            <a:off x="4199467" y="1447800"/>
            <a:ext cx="4944533" cy="4573488"/>
          </a:xfrm>
        </p:spPr>
        <p:txBody>
          <a:bodyPr>
            <a:normAutofit fontScale="92500" lnSpcReduction="10000"/>
          </a:bodyPr>
          <a:lstStyle/>
          <a:p>
            <a:pPr>
              <a:lnSpc>
                <a:spcPct val="90000"/>
              </a:lnSpc>
              <a:buFontTx/>
              <a:buNone/>
            </a:pPr>
            <a:r>
              <a:rPr lang="el-GR" b="1" dirty="0"/>
              <a:t>Πλεονεκτήματα</a:t>
            </a:r>
            <a:r>
              <a:rPr lang="en-GB" b="1" dirty="0"/>
              <a:t>:</a:t>
            </a:r>
          </a:p>
          <a:p>
            <a:pPr>
              <a:lnSpc>
                <a:spcPct val="90000"/>
              </a:lnSpc>
            </a:pPr>
            <a:r>
              <a:rPr lang="el-GR" dirty="0"/>
              <a:t>Αποφεύγεται η άμεση επαφή</a:t>
            </a:r>
            <a:endParaRPr lang="en-GB" dirty="0"/>
          </a:p>
          <a:p>
            <a:pPr>
              <a:lnSpc>
                <a:spcPct val="90000"/>
              </a:lnSpc>
            </a:pPr>
            <a:r>
              <a:rPr lang="el-GR" dirty="0"/>
              <a:t>Μειώνεται η δυνατότητα λοίμωξης</a:t>
            </a:r>
            <a:endParaRPr lang="en-GB" dirty="0"/>
          </a:p>
          <a:p>
            <a:pPr>
              <a:lnSpc>
                <a:spcPct val="90000"/>
              </a:lnSpc>
            </a:pPr>
            <a:r>
              <a:rPr lang="el-GR" dirty="0"/>
              <a:t>Δυνατότητα χορήγησης Ο</a:t>
            </a:r>
            <a:r>
              <a:rPr lang="el-GR" sz="2000" dirty="0"/>
              <a:t>2</a:t>
            </a:r>
            <a:endParaRPr lang="en-GB" dirty="0"/>
          </a:p>
          <a:p>
            <a:pPr>
              <a:lnSpc>
                <a:spcPct val="130000"/>
              </a:lnSpc>
              <a:buFontTx/>
              <a:buNone/>
            </a:pPr>
            <a:r>
              <a:rPr lang="el-GR" b="1" dirty="0"/>
              <a:t>Μειονεκτήματα</a:t>
            </a:r>
            <a:r>
              <a:rPr lang="en-GB" b="1" dirty="0"/>
              <a:t>:</a:t>
            </a:r>
          </a:p>
          <a:p>
            <a:pPr>
              <a:lnSpc>
                <a:spcPct val="90000"/>
              </a:lnSpc>
            </a:pPr>
            <a:r>
              <a:rPr lang="el-GR" dirty="0"/>
              <a:t>Μη αεροστεγής εφαρμογή της μάσκας</a:t>
            </a:r>
            <a:endParaRPr lang="en-GB" dirty="0"/>
          </a:p>
          <a:p>
            <a:pPr>
              <a:lnSpc>
                <a:spcPct val="90000"/>
              </a:lnSpc>
            </a:pPr>
            <a:r>
              <a:rPr lang="el-GR" dirty="0"/>
              <a:t>Γαστρική διάταση</a:t>
            </a:r>
            <a:endParaRPr lang="en-GB" dirty="0"/>
          </a:p>
        </p:txBody>
      </p:sp>
      <p:sp>
        <p:nvSpPr>
          <p:cNvPr id="5" name="4 - Θέση αριθμού διαφάνειας"/>
          <p:cNvSpPr>
            <a:spLocks noGrp="1"/>
          </p:cNvSpPr>
          <p:nvPr>
            <p:ph type="sldNum" sz="quarter" idx="10"/>
          </p:nvPr>
        </p:nvSpPr>
        <p:spPr/>
        <p:txBody>
          <a:bodyPr/>
          <a:lstStyle/>
          <a:p>
            <a:r>
              <a:rPr lang="en-GB" dirty="0"/>
              <a:t>D</a:t>
            </a:r>
            <a:fld id="{CC9BFF23-2105-4E8F-A470-AC77AC5660DE}" type="slidenum">
              <a:rPr lang="en-GB"/>
              <a:pPr/>
              <a:t>66</a:t>
            </a:fld>
            <a:endParaRPr lang="en-GB"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44450"/>
            <a:ext cx="9144000" cy="1143000"/>
          </a:xfrm>
        </p:spPr>
        <p:txBody>
          <a:bodyPr/>
          <a:lstStyle/>
          <a:p>
            <a:r>
              <a:rPr lang="el-GR" sz="3600" b="1" dirty="0">
                <a:solidFill>
                  <a:srgbClr val="7030A0"/>
                </a:solidFill>
              </a:rPr>
              <a:t>Α</a:t>
            </a:r>
            <a:r>
              <a:rPr lang="el-GR" sz="3600" b="1" dirty="0" smtClean="0">
                <a:solidFill>
                  <a:srgbClr val="7030A0"/>
                </a:solidFill>
              </a:rPr>
              <a:t>ερισμός με μάσκα προσώπου και ασκό</a:t>
            </a:r>
            <a:r>
              <a:rPr lang="el-GR" sz="4000" dirty="0" smtClean="0">
                <a:solidFill>
                  <a:srgbClr val="7030A0"/>
                </a:solidFill>
              </a:rPr>
              <a:t> </a:t>
            </a:r>
          </a:p>
        </p:txBody>
      </p:sp>
      <p:pic>
        <p:nvPicPr>
          <p:cNvPr id="16389" name="Picture 7" descr="E505004"/>
          <p:cNvPicPr>
            <a:picLocks noGrp="1" noChangeAspect="1" noChangeArrowheads="1"/>
          </p:cNvPicPr>
          <p:nvPr>
            <p:ph idx="1"/>
          </p:nvPr>
        </p:nvPicPr>
        <p:blipFill>
          <a:blip r:embed="rId2" cstate="print"/>
          <a:srcRect/>
          <a:stretch>
            <a:fillRect/>
          </a:stretch>
        </p:blipFill>
        <p:spPr>
          <a:xfrm>
            <a:off x="467544" y="4149080"/>
            <a:ext cx="2664098" cy="2448272"/>
          </a:xfrm>
        </p:spPr>
      </p:pic>
      <p:pic>
        <p:nvPicPr>
          <p:cNvPr id="16387" name="Picture 5" descr="istockphoto_1370137-providing-artificial-ventilation-with-bvm-bag-valve-mask-b-w"/>
          <p:cNvPicPr>
            <a:picLocks noChangeAspect="1" noChangeArrowheads="1"/>
          </p:cNvPicPr>
          <p:nvPr/>
        </p:nvPicPr>
        <p:blipFill>
          <a:blip r:embed="rId3" cstate="print"/>
          <a:srcRect/>
          <a:stretch>
            <a:fillRect/>
          </a:stretch>
        </p:blipFill>
        <p:spPr bwMode="auto">
          <a:xfrm>
            <a:off x="6228184" y="1340768"/>
            <a:ext cx="2451696" cy="2448272"/>
          </a:xfrm>
          <a:prstGeom prst="rect">
            <a:avLst/>
          </a:prstGeom>
          <a:noFill/>
          <a:ln w="9525">
            <a:noFill/>
            <a:miter lim="800000"/>
            <a:headEnd/>
            <a:tailEnd/>
          </a:ln>
        </p:spPr>
      </p:pic>
      <p:sp>
        <p:nvSpPr>
          <p:cNvPr id="16388" name="Text Box 6"/>
          <p:cNvSpPr txBox="1">
            <a:spLocks noChangeArrowheads="1"/>
          </p:cNvSpPr>
          <p:nvPr/>
        </p:nvSpPr>
        <p:spPr bwMode="auto">
          <a:xfrm>
            <a:off x="755650" y="1340769"/>
            <a:ext cx="5976938" cy="2062103"/>
          </a:xfrm>
          <a:prstGeom prst="rect">
            <a:avLst/>
          </a:prstGeom>
          <a:noFill/>
          <a:ln w="9525">
            <a:noFill/>
            <a:miter lim="800000"/>
            <a:headEnd/>
            <a:tailEnd/>
          </a:ln>
        </p:spPr>
        <p:txBody>
          <a:bodyPr wrap="square">
            <a:spAutoFit/>
          </a:bodyPr>
          <a:lstStyle/>
          <a:p>
            <a:pPr>
              <a:spcBef>
                <a:spcPct val="50000"/>
              </a:spcBef>
              <a:buFontTx/>
              <a:buChar char="•"/>
            </a:pPr>
            <a:r>
              <a:rPr lang="en-US" sz="3200" dirty="0"/>
              <a:t> </a:t>
            </a:r>
            <a:r>
              <a:rPr lang="el-GR" sz="3200" dirty="0"/>
              <a:t>τεχνική ενός χεριού </a:t>
            </a:r>
            <a:endParaRPr lang="en-US" sz="3200" dirty="0"/>
          </a:p>
          <a:p>
            <a:pPr lvl="1">
              <a:spcBef>
                <a:spcPct val="50000"/>
              </a:spcBef>
              <a:buFontTx/>
              <a:buChar char="•"/>
            </a:pPr>
            <a:endParaRPr lang="en-US" sz="3200" dirty="0"/>
          </a:p>
          <a:p>
            <a:pPr>
              <a:spcBef>
                <a:spcPct val="50000"/>
              </a:spcBef>
              <a:buFontTx/>
              <a:buChar char="•"/>
            </a:pPr>
            <a:r>
              <a:rPr lang="en-US" sz="3200" dirty="0"/>
              <a:t> </a:t>
            </a:r>
            <a:r>
              <a:rPr lang="el-GR" sz="3200" dirty="0"/>
              <a:t>τεχνική των δύο χεριών </a:t>
            </a:r>
          </a:p>
        </p:txBody>
      </p:sp>
      <p:pic>
        <p:nvPicPr>
          <p:cNvPr id="16390" name="Picture 8" descr="PED01041"/>
          <p:cNvPicPr>
            <a:picLocks noChangeAspect="1" noChangeArrowheads="1"/>
          </p:cNvPicPr>
          <p:nvPr/>
        </p:nvPicPr>
        <p:blipFill>
          <a:blip r:embed="rId4" cstate="print"/>
          <a:srcRect/>
          <a:stretch>
            <a:fillRect/>
          </a:stretch>
        </p:blipFill>
        <p:spPr bwMode="auto">
          <a:xfrm>
            <a:off x="3419872" y="3933056"/>
            <a:ext cx="2880320" cy="2513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0"/>
            <a:ext cx="9144000" cy="1143000"/>
          </a:xfrm>
        </p:spPr>
        <p:txBody>
          <a:bodyPr>
            <a:normAutofit fontScale="90000"/>
          </a:bodyPr>
          <a:lstStyle/>
          <a:p>
            <a:r>
              <a:rPr lang="el-GR" sz="4000" dirty="0" smtClean="0"/>
              <a:t>   Μάσκα </a:t>
            </a:r>
            <a:r>
              <a:rPr lang="el-GR" sz="4000" dirty="0"/>
              <a:t>και </a:t>
            </a:r>
            <a:r>
              <a:rPr lang="en-US" sz="4000" dirty="0"/>
              <a:t>ambu</a:t>
            </a:r>
            <a:r>
              <a:rPr lang="en-GB" sz="4000" dirty="0"/>
              <a:t>, </a:t>
            </a:r>
            <a:r>
              <a:rPr lang="el-GR" sz="4000" dirty="0"/>
              <a:t>Αερισμός με δυο άτομα</a:t>
            </a:r>
            <a:endParaRPr lang="en-GB" sz="4000" dirty="0"/>
          </a:p>
        </p:txBody>
      </p:sp>
      <p:sp>
        <p:nvSpPr>
          <p:cNvPr id="4" name="2 - Θέση αριθμού διαφάνειας"/>
          <p:cNvSpPr>
            <a:spLocks noGrp="1"/>
          </p:cNvSpPr>
          <p:nvPr>
            <p:ph type="sldNum" sz="quarter" idx="12"/>
          </p:nvPr>
        </p:nvSpPr>
        <p:spPr/>
        <p:txBody>
          <a:bodyPr/>
          <a:lstStyle/>
          <a:p>
            <a:r>
              <a:rPr lang="en-GB" dirty="0"/>
              <a:t>D</a:t>
            </a:r>
            <a:fld id="{8D22864D-53C0-4DD3-B1F4-DB7955BC4256}" type="slidenum">
              <a:rPr lang="en-GB"/>
              <a:pPr/>
              <a:t>68</a:t>
            </a:fld>
            <a:endParaRPr lang="en-GB" dirty="0"/>
          </a:p>
        </p:txBody>
      </p:sp>
      <p:pic>
        <p:nvPicPr>
          <p:cNvPr id="60423" name="Picture 7" descr="Fig58"/>
          <p:cNvPicPr>
            <a:picLocks noChangeAspect="1" noChangeArrowheads="1"/>
          </p:cNvPicPr>
          <p:nvPr/>
        </p:nvPicPr>
        <p:blipFill>
          <a:blip r:embed="rId2" cstate="print"/>
          <a:srcRect/>
          <a:stretch>
            <a:fillRect/>
          </a:stretch>
        </p:blipFill>
        <p:spPr bwMode="auto">
          <a:xfrm>
            <a:off x="1422400" y="1628800"/>
            <a:ext cx="6299200" cy="4695800"/>
          </a:xfrm>
          <a:prstGeom prst="rect">
            <a:avLst/>
          </a:prstGeom>
          <a:noFill/>
          <a:ln w="38100">
            <a:solidFill>
              <a:srgbClr val="080808"/>
            </a:solid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53536"/>
            <a:ext cx="8229600" cy="943216"/>
          </a:xfrm>
        </p:spPr>
        <p:txBody>
          <a:bodyPr/>
          <a:lstStyle/>
          <a:p>
            <a:pPr algn="ctr"/>
            <a:r>
              <a:rPr lang="en-US" dirty="0" smtClean="0"/>
              <a:t>AMBU</a:t>
            </a:r>
            <a:endParaRPr lang="el-GR" dirty="0"/>
          </a:p>
        </p:txBody>
      </p:sp>
      <p:sp>
        <p:nvSpPr>
          <p:cNvPr id="3" name="2 - Θέση περιεχομένου"/>
          <p:cNvSpPr>
            <a:spLocks noGrp="1"/>
          </p:cNvSpPr>
          <p:nvPr>
            <p:ph idx="1"/>
          </p:nvPr>
        </p:nvSpPr>
        <p:spPr>
          <a:xfrm>
            <a:off x="457200" y="1268760"/>
            <a:ext cx="8229600" cy="4903757"/>
          </a:xfrm>
        </p:spPr>
        <p:txBody>
          <a:bodyPr>
            <a:normAutofit/>
          </a:bodyPr>
          <a:lstStyle/>
          <a:p>
            <a:r>
              <a:rPr lang="el-GR" sz="2800" dirty="0" smtClean="0"/>
              <a:t>Εξασφαλίζει αερισμό με </a:t>
            </a:r>
            <a:r>
              <a:rPr lang="el-GR" sz="2800" b="1" dirty="0" smtClean="0"/>
              <a:t>μικρό νεκρό χώρο</a:t>
            </a:r>
          </a:p>
          <a:p>
            <a:r>
              <a:rPr lang="el-GR" sz="2800" dirty="0" smtClean="0"/>
              <a:t>Παροχή </a:t>
            </a:r>
            <a:r>
              <a:rPr lang="en-US" sz="2800" dirty="0" smtClean="0"/>
              <a:t>O</a:t>
            </a:r>
            <a:r>
              <a:rPr lang="en-US" sz="2800" baseline="-25000" dirty="0" smtClean="0"/>
              <a:t>2</a:t>
            </a:r>
            <a:r>
              <a:rPr lang="en-US" sz="2800" dirty="0" smtClean="0"/>
              <a:t> </a:t>
            </a:r>
            <a:r>
              <a:rPr lang="el-GR" sz="2800" dirty="0" smtClean="0"/>
              <a:t>από </a:t>
            </a:r>
            <a:r>
              <a:rPr lang="el-GR" sz="2800" b="1" dirty="0" smtClean="0"/>
              <a:t>21% </a:t>
            </a:r>
            <a:r>
              <a:rPr lang="el-GR" sz="2800" dirty="0" smtClean="0"/>
              <a:t>,</a:t>
            </a:r>
          </a:p>
          <a:p>
            <a:pPr>
              <a:buNone/>
            </a:pPr>
            <a:r>
              <a:rPr lang="el-GR" sz="2800" dirty="0" smtClean="0"/>
              <a:t>   έως </a:t>
            </a:r>
            <a:r>
              <a:rPr lang="el-GR" sz="2800" b="1" dirty="0" smtClean="0"/>
              <a:t>40%</a:t>
            </a:r>
            <a:r>
              <a:rPr lang="el-GR" sz="2800" dirty="0" smtClean="0"/>
              <a:t> με παροχή </a:t>
            </a:r>
            <a:r>
              <a:rPr lang="en-US" sz="2800" dirty="0" smtClean="0"/>
              <a:t>O</a:t>
            </a:r>
            <a:r>
              <a:rPr lang="en-US" sz="2800" baseline="-25000" dirty="0" smtClean="0"/>
              <a:t>2</a:t>
            </a:r>
            <a:r>
              <a:rPr lang="el-GR" sz="2800" dirty="0" smtClean="0"/>
              <a:t> μέχρι 15</a:t>
            </a:r>
            <a:r>
              <a:rPr lang="en-US" sz="2800" dirty="0" smtClean="0"/>
              <a:t> L/min</a:t>
            </a:r>
            <a:r>
              <a:rPr lang="el-GR" sz="2800" dirty="0" smtClean="0"/>
              <a:t>,</a:t>
            </a:r>
          </a:p>
          <a:p>
            <a:pPr>
              <a:buNone/>
            </a:pPr>
            <a:r>
              <a:rPr lang="el-GR" sz="2800" b="1" dirty="0" smtClean="0">
                <a:solidFill>
                  <a:schemeClr val="accent4"/>
                </a:solidFill>
              </a:rPr>
              <a:t>   </a:t>
            </a:r>
            <a:r>
              <a:rPr lang="el-GR" sz="2800" b="1" dirty="0" smtClean="0">
                <a:solidFill>
                  <a:srgbClr val="C00000"/>
                </a:solidFill>
              </a:rPr>
              <a:t>έως 100% με αποθηκευτικό ασκό</a:t>
            </a:r>
            <a:endParaRPr lang="en-US" sz="2800" b="1" dirty="0" smtClean="0">
              <a:solidFill>
                <a:srgbClr val="C00000"/>
              </a:solidFill>
            </a:endParaRPr>
          </a:p>
          <a:p>
            <a:r>
              <a:rPr lang="el-GR" sz="2800" dirty="0" smtClean="0"/>
              <a:t>Δυνατότητα αερισμού με θετική πίεση προσθέτοντας τη βαλβίδα </a:t>
            </a:r>
            <a:r>
              <a:rPr lang="en-US" sz="2800" dirty="0" smtClean="0"/>
              <a:t>PEEP</a:t>
            </a:r>
          </a:p>
          <a:p>
            <a:r>
              <a:rPr lang="el-GR" sz="2800" dirty="0" smtClean="0"/>
              <a:t>Δίνει στο χειριστή </a:t>
            </a:r>
            <a:r>
              <a:rPr lang="el-GR" sz="2800" b="1" dirty="0" smtClean="0"/>
              <a:t>πληροφορίες για τη μηχανική </a:t>
            </a:r>
            <a:r>
              <a:rPr lang="el-GR" sz="2800" dirty="0" smtClean="0"/>
              <a:t>του αναπνευστικού συστήματος</a:t>
            </a:r>
          </a:p>
          <a:p>
            <a:r>
              <a:rPr lang="el-GR" sz="2800" b="1" dirty="0" smtClean="0">
                <a:solidFill>
                  <a:srgbClr val="C00000"/>
                </a:solidFill>
              </a:rPr>
              <a:t>Αν όμως δυσλειτουργούν βαλβίδες –επανεισπνοή, αδυναμία εκπνοής και υποαερισμός</a:t>
            </a:r>
            <a:endParaRPr lang="el-GR" sz="2800" b="1" dirty="0">
              <a:solidFill>
                <a:srgbClr val="C0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rrowheads="1"/>
          </p:cNvSpPr>
          <p:nvPr>
            <p:ph type="title"/>
          </p:nvPr>
        </p:nvSpPr>
        <p:spPr/>
        <p:txBody>
          <a:bodyPr/>
          <a:lstStyle/>
          <a:p>
            <a:pPr eaLnBrk="1" hangingPunct="1">
              <a:defRPr/>
            </a:pPr>
            <a:endParaRPr lang="en-US" dirty="0" smtClean="0"/>
          </a:p>
        </p:txBody>
      </p:sp>
      <p:pic>
        <p:nvPicPr>
          <p:cNvPr id="31747" name="Picture 3"/>
          <p:cNvPicPr>
            <a:picLocks noGrp="1" noChangeAspect="1" noChangeArrowheads="1"/>
          </p:cNvPicPr>
          <p:nvPr>
            <p:ph idx="1"/>
          </p:nvPr>
        </p:nvPicPr>
        <p:blipFill>
          <a:blip r:embed="rId2" cstate="print"/>
          <a:srcRect/>
          <a:stretch>
            <a:fillRect/>
          </a:stretch>
        </p:blipFill>
        <p:spPr>
          <a:xfrm>
            <a:off x="971600" y="548680"/>
            <a:ext cx="7416750" cy="6120680"/>
          </a:xfr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251520" y="188640"/>
            <a:ext cx="8483600" cy="1143000"/>
          </a:xfrm>
        </p:spPr>
        <p:txBody>
          <a:bodyPr>
            <a:normAutofit/>
          </a:bodyPr>
          <a:lstStyle/>
          <a:p>
            <a:pPr algn="ctr"/>
            <a:r>
              <a:rPr lang="el-GR" sz="4000" b="1" dirty="0">
                <a:solidFill>
                  <a:srgbClr val="7030A0"/>
                </a:solidFill>
                <a:latin typeface="+mn-lt"/>
              </a:rPr>
              <a:t>Αερισμός με αυτοδιατεινόμενο ασκό</a:t>
            </a:r>
            <a:endParaRPr lang="en-GB" sz="4000" b="1" dirty="0">
              <a:solidFill>
                <a:srgbClr val="7030A0"/>
              </a:solidFill>
              <a:latin typeface="+mn-lt"/>
            </a:endParaRPr>
          </a:p>
        </p:txBody>
      </p:sp>
      <p:sp>
        <p:nvSpPr>
          <p:cNvPr id="81923" name="Rectangle 3"/>
          <p:cNvSpPr>
            <a:spLocks noGrp="1" noChangeArrowheads="1"/>
          </p:cNvSpPr>
          <p:nvPr>
            <p:ph sz="half" idx="1"/>
          </p:nvPr>
        </p:nvSpPr>
        <p:spPr>
          <a:xfrm>
            <a:off x="372534" y="1524000"/>
            <a:ext cx="4436533" cy="4497288"/>
          </a:xfrm>
        </p:spPr>
        <p:txBody>
          <a:bodyPr>
            <a:normAutofit fontScale="92500"/>
          </a:bodyPr>
          <a:lstStyle/>
          <a:p>
            <a:pPr algn="ctr">
              <a:buFontTx/>
              <a:buNone/>
            </a:pPr>
            <a:r>
              <a:rPr lang="el-GR" b="1" u="sng" dirty="0" smtClean="0"/>
              <a:t>Πλεονεκτήματα</a:t>
            </a:r>
          </a:p>
          <a:p>
            <a:pPr algn="ctr">
              <a:buFontTx/>
              <a:buNone/>
            </a:pPr>
            <a:endParaRPr lang="en-GB" sz="2400" b="1" u="sng" dirty="0"/>
          </a:p>
          <a:p>
            <a:pPr>
              <a:lnSpc>
                <a:spcPct val="90000"/>
              </a:lnSpc>
            </a:pPr>
            <a:r>
              <a:rPr lang="el-GR" dirty="0"/>
              <a:t>Αποφεύγεται η άμεση επαφή</a:t>
            </a:r>
            <a:endParaRPr lang="en-GB" dirty="0"/>
          </a:p>
          <a:p>
            <a:pPr>
              <a:lnSpc>
                <a:spcPct val="90000"/>
              </a:lnSpc>
            </a:pPr>
            <a:r>
              <a:rPr lang="el-GR" dirty="0"/>
              <a:t>Επιτρέπει τη χορήγηση Ο2</a:t>
            </a:r>
            <a:r>
              <a:rPr lang="en-GB" dirty="0"/>
              <a:t> </a:t>
            </a:r>
            <a:r>
              <a:rPr lang="el-GR" dirty="0" smtClean="0"/>
              <a:t>πάνω </a:t>
            </a:r>
            <a:r>
              <a:rPr lang="el-GR" dirty="0"/>
              <a:t>από</a:t>
            </a:r>
            <a:r>
              <a:rPr lang="en-GB" dirty="0"/>
              <a:t> 85%</a:t>
            </a:r>
          </a:p>
          <a:p>
            <a:pPr>
              <a:lnSpc>
                <a:spcPct val="90000"/>
              </a:lnSpc>
            </a:pPr>
            <a:r>
              <a:rPr lang="el-GR" dirty="0"/>
              <a:t>Μπορεί να χρησιμοποιηθεί με μάσκα</a:t>
            </a:r>
            <a:r>
              <a:rPr lang="en-GB" dirty="0" smtClean="0"/>
              <a:t>,</a:t>
            </a:r>
            <a:r>
              <a:rPr lang="el-GR" dirty="0" smtClean="0"/>
              <a:t> λαρυγγική</a:t>
            </a:r>
            <a:r>
              <a:rPr lang="en-GB" dirty="0" smtClean="0"/>
              <a:t> </a:t>
            </a:r>
            <a:r>
              <a:rPr lang="el-GR" dirty="0" smtClean="0"/>
              <a:t>μάσκα</a:t>
            </a:r>
            <a:r>
              <a:rPr lang="en-GB" dirty="0" smtClean="0"/>
              <a:t>, </a:t>
            </a:r>
            <a:r>
              <a:rPr lang="el-GR" dirty="0" smtClean="0"/>
              <a:t>λαρυγγικό σωλήνα , τραχειοσωλήνα</a:t>
            </a:r>
            <a:endParaRPr lang="en-GB" dirty="0"/>
          </a:p>
        </p:txBody>
      </p:sp>
      <p:sp>
        <p:nvSpPr>
          <p:cNvPr id="81924" name="Rectangle 4"/>
          <p:cNvSpPr>
            <a:spLocks noGrp="1" noChangeArrowheads="1"/>
          </p:cNvSpPr>
          <p:nvPr>
            <p:ph sz="half" idx="2"/>
          </p:nvPr>
        </p:nvSpPr>
        <p:spPr>
          <a:xfrm>
            <a:off x="4910667" y="1524000"/>
            <a:ext cx="4301067" cy="4114800"/>
          </a:xfrm>
        </p:spPr>
        <p:txBody>
          <a:bodyPr>
            <a:normAutofit fontScale="92500"/>
          </a:bodyPr>
          <a:lstStyle/>
          <a:p>
            <a:pPr algn="ctr">
              <a:buFontTx/>
              <a:buNone/>
            </a:pPr>
            <a:r>
              <a:rPr lang="el-GR" b="1" u="sng" dirty="0" smtClean="0"/>
              <a:t>Μειονεκτήματα</a:t>
            </a:r>
          </a:p>
          <a:p>
            <a:pPr algn="ctr">
              <a:buFontTx/>
              <a:buNone/>
            </a:pPr>
            <a:endParaRPr lang="en-GB" b="1" u="sng" dirty="0"/>
          </a:p>
          <a:p>
            <a:pPr>
              <a:buFontTx/>
              <a:buNone/>
            </a:pPr>
            <a:r>
              <a:rPr lang="en-GB" dirty="0"/>
              <a:t>	</a:t>
            </a:r>
            <a:r>
              <a:rPr lang="el-GR" dirty="0"/>
              <a:t>Όταν χρησιμοποιείται με μάσκα</a:t>
            </a:r>
            <a:r>
              <a:rPr lang="en-GB" i="1" dirty="0"/>
              <a:t>:</a:t>
            </a:r>
            <a:endParaRPr lang="en-GB" dirty="0"/>
          </a:p>
          <a:p>
            <a:r>
              <a:rPr lang="el-GR" dirty="0"/>
              <a:t>Κίνδυνος μη αποτελεσματικού αερισμού</a:t>
            </a:r>
            <a:endParaRPr lang="en-GB" dirty="0"/>
          </a:p>
          <a:p>
            <a:r>
              <a:rPr lang="el-GR" dirty="0"/>
              <a:t>Γαστρική διάταση</a:t>
            </a:r>
            <a:r>
              <a:rPr lang="en-GB" dirty="0"/>
              <a:t> </a:t>
            </a:r>
          </a:p>
          <a:p>
            <a:r>
              <a:rPr lang="el-GR" dirty="0"/>
              <a:t>Χρειάζονται 2 άτομα για αποτελεσματική χρήση</a:t>
            </a:r>
            <a:endParaRPr lang="en-GB" dirty="0"/>
          </a:p>
          <a:p>
            <a:pPr>
              <a:buFontTx/>
              <a:buNone/>
            </a:pPr>
            <a:endParaRPr lang="en-GB" dirty="0"/>
          </a:p>
        </p:txBody>
      </p:sp>
      <p:sp>
        <p:nvSpPr>
          <p:cNvPr id="5" name="4 - Θέση αριθμού διαφάνειας"/>
          <p:cNvSpPr>
            <a:spLocks noGrp="1"/>
          </p:cNvSpPr>
          <p:nvPr>
            <p:ph type="sldNum" sz="quarter" idx="12"/>
          </p:nvPr>
        </p:nvSpPr>
        <p:spPr/>
        <p:txBody>
          <a:bodyPr/>
          <a:lstStyle/>
          <a:p>
            <a:r>
              <a:rPr lang="en-GB" dirty="0"/>
              <a:t>D</a:t>
            </a:r>
            <a:fld id="{7B196F53-7C03-4AF4-80AD-7FD1798DC5EF}" type="slidenum">
              <a:rPr lang="en-GB"/>
              <a:pPr/>
              <a:t>70</a:t>
            </a:fld>
            <a:endParaRPr lang="en-GB"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normAutofit fontScale="90000"/>
          </a:bodyPr>
          <a:lstStyle/>
          <a:p>
            <a:pPr lvl="1" algn="ctr" rtl="0">
              <a:spcBef>
                <a:spcPct val="0"/>
              </a:spcBef>
            </a:pPr>
            <a:r>
              <a:rPr lang="el-GR" sz="3200" b="1" dirty="0" smtClean="0">
                <a:solidFill>
                  <a:srgbClr val="7030A0"/>
                </a:solidFill>
              </a:rPr>
              <a:t>Δύσκολος αερισμός με μάσκα προσώπου </a:t>
            </a:r>
            <a:br>
              <a:rPr lang="el-GR" sz="3200" b="1" dirty="0" smtClean="0">
                <a:solidFill>
                  <a:srgbClr val="7030A0"/>
                </a:solidFill>
              </a:rPr>
            </a:br>
            <a:endParaRPr lang="el-GR" dirty="0"/>
          </a:p>
        </p:txBody>
      </p:sp>
      <p:sp>
        <p:nvSpPr>
          <p:cNvPr id="3" name="2 - Θέση περιεχομένου"/>
          <p:cNvSpPr>
            <a:spLocks noGrp="1"/>
          </p:cNvSpPr>
          <p:nvPr>
            <p:ph idx="1"/>
          </p:nvPr>
        </p:nvSpPr>
        <p:spPr>
          <a:xfrm>
            <a:off x="457200" y="1124744"/>
            <a:ext cx="8229600" cy="5112568"/>
          </a:xfrm>
        </p:spPr>
        <p:txBody>
          <a:bodyPr>
            <a:normAutofit fontScale="92500" lnSpcReduction="10000"/>
          </a:bodyPr>
          <a:lstStyle/>
          <a:p>
            <a:r>
              <a:rPr lang="el-GR" sz="2800" dirty="0" smtClean="0"/>
              <a:t>Ανεπαρκής πρόσφυση της μάσκας</a:t>
            </a:r>
          </a:p>
          <a:p>
            <a:r>
              <a:rPr lang="el-GR" sz="2800" dirty="0" smtClean="0"/>
              <a:t>Πολύ μεγάλη διαφυγή από τη μάσκα</a:t>
            </a:r>
          </a:p>
          <a:p>
            <a:r>
              <a:rPr lang="el-GR" sz="2800" dirty="0" smtClean="0"/>
              <a:t>Πολύ μεγάλη αντίσταση στον αερισμό</a:t>
            </a:r>
          </a:p>
          <a:p>
            <a:pPr>
              <a:buNone/>
            </a:pPr>
            <a:endParaRPr lang="el-GR" sz="2800" dirty="0" smtClean="0"/>
          </a:p>
          <a:p>
            <a:pPr>
              <a:buNone/>
            </a:pPr>
            <a:r>
              <a:rPr lang="el-GR" sz="2800" dirty="0"/>
              <a:t> </a:t>
            </a:r>
            <a:r>
              <a:rPr lang="el-GR" sz="2800" b="1" dirty="0" smtClean="0"/>
              <a:t>Αίτια</a:t>
            </a:r>
          </a:p>
          <a:p>
            <a:pPr>
              <a:buFont typeface="Wingdings" pitchFamily="2" charset="2"/>
              <a:buChar char="Ø"/>
            </a:pPr>
            <a:r>
              <a:rPr lang="el-GR" sz="2800" dirty="0" smtClean="0"/>
              <a:t>Ανωμαλίες προσώπου</a:t>
            </a:r>
          </a:p>
          <a:p>
            <a:pPr>
              <a:buFont typeface="Wingdings" pitchFamily="2" charset="2"/>
              <a:buChar char="Ø"/>
            </a:pPr>
            <a:r>
              <a:rPr lang="el-GR" sz="2800" dirty="0" smtClean="0"/>
              <a:t>Γένια</a:t>
            </a:r>
          </a:p>
          <a:p>
            <a:pPr>
              <a:buFont typeface="Wingdings" pitchFamily="2" charset="2"/>
              <a:buChar char="Ø"/>
            </a:pPr>
            <a:r>
              <a:rPr lang="el-GR" sz="2800" dirty="0" smtClean="0"/>
              <a:t>Παχυσαρκία</a:t>
            </a:r>
          </a:p>
          <a:p>
            <a:pPr>
              <a:buFont typeface="Wingdings" pitchFamily="2" charset="2"/>
              <a:buChar char="Ø"/>
            </a:pPr>
            <a:r>
              <a:rPr lang="el-GR" sz="2800" dirty="0" smtClean="0"/>
              <a:t>Απώλεια δοντιών, οδοντοστοιχία</a:t>
            </a:r>
          </a:p>
          <a:p>
            <a:pPr>
              <a:buFont typeface="Wingdings" pitchFamily="2" charset="2"/>
              <a:buChar char="Ø"/>
            </a:pPr>
            <a:r>
              <a:rPr lang="el-GR" sz="2800" dirty="0" smtClean="0"/>
              <a:t>Τραύμα, έγκαυμα</a:t>
            </a:r>
          </a:p>
          <a:p>
            <a:pPr>
              <a:buFont typeface="Wingdings" pitchFamily="2" charset="2"/>
              <a:buChar char="Ø"/>
            </a:pPr>
            <a:r>
              <a:rPr lang="el-GR" sz="2800" dirty="0" smtClean="0"/>
              <a:t>Ακατάλληλο μέγεθος μάσκας</a:t>
            </a:r>
          </a:p>
          <a:p>
            <a:pPr>
              <a:buFont typeface="Wingdings" pitchFamily="2" charset="2"/>
              <a:buChar char="Ø"/>
            </a:pPr>
            <a:endParaRPr lang="el-GR" sz="2800" dirty="0" smtClean="0"/>
          </a:p>
          <a:p>
            <a:pPr>
              <a:buNone/>
            </a:pPr>
            <a:endParaRPr lang="el-GR" dirty="0" smtClean="0"/>
          </a:p>
          <a:p>
            <a:endParaRPr lang="el-GR" dirty="0" smtClean="0"/>
          </a:p>
          <a:p>
            <a:endParaRPr lang="el-G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Picture 3"/>
          <p:cNvPicPr>
            <a:picLocks noGrp="1" noChangeAspect="1" noChangeArrowheads="1"/>
          </p:cNvPicPr>
          <p:nvPr>
            <p:ph idx="1"/>
          </p:nvPr>
        </p:nvPicPr>
        <p:blipFill>
          <a:blip r:embed="rId2" cstate="print"/>
          <a:srcRect/>
          <a:stretch>
            <a:fillRect/>
          </a:stretch>
        </p:blipFill>
        <p:spPr>
          <a:xfrm>
            <a:off x="0" y="3789040"/>
            <a:ext cx="3527160" cy="2763090"/>
          </a:xfrm>
        </p:spPr>
      </p:pic>
      <p:pic>
        <p:nvPicPr>
          <p:cNvPr id="5" name="Picture 4" descr="Down's"/>
          <p:cNvPicPr>
            <a:picLocks noChangeAspect="1" noChangeArrowheads="1"/>
          </p:cNvPicPr>
          <p:nvPr/>
        </p:nvPicPr>
        <p:blipFill>
          <a:blip r:embed="rId3" cstate="print"/>
          <a:srcRect/>
          <a:stretch>
            <a:fillRect/>
          </a:stretch>
        </p:blipFill>
        <p:spPr>
          <a:xfrm>
            <a:off x="6228184" y="0"/>
            <a:ext cx="2915816" cy="2926804"/>
          </a:xfrm>
          <a:prstGeom prst="rect">
            <a:avLst/>
          </a:prstGeom>
          <a:noFill/>
        </p:spPr>
      </p:pic>
      <p:pic>
        <p:nvPicPr>
          <p:cNvPr id="6" name="Picture 3" descr="See full size image">
            <a:hlinkClick r:id="rId4"/>
          </p:cNvPr>
          <p:cNvPicPr>
            <a:picLocks noChangeAspect="1" noChangeArrowheads="1"/>
          </p:cNvPicPr>
          <p:nvPr/>
        </p:nvPicPr>
        <p:blipFill>
          <a:blip r:embed="rId5" cstate="print"/>
          <a:srcRect/>
          <a:stretch>
            <a:fillRect/>
          </a:stretch>
        </p:blipFill>
        <p:spPr bwMode="auto">
          <a:xfrm>
            <a:off x="3347864" y="0"/>
            <a:ext cx="3019425" cy="3019425"/>
          </a:xfrm>
          <a:prstGeom prst="rect">
            <a:avLst/>
          </a:prstGeom>
          <a:noFill/>
          <a:ln w="9525">
            <a:noFill/>
            <a:miter lim="800000"/>
            <a:headEnd/>
            <a:tailEnd/>
          </a:ln>
        </p:spPr>
      </p:pic>
      <p:pic>
        <p:nvPicPr>
          <p:cNvPr id="7" name="Picture 3" descr="http://www.carolguze.com/images/clinical/crouzon.jpg"/>
          <p:cNvPicPr>
            <a:picLocks noChangeAspect="1" noChangeArrowheads="1"/>
          </p:cNvPicPr>
          <p:nvPr/>
        </p:nvPicPr>
        <p:blipFill>
          <a:blip r:embed="rId6" cstate="print"/>
          <a:srcRect/>
          <a:stretch>
            <a:fillRect/>
          </a:stretch>
        </p:blipFill>
        <p:spPr>
          <a:xfrm>
            <a:off x="0" y="0"/>
            <a:ext cx="3528392" cy="3645024"/>
          </a:xfrm>
          <a:prstGeom prst="rect">
            <a:avLst/>
          </a:prstGeom>
          <a:noFill/>
        </p:spPr>
      </p:pic>
      <p:pic>
        <p:nvPicPr>
          <p:cNvPr id="8" name="Picture 5" descr="cervicalteratom"/>
          <p:cNvPicPr>
            <a:picLocks noChangeAspect="1" noChangeArrowheads="1"/>
          </p:cNvPicPr>
          <p:nvPr/>
        </p:nvPicPr>
        <p:blipFill>
          <a:blip r:embed="rId7" cstate="print"/>
          <a:srcRect/>
          <a:stretch>
            <a:fillRect/>
          </a:stretch>
        </p:blipFill>
        <p:spPr bwMode="auto">
          <a:xfrm>
            <a:off x="3275856" y="3356992"/>
            <a:ext cx="2657475" cy="3252788"/>
          </a:xfrm>
          <a:prstGeom prst="rect">
            <a:avLst/>
          </a:prstGeom>
          <a:noFill/>
          <a:ln w="9525">
            <a:noFill/>
            <a:miter lim="800000"/>
            <a:headEnd/>
            <a:tailEnd/>
          </a:ln>
        </p:spPr>
      </p:pic>
      <p:pic>
        <p:nvPicPr>
          <p:cNvPr id="9" name="Picture 4" descr="Beckwith Wiedemann"/>
          <p:cNvPicPr>
            <a:picLocks noChangeAspect="1" noChangeArrowheads="1"/>
          </p:cNvPicPr>
          <p:nvPr/>
        </p:nvPicPr>
        <p:blipFill>
          <a:blip r:embed="rId8" cstate="print"/>
          <a:srcRect/>
          <a:stretch>
            <a:fillRect/>
          </a:stretch>
        </p:blipFill>
        <p:spPr>
          <a:xfrm>
            <a:off x="5796136" y="3356992"/>
            <a:ext cx="3347864" cy="3096344"/>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l-GR" smtClean="0"/>
              <a:t>Επιλογή μάσκας</a:t>
            </a:r>
          </a:p>
        </p:txBody>
      </p:sp>
      <p:pic>
        <p:nvPicPr>
          <p:cNvPr id="43011" name="Picture 4" descr="DSCF0008"/>
          <p:cNvPicPr>
            <a:picLocks noGrp="1" noChangeAspect="1" noChangeArrowheads="1"/>
          </p:cNvPicPr>
          <p:nvPr>
            <p:ph type="body" idx="4294967295"/>
          </p:nvPr>
        </p:nvPicPr>
        <p:blipFill>
          <a:blip r:embed="rId2" cstate="print"/>
          <a:srcRect/>
          <a:stretch>
            <a:fillRect/>
          </a:stretch>
        </p:blipFill>
        <p:spPr>
          <a:xfrm>
            <a:off x="179512" y="1600200"/>
            <a:ext cx="5478338" cy="4525963"/>
          </a:xfrm>
          <a:noFill/>
        </p:spPr>
      </p:pic>
      <p:pic>
        <p:nvPicPr>
          <p:cNvPr id="43012" name="Picture 7" descr="92"/>
          <p:cNvPicPr>
            <a:picLocks noChangeAspect="1" noChangeArrowheads="1"/>
          </p:cNvPicPr>
          <p:nvPr/>
        </p:nvPicPr>
        <p:blipFill>
          <a:blip r:embed="rId3" cstate="print"/>
          <a:srcRect/>
          <a:stretch>
            <a:fillRect/>
          </a:stretch>
        </p:blipFill>
        <p:spPr bwMode="auto">
          <a:xfrm>
            <a:off x="5435600" y="2205038"/>
            <a:ext cx="3352800" cy="3276600"/>
          </a:xfrm>
          <a:prstGeom prst="rect">
            <a:avLst/>
          </a:prstGeom>
          <a:noFill/>
          <a:ln w="28575">
            <a:solidFill>
              <a:srgbClr val="FF0000"/>
            </a:solid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p:cNvSpPr txBox="1">
            <a:spLocks noChangeArrowheads="1"/>
          </p:cNvSpPr>
          <p:nvPr/>
        </p:nvSpPr>
        <p:spPr bwMode="auto">
          <a:xfrm>
            <a:off x="228600" y="1124744"/>
            <a:ext cx="8763000" cy="3607141"/>
          </a:xfrm>
          <a:prstGeom prst="rect">
            <a:avLst/>
          </a:prstGeom>
          <a:noFill/>
          <a:ln w="12700">
            <a:noFill/>
            <a:miter lim="800000"/>
            <a:headEnd/>
            <a:tailEnd/>
          </a:ln>
        </p:spPr>
        <p:txBody>
          <a:bodyPr wrap="square">
            <a:spAutoFit/>
          </a:bodyPr>
          <a:lstStyle/>
          <a:p>
            <a:pPr algn="ctr" eaLnBrk="0" hangingPunct="0">
              <a:spcBef>
                <a:spcPct val="50000"/>
              </a:spcBef>
            </a:pPr>
            <a:r>
              <a:rPr lang="el-GR" sz="3200" b="1" dirty="0">
                <a:solidFill>
                  <a:srgbClr val="7030A0"/>
                </a:solidFill>
              </a:rPr>
              <a:t>Δύσκολος αερισμός </a:t>
            </a:r>
          </a:p>
          <a:p>
            <a:pPr algn="ctr" eaLnBrk="0" hangingPunct="0">
              <a:spcBef>
                <a:spcPct val="50000"/>
              </a:spcBef>
            </a:pPr>
            <a:r>
              <a:rPr lang="el-GR" sz="3200" b="1" dirty="0">
                <a:solidFill>
                  <a:srgbClr val="7030A0"/>
                </a:solidFill>
              </a:rPr>
              <a:t>με μάσκα προσώπου</a:t>
            </a:r>
            <a:r>
              <a:rPr lang="el-GR" sz="1600" b="1" dirty="0">
                <a:solidFill>
                  <a:srgbClr val="7030A0"/>
                </a:solidFill>
                <a:latin typeface="Arial Unicode MS" pitchFamily="34" charset="-128"/>
                <a:cs typeface="Times New Roman" pitchFamily="18" charset="0"/>
              </a:rPr>
              <a:t> </a:t>
            </a:r>
            <a:endParaRPr lang="en-US" sz="1600" b="1" dirty="0">
              <a:solidFill>
                <a:srgbClr val="7030A0"/>
              </a:solidFill>
              <a:latin typeface="Arial Unicode MS" pitchFamily="34" charset="-128"/>
              <a:cs typeface="Times New Roman" pitchFamily="18" charset="0"/>
            </a:endParaRPr>
          </a:p>
          <a:p>
            <a:pPr algn="ctr" eaLnBrk="0" hangingPunct="0">
              <a:lnSpc>
                <a:spcPct val="120000"/>
              </a:lnSpc>
              <a:spcBef>
                <a:spcPct val="50000"/>
              </a:spcBef>
            </a:pPr>
            <a:r>
              <a:rPr lang="el-GR" sz="2800" b="1" dirty="0"/>
              <a:t>Θεωρείται όταν ο γιατρός, χωρίς τη βοήθεια άλλου ατόμου, αδυνατεί να διατηρήσει το</a:t>
            </a:r>
            <a:r>
              <a:rPr lang="el-GR" sz="2800" b="1" dirty="0">
                <a:latin typeface="Arial Unicode MS" pitchFamily="34" charset="-128"/>
                <a:cs typeface="Times New Roman" pitchFamily="18" charset="0"/>
              </a:rPr>
              <a:t> SpO</a:t>
            </a:r>
            <a:r>
              <a:rPr lang="el-GR" sz="2800" b="1" baseline="-30000" dirty="0">
                <a:latin typeface="Arial Unicode MS" pitchFamily="34" charset="-128"/>
                <a:cs typeface="Times New Roman" pitchFamily="18" charset="0"/>
              </a:rPr>
              <a:t>2</a:t>
            </a:r>
            <a:r>
              <a:rPr lang="el-GR" sz="2800" b="1" dirty="0">
                <a:latin typeface="Arial Unicode MS" pitchFamily="34" charset="-128"/>
                <a:cs typeface="Times New Roman" pitchFamily="18" charset="0"/>
              </a:rPr>
              <a:t> </a:t>
            </a:r>
            <a:r>
              <a:rPr lang="el-GR" sz="2800" b="1" dirty="0">
                <a:latin typeface="Times New Roman" pitchFamily="18" charset="0"/>
              </a:rPr>
              <a:t>&gt;</a:t>
            </a:r>
            <a:r>
              <a:rPr lang="el-GR" sz="2800" b="1" dirty="0">
                <a:latin typeface="Arial Unicode MS" pitchFamily="34" charset="-128"/>
                <a:cs typeface="Times New Roman" pitchFamily="18" charset="0"/>
              </a:rPr>
              <a:t> 90%</a:t>
            </a:r>
            <a:r>
              <a:rPr lang="el-GR" sz="2800" b="1" dirty="0">
                <a:latin typeface="Times New Roman" pitchFamily="18" charset="0"/>
              </a:rPr>
              <a:t>, </a:t>
            </a:r>
            <a:r>
              <a:rPr lang="el-GR" sz="2800" b="1" dirty="0"/>
              <a:t>όταν χορηγεί οξυγόνο</a:t>
            </a:r>
            <a:r>
              <a:rPr lang="el-GR" sz="2800" b="1" dirty="0">
                <a:latin typeface="Arial Unicode MS" pitchFamily="34" charset="-128"/>
                <a:cs typeface="Times New Roman" pitchFamily="18" charset="0"/>
              </a:rPr>
              <a:t> 100%, </a:t>
            </a:r>
            <a:r>
              <a:rPr lang="el-GR" sz="2800" b="1" dirty="0"/>
              <a:t>ενώ επιχειρεί αερισμό με θετική πίεση, με μάσκα προσώπου και ασκό</a:t>
            </a:r>
            <a:r>
              <a:rPr lang="el-GR" sz="2800" b="1" dirty="0">
                <a:latin typeface="Arial Unicode MS" pitchFamily="34" charset="-128"/>
              </a:rPr>
              <a:t> </a:t>
            </a:r>
          </a:p>
        </p:txBody>
      </p:sp>
    </p:spTree>
  </p:cSld>
  <p:clrMapOvr>
    <a:masterClrMapping/>
  </p:clrMapOvr>
  <p:transition>
    <p:random/>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endParaRPr lang="el-GR" dirty="0"/>
          </a:p>
        </p:txBody>
      </p:sp>
      <p:sp>
        <p:nvSpPr>
          <p:cNvPr id="17411" name="2 - Θέση περιεχομένου"/>
          <p:cNvSpPr>
            <a:spLocks noGrp="1"/>
          </p:cNvSpPr>
          <p:nvPr>
            <p:ph idx="1"/>
          </p:nvPr>
        </p:nvSpPr>
        <p:spPr/>
        <p:txBody>
          <a:bodyPr/>
          <a:lstStyle/>
          <a:p>
            <a:r>
              <a:rPr lang="el-GR" dirty="0" smtClean="0"/>
              <a:t>Σε κάθε περίπτωση που προβλέπεται δύσκολος αερισμός με μάσκα προσώπου, είναι επιβεβλημένη η έγκαιρη τοποθέτηση </a:t>
            </a:r>
          </a:p>
          <a:p>
            <a:pPr>
              <a:buNone/>
            </a:pPr>
            <a:r>
              <a:rPr lang="el-GR" b="1" dirty="0" smtClean="0">
                <a:solidFill>
                  <a:srgbClr val="7030A0"/>
                </a:solidFill>
              </a:rPr>
              <a:t>    λαρυγγικής μάσκας</a:t>
            </a:r>
          </a:p>
          <a:p>
            <a:pPr>
              <a:buNone/>
            </a:pPr>
            <a:endParaRPr lang="el-GR" dirty="0" smtClean="0"/>
          </a:p>
          <a:p>
            <a:pPr>
              <a:buNone/>
            </a:pPr>
            <a:r>
              <a:rPr lang="en-US" dirty="0" smtClean="0"/>
              <a:t>                      </a:t>
            </a:r>
            <a:r>
              <a:rPr lang="el-GR" dirty="0" smtClean="0"/>
              <a:t>                            </a:t>
            </a:r>
            <a:r>
              <a:rPr lang="en-US" sz="2400" dirty="0" smtClean="0"/>
              <a:t>ASA Guidelines, 2003</a:t>
            </a:r>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745067" y="0"/>
            <a:ext cx="7772400" cy="1556792"/>
          </a:xfrm>
        </p:spPr>
        <p:txBody>
          <a:bodyPr/>
          <a:lstStyle/>
          <a:p>
            <a:pPr algn="ctr"/>
            <a:r>
              <a:rPr lang="el-GR" sz="4800" dirty="0"/>
              <a:t>Η λαρυγγική μάσκα</a:t>
            </a:r>
            <a:endParaRPr lang="en-GB" sz="4800" dirty="0"/>
          </a:p>
        </p:txBody>
      </p:sp>
      <p:sp>
        <p:nvSpPr>
          <p:cNvPr id="88067" name="Rectangle 3"/>
          <p:cNvSpPr>
            <a:spLocks noGrp="1" noChangeArrowheads="1"/>
          </p:cNvSpPr>
          <p:nvPr>
            <p:ph sz="half" idx="1"/>
          </p:nvPr>
        </p:nvSpPr>
        <p:spPr>
          <a:xfrm>
            <a:off x="270933" y="1844824"/>
            <a:ext cx="4402667" cy="4248472"/>
          </a:xfrm>
        </p:spPr>
        <p:txBody>
          <a:bodyPr>
            <a:normAutofit fontScale="92500" lnSpcReduction="10000"/>
          </a:bodyPr>
          <a:lstStyle/>
          <a:p>
            <a:pPr algn="ctr">
              <a:lnSpc>
                <a:spcPct val="90000"/>
              </a:lnSpc>
              <a:buFontTx/>
              <a:buNone/>
            </a:pPr>
            <a:r>
              <a:rPr lang="el-GR" sz="3600" b="1" u="sng" dirty="0"/>
              <a:t>Πλεονεκτήματα</a:t>
            </a:r>
            <a:endParaRPr lang="en-GB" sz="3600" b="1" u="sng" dirty="0"/>
          </a:p>
          <a:p>
            <a:pPr>
              <a:lnSpc>
                <a:spcPct val="90000"/>
              </a:lnSpc>
            </a:pPr>
            <a:r>
              <a:rPr lang="el-GR" sz="3600" dirty="0"/>
              <a:t>Εύκολη και γρήγορη τοποθέτηση</a:t>
            </a:r>
            <a:endParaRPr lang="en-GB" sz="3600" dirty="0"/>
          </a:p>
          <a:p>
            <a:pPr>
              <a:lnSpc>
                <a:spcPct val="90000"/>
              </a:lnSpc>
            </a:pPr>
            <a:r>
              <a:rPr lang="el-GR" sz="3600" dirty="0"/>
              <a:t>Ποικιλία μεγεθών</a:t>
            </a:r>
            <a:endParaRPr lang="en-GB" sz="3600" dirty="0"/>
          </a:p>
          <a:p>
            <a:pPr>
              <a:lnSpc>
                <a:spcPct val="90000"/>
              </a:lnSpc>
            </a:pPr>
            <a:r>
              <a:rPr lang="el-GR" sz="3600" dirty="0"/>
              <a:t>Πιο αποτελεσματικός αερισμός από τη μάσκα</a:t>
            </a:r>
            <a:endParaRPr lang="en-GB" sz="3600" dirty="0"/>
          </a:p>
          <a:p>
            <a:pPr>
              <a:lnSpc>
                <a:spcPct val="90000"/>
              </a:lnSpc>
            </a:pPr>
            <a:r>
              <a:rPr lang="el-GR" sz="3600" dirty="0"/>
              <a:t>Αποφεύγεται η λαρυγγοσκόπηση</a:t>
            </a:r>
            <a:endParaRPr lang="en-GB" sz="3600" dirty="0"/>
          </a:p>
          <a:p>
            <a:pPr>
              <a:lnSpc>
                <a:spcPct val="90000"/>
              </a:lnSpc>
            </a:pPr>
            <a:endParaRPr lang="en-GB" sz="3600" dirty="0"/>
          </a:p>
          <a:p>
            <a:pPr>
              <a:lnSpc>
                <a:spcPct val="110000"/>
              </a:lnSpc>
              <a:buFontTx/>
              <a:buNone/>
            </a:pPr>
            <a:endParaRPr lang="en-GB" sz="3600" dirty="0"/>
          </a:p>
        </p:txBody>
      </p:sp>
      <p:sp>
        <p:nvSpPr>
          <p:cNvPr id="88068" name="Rectangle 4"/>
          <p:cNvSpPr>
            <a:spLocks noGrp="1" noChangeArrowheads="1"/>
          </p:cNvSpPr>
          <p:nvPr>
            <p:ph sz="half" idx="2"/>
          </p:nvPr>
        </p:nvSpPr>
        <p:spPr>
          <a:xfrm>
            <a:off x="4605867" y="1700808"/>
            <a:ext cx="4165600" cy="4464496"/>
          </a:xfrm>
        </p:spPr>
        <p:txBody>
          <a:bodyPr>
            <a:normAutofit fontScale="92500" lnSpcReduction="10000"/>
          </a:bodyPr>
          <a:lstStyle/>
          <a:p>
            <a:pPr algn="ctr">
              <a:lnSpc>
                <a:spcPct val="110000"/>
              </a:lnSpc>
              <a:buFontTx/>
              <a:buNone/>
            </a:pPr>
            <a:r>
              <a:rPr lang="el-GR" sz="3600" b="1" u="sng" dirty="0"/>
              <a:t>Μειονεκτήματα</a:t>
            </a:r>
            <a:endParaRPr lang="en-GB" sz="3600" b="1" u="sng" dirty="0"/>
          </a:p>
          <a:p>
            <a:pPr>
              <a:lnSpc>
                <a:spcPct val="90000"/>
              </a:lnSpc>
            </a:pPr>
            <a:r>
              <a:rPr lang="el-GR" sz="3600" dirty="0"/>
              <a:t>Δεν αποφεύγεται 100% η εισρόφηση</a:t>
            </a:r>
            <a:endParaRPr lang="en-GB" sz="3600" dirty="0"/>
          </a:p>
          <a:p>
            <a:pPr>
              <a:lnSpc>
                <a:spcPct val="90000"/>
              </a:lnSpc>
            </a:pPr>
            <a:r>
              <a:rPr lang="el-GR" sz="3600" dirty="0"/>
              <a:t>Δεν ενδείκνυται για υψηλές πιέσεις αερισμού</a:t>
            </a:r>
          </a:p>
          <a:p>
            <a:pPr>
              <a:lnSpc>
                <a:spcPct val="90000"/>
              </a:lnSpc>
            </a:pPr>
            <a:r>
              <a:rPr lang="el-GR" sz="3600" dirty="0"/>
              <a:t>Δεν μπορεί να γίνει αναρρόφηση στον αεραγωγό</a:t>
            </a:r>
            <a:endParaRPr lang="en-GB" sz="3600" dirty="0"/>
          </a:p>
        </p:txBody>
      </p:sp>
      <p:sp>
        <p:nvSpPr>
          <p:cNvPr id="5" name="4 - Θέση αριθμού διαφάνειας"/>
          <p:cNvSpPr>
            <a:spLocks noGrp="1"/>
          </p:cNvSpPr>
          <p:nvPr>
            <p:ph type="sldNum" sz="quarter" idx="12"/>
          </p:nvPr>
        </p:nvSpPr>
        <p:spPr/>
        <p:txBody>
          <a:bodyPr/>
          <a:lstStyle/>
          <a:p>
            <a:r>
              <a:rPr lang="en-GB" dirty="0"/>
              <a:t>D</a:t>
            </a:r>
            <a:fld id="{6C17DE21-7B9C-49CA-8C90-D0B676BF9A68}" type="slidenum">
              <a:rPr lang="en-GB"/>
              <a:pPr/>
              <a:t>76</a:t>
            </a:fld>
            <a:endParaRPr lang="en-GB"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677333" y="228600"/>
            <a:ext cx="7772400" cy="1143000"/>
          </a:xfrm>
        </p:spPr>
        <p:txBody>
          <a:bodyPr/>
          <a:lstStyle/>
          <a:p>
            <a:r>
              <a:rPr lang="en-GB" sz="5400" dirty="0"/>
              <a:t>LMA Insertion</a:t>
            </a:r>
          </a:p>
        </p:txBody>
      </p:sp>
      <p:sp>
        <p:nvSpPr>
          <p:cNvPr id="6" name="2 - Θέση αριθμού διαφάνειας"/>
          <p:cNvSpPr>
            <a:spLocks noGrp="1"/>
          </p:cNvSpPr>
          <p:nvPr>
            <p:ph type="sldNum" sz="quarter" idx="12"/>
          </p:nvPr>
        </p:nvSpPr>
        <p:spPr/>
        <p:txBody>
          <a:bodyPr/>
          <a:lstStyle/>
          <a:p>
            <a:r>
              <a:rPr lang="en-GB" dirty="0"/>
              <a:t>D</a:t>
            </a:r>
            <a:fld id="{33BD82EF-2C36-4D4A-A515-E6CD155E3A6F}" type="slidenum">
              <a:rPr lang="en-GB"/>
              <a:pPr/>
              <a:t>77</a:t>
            </a:fld>
            <a:endParaRPr lang="en-GB" dirty="0"/>
          </a:p>
        </p:txBody>
      </p:sp>
      <p:grpSp>
        <p:nvGrpSpPr>
          <p:cNvPr id="2" name="Group 5"/>
          <p:cNvGrpSpPr>
            <a:grpSpLocks/>
          </p:cNvGrpSpPr>
          <p:nvPr/>
        </p:nvGrpSpPr>
        <p:grpSpPr bwMode="auto">
          <a:xfrm>
            <a:off x="406400" y="1676400"/>
            <a:ext cx="8263467" cy="4343400"/>
            <a:chOff x="288" y="864"/>
            <a:chExt cx="5856" cy="2736"/>
          </a:xfrm>
        </p:grpSpPr>
        <p:pic>
          <p:nvPicPr>
            <p:cNvPr id="105475" name="Picture 3"/>
            <p:cNvPicPr>
              <a:picLocks noChangeArrowheads="1"/>
            </p:cNvPicPr>
            <p:nvPr/>
          </p:nvPicPr>
          <p:blipFill>
            <a:blip r:embed="rId2" cstate="print"/>
            <a:srcRect l="3641" t="16457" r="14647" b="8873"/>
            <a:stretch>
              <a:fillRect/>
            </a:stretch>
          </p:blipFill>
          <p:spPr bwMode="auto">
            <a:xfrm>
              <a:off x="288" y="864"/>
              <a:ext cx="2832" cy="2736"/>
            </a:xfrm>
            <a:prstGeom prst="rect">
              <a:avLst/>
            </a:prstGeom>
            <a:noFill/>
            <a:ln w="38100">
              <a:solidFill>
                <a:srgbClr val="080808"/>
              </a:solidFill>
              <a:miter lim="800000"/>
              <a:headEnd/>
              <a:tailEnd/>
            </a:ln>
            <a:effectLst/>
          </p:spPr>
        </p:pic>
        <p:pic>
          <p:nvPicPr>
            <p:cNvPr id="105476" name="Picture 4" descr="Fig59b"/>
            <p:cNvPicPr>
              <a:picLocks noChangeAspect="1" noChangeArrowheads="1"/>
            </p:cNvPicPr>
            <p:nvPr/>
          </p:nvPicPr>
          <p:blipFill>
            <a:blip r:embed="rId3" cstate="print"/>
            <a:srcRect/>
            <a:stretch>
              <a:fillRect/>
            </a:stretch>
          </p:blipFill>
          <p:spPr bwMode="auto">
            <a:xfrm>
              <a:off x="3456" y="864"/>
              <a:ext cx="2688" cy="2719"/>
            </a:xfrm>
            <a:prstGeom prst="rect">
              <a:avLst/>
            </a:prstGeom>
            <a:noFill/>
            <a:ln w="38100">
              <a:solidFill>
                <a:srgbClr val="080808"/>
              </a:solidFill>
              <a:miter lim="800000"/>
              <a:headEnd/>
              <a:tailEnd/>
            </a:ln>
          </p:spPr>
        </p:pic>
      </p:gr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Θέση αριθμού διαφάνειας"/>
          <p:cNvSpPr>
            <a:spLocks noGrp="1"/>
          </p:cNvSpPr>
          <p:nvPr>
            <p:ph type="sldNum" sz="quarter" idx="10"/>
          </p:nvPr>
        </p:nvSpPr>
        <p:spPr/>
        <p:txBody>
          <a:bodyPr/>
          <a:lstStyle/>
          <a:p>
            <a:r>
              <a:rPr lang="en-GB"/>
              <a:t>D</a:t>
            </a:r>
            <a:fld id="{A130BA6B-6F9F-4DA7-B9D4-08856BFCB99D}" type="slidenum">
              <a:rPr lang="en-GB"/>
              <a:pPr/>
              <a:t>78</a:t>
            </a:fld>
            <a:endParaRPr lang="en-GB"/>
          </a:p>
        </p:txBody>
      </p:sp>
      <p:sp>
        <p:nvSpPr>
          <p:cNvPr id="107522" name="Rectangle 2"/>
          <p:cNvSpPr>
            <a:spLocks noGrp="1" noChangeArrowheads="1"/>
          </p:cNvSpPr>
          <p:nvPr>
            <p:ph type="title"/>
          </p:nvPr>
        </p:nvSpPr>
        <p:spPr>
          <a:xfrm>
            <a:off x="203200" y="228600"/>
            <a:ext cx="8737600" cy="1143000"/>
          </a:xfrm>
        </p:spPr>
        <p:txBody>
          <a:bodyPr/>
          <a:lstStyle/>
          <a:p>
            <a:r>
              <a:rPr lang="el-GR" sz="4800" dirty="0">
                <a:solidFill>
                  <a:srgbClr val="7030A0"/>
                </a:solidFill>
              </a:rPr>
              <a:t>Αερισμός με </a:t>
            </a:r>
            <a:r>
              <a:rPr lang="en-GB" sz="4800" dirty="0" err="1">
                <a:solidFill>
                  <a:srgbClr val="7030A0"/>
                </a:solidFill>
              </a:rPr>
              <a:t>Combitube</a:t>
            </a:r>
            <a:endParaRPr lang="en-GB" sz="4800" dirty="0">
              <a:solidFill>
                <a:srgbClr val="7030A0"/>
              </a:solidFill>
            </a:endParaRPr>
          </a:p>
        </p:txBody>
      </p:sp>
      <p:pic>
        <p:nvPicPr>
          <p:cNvPr id="107523" name="Picture 3"/>
          <p:cNvPicPr>
            <a:picLocks noChangeArrowheads="1"/>
          </p:cNvPicPr>
          <p:nvPr/>
        </p:nvPicPr>
        <p:blipFill>
          <a:blip r:embed="rId2" cstate="print"/>
          <a:srcRect b="15625"/>
          <a:stretch>
            <a:fillRect/>
          </a:stretch>
        </p:blipFill>
        <p:spPr bwMode="auto">
          <a:xfrm>
            <a:off x="270933" y="1524000"/>
            <a:ext cx="4470400" cy="4495800"/>
          </a:xfrm>
          <a:prstGeom prst="rect">
            <a:avLst/>
          </a:prstGeom>
          <a:noFill/>
          <a:ln w="38100">
            <a:solidFill>
              <a:srgbClr val="080808"/>
            </a:solidFill>
            <a:miter lim="800000"/>
            <a:headEnd/>
            <a:tailEnd/>
          </a:ln>
          <a:effectLst/>
        </p:spPr>
      </p:pic>
      <p:pic>
        <p:nvPicPr>
          <p:cNvPr id="107524" name="Picture 4"/>
          <p:cNvPicPr>
            <a:picLocks noChangeArrowheads="1"/>
          </p:cNvPicPr>
          <p:nvPr/>
        </p:nvPicPr>
        <p:blipFill>
          <a:blip r:embed="rId3" cstate="print"/>
          <a:srcRect b="16216"/>
          <a:stretch>
            <a:fillRect/>
          </a:stretch>
        </p:blipFill>
        <p:spPr bwMode="auto">
          <a:xfrm>
            <a:off x="4944533" y="1524000"/>
            <a:ext cx="3996267" cy="4495800"/>
          </a:xfrm>
          <a:prstGeom prst="rect">
            <a:avLst/>
          </a:prstGeom>
          <a:noFill/>
          <a:ln w="38100">
            <a:solidFill>
              <a:srgbClr val="080808"/>
            </a:solidFill>
            <a:miter lim="800000"/>
            <a:headEnd/>
            <a:tailEnd/>
          </a:ln>
          <a:effec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0"/>
          </p:nvPr>
        </p:nvSpPr>
        <p:spPr/>
        <p:txBody>
          <a:bodyPr/>
          <a:lstStyle/>
          <a:p>
            <a:r>
              <a:rPr lang="en-GB"/>
              <a:t>D</a:t>
            </a:r>
            <a:fld id="{B8A4B20D-16B1-4017-A5BC-522A46D30308}" type="slidenum">
              <a:rPr lang="en-GB"/>
              <a:pPr/>
              <a:t>79</a:t>
            </a:fld>
            <a:endParaRPr lang="en-GB"/>
          </a:p>
        </p:txBody>
      </p:sp>
      <p:sp>
        <p:nvSpPr>
          <p:cNvPr id="93186" name="Rectangle 2"/>
          <p:cNvSpPr>
            <a:spLocks noGrp="1" noChangeArrowheads="1"/>
          </p:cNvSpPr>
          <p:nvPr>
            <p:ph type="title"/>
          </p:nvPr>
        </p:nvSpPr>
        <p:spPr>
          <a:xfrm>
            <a:off x="667456" y="0"/>
            <a:ext cx="7772400" cy="1143000"/>
          </a:xfrm>
        </p:spPr>
        <p:txBody>
          <a:bodyPr>
            <a:normAutofit/>
          </a:bodyPr>
          <a:lstStyle/>
          <a:p>
            <a:r>
              <a:rPr lang="el-GR" b="1" dirty="0" err="1">
                <a:solidFill>
                  <a:srgbClr val="7030A0"/>
                </a:solidFill>
              </a:rPr>
              <a:t>Ενδοτραχειακή</a:t>
            </a:r>
            <a:r>
              <a:rPr lang="el-GR" b="1" dirty="0">
                <a:solidFill>
                  <a:srgbClr val="7030A0"/>
                </a:solidFill>
              </a:rPr>
              <a:t> διασωλήνωση</a:t>
            </a:r>
            <a:endParaRPr lang="en-GB" b="1" dirty="0">
              <a:solidFill>
                <a:srgbClr val="7030A0"/>
              </a:solidFill>
            </a:endParaRPr>
          </a:p>
        </p:txBody>
      </p:sp>
      <p:sp>
        <p:nvSpPr>
          <p:cNvPr id="93187" name="Rectangle 3"/>
          <p:cNvSpPr>
            <a:spLocks noGrp="1" noChangeArrowheads="1"/>
          </p:cNvSpPr>
          <p:nvPr>
            <p:ph type="body" sz="half" idx="1"/>
          </p:nvPr>
        </p:nvSpPr>
        <p:spPr>
          <a:xfrm>
            <a:off x="203200" y="1484784"/>
            <a:ext cx="4301067" cy="4680520"/>
          </a:xfrm>
        </p:spPr>
        <p:txBody>
          <a:bodyPr>
            <a:normAutofit fontScale="92500"/>
          </a:bodyPr>
          <a:lstStyle/>
          <a:p>
            <a:pPr>
              <a:buFontTx/>
              <a:buNone/>
            </a:pPr>
            <a:r>
              <a:rPr lang="el-GR" sz="3600" dirty="0"/>
              <a:t>    </a:t>
            </a:r>
            <a:r>
              <a:rPr lang="el-GR" sz="3200" b="1" u="sng" dirty="0"/>
              <a:t>Πλεονεκτήματα</a:t>
            </a:r>
          </a:p>
          <a:p>
            <a:r>
              <a:rPr lang="el-GR" sz="3200" dirty="0"/>
              <a:t>Επιτρέπει αερισμό με χορήγηση</a:t>
            </a:r>
            <a:r>
              <a:rPr lang="en-GB" sz="3200" dirty="0"/>
              <a:t> 100% O</a:t>
            </a:r>
            <a:r>
              <a:rPr lang="en-GB" sz="3200" baseline="-25000" dirty="0"/>
              <a:t>2</a:t>
            </a:r>
            <a:endParaRPr lang="en-GB" sz="3200" dirty="0"/>
          </a:p>
          <a:p>
            <a:r>
              <a:rPr lang="el-GR" sz="3200" dirty="0"/>
              <a:t>Απομόνωση αεραγωγού, προστασία από την </a:t>
            </a:r>
            <a:r>
              <a:rPr lang="el-GR" sz="3200" dirty="0" err="1"/>
              <a:t>εισρόφηση</a:t>
            </a:r>
            <a:endParaRPr lang="en-GB" sz="3200" dirty="0"/>
          </a:p>
          <a:p>
            <a:r>
              <a:rPr lang="el-GR" sz="3200" dirty="0"/>
              <a:t>Επιτρέπει αναρρόφηση</a:t>
            </a:r>
            <a:endParaRPr lang="en-GB" sz="3200" dirty="0"/>
          </a:p>
          <a:p>
            <a:r>
              <a:rPr lang="el-GR" sz="3200" dirty="0"/>
              <a:t>Εναλλακτική οδός φαρμάκων</a:t>
            </a:r>
            <a:endParaRPr lang="en-GB" sz="3200" dirty="0"/>
          </a:p>
        </p:txBody>
      </p:sp>
      <p:sp>
        <p:nvSpPr>
          <p:cNvPr id="93188" name="Rectangle 4"/>
          <p:cNvSpPr>
            <a:spLocks noGrp="1" noChangeArrowheads="1"/>
          </p:cNvSpPr>
          <p:nvPr>
            <p:ph type="body" sz="half" idx="2"/>
          </p:nvPr>
        </p:nvSpPr>
        <p:spPr>
          <a:xfrm>
            <a:off x="4639733" y="1484784"/>
            <a:ext cx="4504267" cy="4680520"/>
          </a:xfrm>
        </p:spPr>
        <p:txBody>
          <a:bodyPr>
            <a:normAutofit/>
          </a:bodyPr>
          <a:lstStyle/>
          <a:p>
            <a:pPr algn="ctr">
              <a:buFontTx/>
              <a:buNone/>
            </a:pPr>
            <a:r>
              <a:rPr lang="el-GR" sz="3200" b="1" u="sng" dirty="0"/>
              <a:t>Μειονεκτήματα</a:t>
            </a:r>
            <a:endParaRPr lang="en-GB" sz="3200" b="1" u="sng" dirty="0"/>
          </a:p>
          <a:p>
            <a:r>
              <a:rPr lang="el-GR" sz="3200" dirty="0"/>
              <a:t>Απαιτείται εξάσκηση</a:t>
            </a:r>
            <a:endParaRPr lang="en-GB" sz="3200" dirty="0"/>
          </a:p>
          <a:p>
            <a:r>
              <a:rPr lang="el-GR" sz="3200" dirty="0"/>
              <a:t>Αποτυχία εισαγωγής</a:t>
            </a:r>
            <a:r>
              <a:rPr lang="en-GB" sz="3200" dirty="0"/>
              <a:t>,</a:t>
            </a:r>
            <a:r>
              <a:rPr lang="el-GR" sz="3200" dirty="0"/>
              <a:t> τοποθέτηση στον οισοφάγο</a:t>
            </a:r>
            <a:endParaRPr lang="en-GB" sz="3200" dirty="0"/>
          </a:p>
          <a:p>
            <a:r>
              <a:rPr lang="el-GR" sz="3200" dirty="0"/>
              <a:t>Δυνατό να επιδεινωθεί ήδη υπάρχουσα βλάβη ΣΣ</a:t>
            </a:r>
            <a:endParaRPr lang="en-GB"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5" descr="σάρωση0008"/>
          <p:cNvPicPr>
            <a:picLocks noGrp="1" noChangeAspect="1" noChangeArrowheads="1"/>
          </p:cNvPicPr>
          <p:nvPr>
            <p:ph/>
          </p:nvPr>
        </p:nvPicPr>
        <p:blipFill>
          <a:blip r:embed="rId2" cstate="print"/>
          <a:srcRect/>
          <a:stretch>
            <a:fillRect/>
          </a:stretch>
        </p:blipFill>
        <p:spPr>
          <a:xfrm>
            <a:off x="2051720" y="548680"/>
            <a:ext cx="4607843" cy="6048970"/>
          </a:xfrm>
          <a:noFill/>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0"/>
          </p:nvPr>
        </p:nvSpPr>
        <p:spPr/>
        <p:txBody>
          <a:bodyPr/>
          <a:lstStyle/>
          <a:p>
            <a:r>
              <a:rPr lang="en-GB"/>
              <a:t>D</a:t>
            </a:r>
            <a:fld id="{EF4AA719-45FC-4B21-B6FC-D18CD7F7B1D5}" type="slidenum">
              <a:rPr lang="en-GB"/>
              <a:pPr/>
              <a:t>80</a:t>
            </a:fld>
            <a:endParaRPr lang="en-GB"/>
          </a:p>
        </p:txBody>
      </p:sp>
      <p:sp>
        <p:nvSpPr>
          <p:cNvPr id="94210" name="Rectangle 2"/>
          <p:cNvSpPr>
            <a:spLocks noGrp="1" noChangeArrowheads="1"/>
          </p:cNvSpPr>
          <p:nvPr>
            <p:ph type="title"/>
          </p:nvPr>
        </p:nvSpPr>
        <p:spPr>
          <a:xfrm>
            <a:off x="685800" y="228600"/>
            <a:ext cx="7772400" cy="1143000"/>
          </a:xfrm>
        </p:spPr>
        <p:txBody>
          <a:bodyPr/>
          <a:lstStyle/>
          <a:p>
            <a:r>
              <a:rPr lang="el-GR" sz="4800" dirty="0" err="1">
                <a:solidFill>
                  <a:srgbClr val="7030A0"/>
                </a:solidFill>
              </a:rPr>
              <a:t>Ενδοτραχειακή</a:t>
            </a:r>
            <a:r>
              <a:rPr lang="el-GR" sz="4800" dirty="0">
                <a:solidFill>
                  <a:srgbClr val="7030A0"/>
                </a:solidFill>
              </a:rPr>
              <a:t> διασωλήνωση</a:t>
            </a:r>
            <a:endParaRPr lang="en-GB" sz="4800" dirty="0">
              <a:solidFill>
                <a:srgbClr val="7030A0"/>
              </a:solidFill>
            </a:endParaRPr>
          </a:p>
        </p:txBody>
      </p:sp>
      <p:sp>
        <p:nvSpPr>
          <p:cNvPr id="94211" name="Rectangle 3"/>
          <p:cNvSpPr>
            <a:spLocks noGrp="1" noChangeArrowheads="1"/>
          </p:cNvSpPr>
          <p:nvPr>
            <p:ph type="body" idx="1"/>
          </p:nvPr>
        </p:nvSpPr>
        <p:spPr>
          <a:xfrm>
            <a:off x="406400" y="1628800"/>
            <a:ext cx="8551333" cy="4536504"/>
          </a:xfrm>
        </p:spPr>
        <p:txBody>
          <a:bodyPr>
            <a:normAutofit/>
          </a:bodyPr>
          <a:lstStyle/>
          <a:p>
            <a:pPr>
              <a:lnSpc>
                <a:spcPct val="90000"/>
              </a:lnSpc>
            </a:pPr>
            <a:r>
              <a:rPr lang="el-GR" dirty="0"/>
              <a:t>Οξυγόνωση του αρρώστου</a:t>
            </a:r>
            <a:endParaRPr lang="en-GB" dirty="0"/>
          </a:p>
          <a:p>
            <a:pPr>
              <a:lnSpc>
                <a:spcPct val="90000"/>
              </a:lnSpc>
            </a:pPr>
            <a:r>
              <a:rPr lang="el-GR" dirty="0"/>
              <a:t>Προσπάθεια 30 </a:t>
            </a:r>
            <a:r>
              <a:rPr lang="en-US" dirty="0"/>
              <a:t>sec </a:t>
            </a:r>
            <a:r>
              <a:rPr lang="el-GR" dirty="0"/>
              <a:t>για διασωλήνωση</a:t>
            </a:r>
          </a:p>
          <a:p>
            <a:pPr>
              <a:lnSpc>
                <a:spcPct val="90000"/>
              </a:lnSpc>
            </a:pPr>
            <a:r>
              <a:rPr lang="el-GR" dirty="0"/>
              <a:t>Εισαγωγή </a:t>
            </a:r>
            <a:r>
              <a:rPr lang="el-GR" dirty="0" err="1"/>
              <a:t>τραχειοσωλήνα</a:t>
            </a:r>
            <a:r>
              <a:rPr lang="el-GR" dirty="0"/>
              <a:t> από το λάρυγγα με άμεση όραση</a:t>
            </a:r>
          </a:p>
          <a:p>
            <a:pPr>
              <a:lnSpc>
                <a:spcPct val="90000"/>
              </a:lnSpc>
            </a:pPr>
            <a:r>
              <a:rPr lang="el-GR" dirty="0"/>
              <a:t>Σε αμφιβολία ή δυσκολία </a:t>
            </a:r>
            <a:r>
              <a:rPr lang="el-GR" dirty="0" err="1"/>
              <a:t>επαναοξυγόνωση</a:t>
            </a:r>
            <a:r>
              <a:rPr lang="el-GR" dirty="0"/>
              <a:t> του αρρώστου πριν την επόμενη προσπάθεια</a:t>
            </a:r>
            <a:endParaRPr lang="en-GB" dirty="0"/>
          </a:p>
          <a:p>
            <a:pPr algn="ctr">
              <a:lnSpc>
                <a:spcPct val="90000"/>
              </a:lnSpc>
              <a:buFontTx/>
              <a:buNone/>
            </a:pPr>
            <a:r>
              <a:rPr lang="el-GR" b="1" i="1" dirty="0">
                <a:solidFill>
                  <a:srgbClr val="C00000"/>
                </a:solidFill>
              </a:rPr>
              <a:t>Οι ασθενείς κινδυνεύουν από έλλειψη Ο2 και όχι από αποτυχία διασωλήνωσης!</a:t>
            </a:r>
            <a:endParaRPr lang="en-GB" b="1" i="1" dirty="0">
              <a:solidFill>
                <a:srgbClr val="C00000"/>
              </a:solidFill>
            </a:endParaRPr>
          </a:p>
          <a:p>
            <a:pPr>
              <a:lnSpc>
                <a:spcPct val="90000"/>
              </a:lnSpc>
            </a:pPr>
            <a:endParaRPr lang="en-GB" sz="36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 Θέση αριθμού διαφάνειας"/>
          <p:cNvSpPr>
            <a:spLocks noGrp="1"/>
          </p:cNvSpPr>
          <p:nvPr>
            <p:ph type="sldNum" sz="quarter" idx="10"/>
          </p:nvPr>
        </p:nvSpPr>
        <p:spPr/>
        <p:txBody>
          <a:bodyPr/>
          <a:lstStyle/>
          <a:p>
            <a:r>
              <a:rPr lang="en-GB"/>
              <a:t>D</a:t>
            </a:r>
            <a:fld id="{02D284E4-7D9D-4A56-AA60-256239CF0E46}" type="slidenum">
              <a:rPr lang="en-GB"/>
              <a:pPr/>
              <a:t>81</a:t>
            </a:fld>
            <a:endParaRPr lang="en-GB"/>
          </a:p>
        </p:txBody>
      </p:sp>
      <p:sp>
        <p:nvSpPr>
          <p:cNvPr id="108546" name="Rectangle 2"/>
          <p:cNvSpPr>
            <a:spLocks noGrp="1" noChangeArrowheads="1"/>
          </p:cNvSpPr>
          <p:nvPr>
            <p:ph type="title"/>
          </p:nvPr>
        </p:nvSpPr>
        <p:spPr>
          <a:xfrm>
            <a:off x="677333" y="0"/>
            <a:ext cx="7772400" cy="990600"/>
          </a:xfrm>
        </p:spPr>
        <p:txBody>
          <a:bodyPr>
            <a:normAutofit/>
          </a:bodyPr>
          <a:lstStyle/>
          <a:p>
            <a:r>
              <a:rPr lang="el-GR" b="1" dirty="0" err="1" smtClean="0">
                <a:solidFill>
                  <a:srgbClr val="7030A0"/>
                </a:solidFill>
              </a:rPr>
              <a:t>Ενδοτραχειακή</a:t>
            </a:r>
            <a:r>
              <a:rPr lang="el-GR" b="1" dirty="0" smtClean="0">
                <a:solidFill>
                  <a:srgbClr val="7030A0"/>
                </a:solidFill>
              </a:rPr>
              <a:t> διασωλήνωση</a:t>
            </a:r>
            <a:endParaRPr lang="en-GB" b="1" dirty="0">
              <a:solidFill>
                <a:srgbClr val="7030A0"/>
              </a:solidFill>
            </a:endParaRPr>
          </a:p>
        </p:txBody>
      </p:sp>
      <p:pic>
        <p:nvPicPr>
          <p:cNvPr id="108547" name="Picture 3"/>
          <p:cNvPicPr>
            <a:picLocks noChangeArrowheads="1"/>
          </p:cNvPicPr>
          <p:nvPr/>
        </p:nvPicPr>
        <p:blipFill>
          <a:blip r:embed="rId2" cstate="print"/>
          <a:srcRect t="18462"/>
          <a:stretch>
            <a:fillRect/>
          </a:stretch>
        </p:blipFill>
        <p:spPr bwMode="auto">
          <a:xfrm>
            <a:off x="251520" y="1340768"/>
            <a:ext cx="4131733" cy="5105400"/>
          </a:xfrm>
          <a:prstGeom prst="rect">
            <a:avLst/>
          </a:prstGeom>
          <a:noFill/>
          <a:ln w="38100">
            <a:solidFill>
              <a:srgbClr val="080808"/>
            </a:solidFill>
            <a:miter lim="800000"/>
            <a:headEnd/>
            <a:tailEnd/>
          </a:ln>
          <a:effectLst/>
        </p:spPr>
      </p:pic>
      <p:pic>
        <p:nvPicPr>
          <p:cNvPr id="108548" name="Picture 4"/>
          <p:cNvPicPr>
            <a:picLocks noChangeArrowheads="1"/>
          </p:cNvPicPr>
          <p:nvPr/>
        </p:nvPicPr>
        <p:blipFill>
          <a:blip r:embed="rId3" cstate="print"/>
          <a:srcRect r="25397" b="22223"/>
          <a:stretch>
            <a:fillRect/>
          </a:stretch>
        </p:blipFill>
        <p:spPr bwMode="auto">
          <a:xfrm>
            <a:off x="4644008" y="1340768"/>
            <a:ext cx="3880556" cy="5105400"/>
          </a:xfrm>
          <a:prstGeom prst="rect">
            <a:avLst/>
          </a:prstGeom>
          <a:noFill/>
          <a:ln w="38100">
            <a:solidFill>
              <a:srgbClr val="080808"/>
            </a:solidFill>
            <a:miter lim="800000"/>
            <a:headEnd/>
            <a:tailEnd/>
          </a:ln>
          <a:effec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αριθμού διαφάνειας"/>
          <p:cNvSpPr>
            <a:spLocks noGrp="1"/>
          </p:cNvSpPr>
          <p:nvPr>
            <p:ph type="sldNum" sz="quarter" idx="10"/>
          </p:nvPr>
        </p:nvSpPr>
        <p:spPr/>
        <p:txBody>
          <a:bodyPr/>
          <a:lstStyle/>
          <a:p>
            <a:r>
              <a:rPr lang="en-GB"/>
              <a:t>D</a:t>
            </a:r>
            <a:fld id="{616639C7-9FC6-4B63-9D65-5172C8ABEBFA}" type="slidenum">
              <a:rPr lang="en-GB"/>
              <a:pPr/>
              <a:t>82</a:t>
            </a:fld>
            <a:endParaRPr lang="en-GB"/>
          </a:p>
        </p:txBody>
      </p:sp>
      <p:sp>
        <p:nvSpPr>
          <p:cNvPr id="90114" name="Rectangle 2"/>
          <p:cNvSpPr>
            <a:spLocks noGrp="1" noChangeArrowheads="1"/>
          </p:cNvSpPr>
          <p:nvPr>
            <p:ph type="title"/>
          </p:nvPr>
        </p:nvSpPr>
        <p:spPr>
          <a:xfrm>
            <a:off x="677333" y="0"/>
            <a:ext cx="7772400" cy="1143000"/>
          </a:xfrm>
        </p:spPr>
        <p:txBody>
          <a:bodyPr/>
          <a:lstStyle/>
          <a:p>
            <a:r>
              <a:rPr lang="el-GR" sz="4800"/>
              <a:t>Ο</a:t>
            </a:r>
            <a:r>
              <a:rPr lang="en-GB" sz="4800"/>
              <a:t> Combitube</a:t>
            </a:r>
          </a:p>
        </p:txBody>
      </p:sp>
      <p:sp>
        <p:nvSpPr>
          <p:cNvPr id="90115" name="Rectangle 3"/>
          <p:cNvSpPr>
            <a:spLocks noGrp="1" noChangeArrowheads="1"/>
          </p:cNvSpPr>
          <p:nvPr>
            <p:ph type="body" sz="half" idx="1"/>
          </p:nvPr>
        </p:nvSpPr>
        <p:spPr>
          <a:xfrm>
            <a:off x="270934" y="1143000"/>
            <a:ext cx="4233333" cy="4114800"/>
          </a:xfrm>
        </p:spPr>
        <p:txBody>
          <a:bodyPr>
            <a:normAutofit fontScale="92500" lnSpcReduction="10000"/>
          </a:bodyPr>
          <a:lstStyle/>
          <a:p>
            <a:pPr algn="ctr">
              <a:lnSpc>
                <a:spcPct val="90000"/>
              </a:lnSpc>
              <a:buFontTx/>
              <a:buNone/>
            </a:pPr>
            <a:r>
              <a:rPr lang="el-GR" sz="3200" b="1" u="sng"/>
              <a:t>Πλεονεκτήματα</a:t>
            </a:r>
            <a:endParaRPr lang="en-GB" sz="3200" b="1" u="sng"/>
          </a:p>
          <a:p>
            <a:pPr>
              <a:lnSpc>
                <a:spcPct val="90000"/>
              </a:lnSpc>
            </a:pPr>
            <a:r>
              <a:rPr lang="en-GB" sz="3200"/>
              <a:t> </a:t>
            </a:r>
            <a:r>
              <a:rPr lang="el-GR" sz="3200"/>
              <a:t>Εύκολη και γρήγορη τοποθέτηση</a:t>
            </a:r>
            <a:endParaRPr lang="en-GB" sz="3200"/>
          </a:p>
          <a:p>
            <a:pPr>
              <a:lnSpc>
                <a:spcPct val="90000"/>
              </a:lnSpc>
            </a:pPr>
            <a:r>
              <a:rPr lang="el-GR" sz="3200"/>
              <a:t>Αποφεύγεται η λαρυγγοσκόπηση</a:t>
            </a:r>
            <a:r>
              <a:rPr lang="en-GB" sz="3200"/>
              <a:t> </a:t>
            </a:r>
          </a:p>
          <a:p>
            <a:pPr>
              <a:lnSpc>
                <a:spcPct val="90000"/>
              </a:lnSpc>
            </a:pPr>
            <a:r>
              <a:rPr lang="el-GR" sz="3200"/>
              <a:t>Προστατεύει σε αναρρόφηση</a:t>
            </a:r>
            <a:endParaRPr lang="en-GB" sz="3200"/>
          </a:p>
          <a:p>
            <a:pPr>
              <a:lnSpc>
                <a:spcPct val="90000"/>
              </a:lnSpc>
            </a:pPr>
            <a:r>
              <a:rPr lang="el-GR" sz="3200"/>
              <a:t>Χρησιμοποιείται και σε υψηλές πιέσεις αερισμού</a:t>
            </a:r>
            <a:endParaRPr lang="en-GB" sz="3200"/>
          </a:p>
        </p:txBody>
      </p:sp>
      <p:sp>
        <p:nvSpPr>
          <p:cNvPr id="90116" name="Rectangle 4"/>
          <p:cNvSpPr>
            <a:spLocks noGrp="1" noChangeArrowheads="1"/>
          </p:cNvSpPr>
          <p:nvPr>
            <p:ph type="body" sz="half" idx="2"/>
          </p:nvPr>
        </p:nvSpPr>
        <p:spPr>
          <a:xfrm>
            <a:off x="4402667" y="1143000"/>
            <a:ext cx="4741333" cy="4114800"/>
          </a:xfrm>
        </p:spPr>
        <p:txBody>
          <a:bodyPr>
            <a:normAutofit fontScale="92500" lnSpcReduction="20000"/>
          </a:bodyPr>
          <a:lstStyle/>
          <a:p>
            <a:pPr algn="ctr">
              <a:lnSpc>
                <a:spcPct val="90000"/>
              </a:lnSpc>
              <a:buFontTx/>
              <a:buNone/>
            </a:pPr>
            <a:r>
              <a:rPr lang="el-GR" sz="3200" b="1" u="sng"/>
              <a:t>Μειονεκτήματα</a:t>
            </a:r>
            <a:endParaRPr lang="en-GB" sz="3200" b="1" u="sng"/>
          </a:p>
          <a:p>
            <a:pPr>
              <a:lnSpc>
                <a:spcPct val="90000"/>
              </a:lnSpc>
            </a:pPr>
            <a:r>
              <a:rPr lang="el-GR" sz="3200"/>
              <a:t>Διαθέσιμο μόνο σε 2 μεγέθη</a:t>
            </a:r>
          </a:p>
          <a:p>
            <a:pPr>
              <a:lnSpc>
                <a:spcPct val="90000"/>
              </a:lnSpc>
            </a:pPr>
            <a:r>
              <a:rPr lang="el-GR" sz="3200"/>
              <a:t>Κίνδυνος αερισμού από λάθος αυλό</a:t>
            </a:r>
            <a:endParaRPr lang="en-GB" sz="3200"/>
          </a:p>
          <a:p>
            <a:pPr>
              <a:lnSpc>
                <a:spcPct val="90000"/>
              </a:lnSpc>
            </a:pPr>
            <a:r>
              <a:rPr lang="el-GR" sz="3200"/>
              <a:t>Καταστροφή των</a:t>
            </a:r>
            <a:r>
              <a:rPr lang="en-GB" sz="3200"/>
              <a:t>cuffs </a:t>
            </a:r>
            <a:r>
              <a:rPr lang="el-GR" sz="3200"/>
              <a:t>στην εισαγωγή</a:t>
            </a:r>
            <a:endParaRPr lang="en-GB" sz="3200"/>
          </a:p>
          <a:p>
            <a:pPr>
              <a:lnSpc>
                <a:spcPct val="90000"/>
              </a:lnSpc>
            </a:pPr>
            <a:r>
              <a:rPr lang="el-GR" sz="3200"/>
              <a:t>Κίνδυνος τραυματισμού στην εισαγωγή</a:t>
            </a:r>
            <a:endParaRPr lang="en-GB" sz="3200"/>
          </a:p>
          <a:p>
            <a:pPr>
              <a:lnSpc>
                <a:spcPct val="90000"/>
              </a:lnSpc>
            </a:pPr>
            <a:r>
              <a:rPr lang="el-GR" sz="3200"/>
              <a:t>Μιας χρήσης</a:t>
            </a:r>
            <a:endParaRPr lang="en-GB" sz="3200"/>
          </a:p>
          <a:p>
            <a:endParaRPr lang="en-GB" sz="320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a:r>
              <a:rPr lang="el-GR" b="1" dirty="0" smtClean="0">
                <a:solidFill>
                  <a:srgbClr val="7030A0"/>
                </a:solidFill>
              </a:rPr>
              <a:t>ΠΝΙΓΜΟΝΗ</a:t>
            </a:r>
            <a:endParaRPr lang="el-GR" b="1" dirty="0">
              <a:solidFill>
                <a:srgbClr val="7030A0"/>
              </a:solidFill>
            </a:endParaRPr>
          </a:p>
        </p:txBody>
      </p:sp>
      <p:sp>
        <p:nvSpPr>
          <p:cNvPr id="9219" name="Rectangle 3"/>
          <p:cNvSpPr>
            <a:spLocks noGrp="1" noChangeArrowheads="1"/>
          </p:cNvSpPr>
          <p:nvPr>
            <p:ph idx="1"/>
          </p:nvPr>
        </p:nvSpPr>
        <p:spPr>
          <a:xfrm>
            <a:off x="457200" y="2205038"/>
            <a:ext cx="8229600" cy="3925887"/>
          </a:xfrm>
        </p:spPr>
        <p:txBody>
          <a:bodyPr/>
          <a:lstStyle/>
          <a:p>
            <a:r>
              <a:rPr lang="el-GR" dirty="0"/>
              <a:t>Όταν έχουμε να αντιμετωπίσουμε έναν ασθενή με πιθανή απόφραξη αεραγωγού, το βασικότερο είναι να διακρίνουμε αν αυτή η απόφραξη είναι </a:t>
            </a:r>
            <a:r>
              <a:rPr lang="el-GR" b="1" dirty="0"/>
              <a:t>ήπια</a:t>
            </a:r>
            <a:r>
              <a:rPr lang="el-GR" dirty="0"/>
              <a:t> ή </a:t>
            </a:r>
            <a:r>
              <a:rPr lang="el-GR" b="1" dirty="0"/>
              <a:t>σοβαρή (απειλητική για τη ζωή).</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p:nvPr>
        </p:nvSpPr>
        <p:spPr>
          <a:xfrm>
            <a:off x="1259632" y="116632"/>
            <a:ext cx="7427168" cy="936104"/>
          </a:xfrm>
        </p:spPr>
        <p:txBody>
          <a:bodyPr/>
          <a:lstStyle/>
          <a:p>
            <a:pPr eaLnBrk="1" hangingPunct="1"/>
            <a:r>
              <a:rPr lang="el-GR" sz="3600" dirty="0" smtClean="0">
                <a:solidFill>
                  <a:srgbClr val="7030A0"/>
                </a:solidFill>
                <a:cs typeface="Arial" pitchFamily="34" charset="0"/>
              </a:rPr>
              <a:t>ΠΝΙΓΜΟΝΗ  - ΟΡΙΣΜΟΣ</a:t>
            </a:r>
          </a:p>
        </p:txBody>
      </p:sp>
      <p:pic>
        <p:nvPicPr>
          <p:cNvPr id="18435" name="Picture 2" descr="C:\Documents and Settings\Administrator\Επιφάνεια εργασίας\κατάλογος.jpg"/>
          <p:cNvPicPr>
            <a:picLocks noGrp="1" noChangeAspect="1" noChangeArrowheads="1"/>
          </p:cNvPicPr>
          <p:nvPr>
            <p:ph sz="half" idx="1"/>
          </p:nvPr>
        </p:nvPicPr>
        <p:blipFill>
          <a:blip r:embed="rId3" cstate="print"/>
          <a:stretch>
            <a:fillRect/>
          </a:stretch>
        </p:blipFill>
        <p:spPr>
          <a:xfrm>
            <a:off x="1333500" y="2953544"/>
            <a:ext cx="2286000" cy="1819275"/>
          </a:xfrm>
        </p:spPr>
      </p:pic>
      <p:sp>
        <p:nvSpPr>
          <p:cNvPr id="18436" name="3 - Θέση περιεχομένου"/>
          <p:cNvSpPr>
            <a:spLocks noGrp="1"/>
          </p:cNvSpPr>
          <p:nvPr>
            <p:ph sz="half" idx="2"/>
          </p:nvPr>
        </p:nvSpPr>
        <p:spPr>
          <a:xfrm>
            <a:off x="755650" y="1125538"/>
            <a:ext cx="7920038" cy="3095625"/>
          </a:xfrm>
        </p:spPr>
        <p:txBody>
          <a:bodyPr/>
          <a:lstStyle/>
          <a:p>
            <a:pPr eaLnBrk="1" hangingPunct="1">
              <a:buFont typeface="Arial" pitchFamily="34" charset="0"/>
              <a:buNone/>
            </a:pPr>
            <a:r>
              <a:rPr lang="el-GR" dirty="0" smtClean="0">
                <a:latin typeface="Arial" pitchFamily="34" charset="0"/>
                <a:cs typeface="Arial" pitchFamily="34" charset="0"/>
              </a:rPr>
              <a:t>	</a:t>
            </a:r>
            <a:r>
              <a:rPr lang="el-GR" sz="2400" dirty="0" smtClean="0">
                <a:cs typeface="Arial" pitchFamily="34" charset="0"/>
              </a:rPr>
              <a:t>Είναι η απόφραξη του αεραγωγού από κάποιο ξένο στερεό σώμα (τροφή, μικρά αντικείμενα).</a:t>
            </a:r>
          </a:p>
        </p:txBody>
      </p:sp>
      <p:sp>
        <p:nvSpPr>
          <p:cNvPr id="6" name="5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pic>
        <p:nvPicPr>
          <p:cNvPr id="18438" name="1 - Εικόνα" descr="100_0376.jpg"/>
          <p:cNvPicPr>
            <a:picLocks noChangeAspect="1"/>
          </p:cNvPicPr>
          <p:nvPr/>
        </p:nvPicPr>
        <p:blipFill>
          <a:blip r:embed="rId4" cstate="print"/>
          <a:srcRect/>
          <a:stretch>
            <a:fillRect/>
          </a:stretch>
        </p:blipFill>
        <p:spPr bwMode="auto">
          <a:xfrm>
            <a:off x="4644008" y="2492896"/>
            <a:ext cx="3816102" cy="3673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2 - Τίτλος"/>
          <p:cNvSpPr>
            <a:spLocks noGrp="1"/>
          </p:cNvSpPr>
          <p:nvPr>
            <p:ph type="title"/>
          </p:nvPr>
        </p:nvSpPr>
        <p:spPr>
          <a:xfrm>
            <a:off x="467544" y="3861048"/>
            <a:ext cx="3456384" cy="2305050"/>
          </a:xfrm>
        </p:spPr>
        <p:txBody>
          <a:bodyPr/>
          <a:lstStyle/>
          <a:p>
            <a:pPr eaLnBrk="1" hangingPunct="1"/>
            <a:r>
              <a:rPr lang="el-GR" sz="2400" i="1" u="sng" dirty="0" smtClean="0">
                <a:solidFill>
                  <a:schemeClr val="tx1"/>
                </a:solidFill>
                <a:cs typeface="Arial" pitchFamily="34" charset="0"/>
              </a:rPr>
              <a:t>Ήπια απόφραξη</a:t>
            </a:r>
            <a:r>
              <a:rPr lang="el-GR" sz="2400" u="sng" dirty="0" smtClean="0">
                <a:solidFill>
                  <a:schemeClr val="tx1"/>
                </a:solidFill>
                <a:cs typeface="Arial" pitchFamily="34" charset="0"/>
              </a:rPr>
              <a:t/>
            </a:r>
            <a:br>
              <a:rPr lang="el-GR" sz="2400" u="sng" dirty="0" smtClean="0">
                <a:solidFill>
                  <a:schemeClr val="tx1"/>
                </a:solidFill>
                <a:cs typeface="Arial" pitchFamily="34" charset="0"/>
              </a:rPr>
            </a:br>
            <a:r>
              <a:rPr lang="el-GR" sz="2400" b="0" dirty="0" smtClean="0">
                <a:solidFill>
                  <a:schemeClr val="tx1"/>
                </a:solidFill>
                <a:cs typeface="Arial" pitchFamily="34" charset="0"/>
              </a:rPr>
              <a:t>Δυσκολία στην αναπνοή</a:t>
            </a:r>
            <a:br>
              <a:rPr lang="el-GR" sz="2400" b="0" dirty="0" smtClean="0">
                <a:solidFill>
                  <a:schemeClr val="tx1"/>
                </a:solidFill>
                <a:cs typeface="Arial" pitchFamily="34" charset="0"/>
              </a:rPr>
            </a:br>
            <a:r>
              <a:rPr lang="el-GR" sz="2400" b="0" dirty="0" smtClean="0">
                <a:solidFill>
                  <a:schemeClr val="tx1"/>
                </a:solidFill>
                <a:cs typeface="Arial" pitchFamily="34" charset="0"/>
              </a:rPr>
              <a:t>Βήχας</a:t>
            </a:r>
            <a:br>
              <a:rPr lang="el-GR" sz="2400" b="0" dirty="0" smtClean="0">
                <a:solidFill>
                  <a:schemeClr val="tx1"/>
                </a:solidFill>
                <a:cs typeface="Arial" pitchFamily="34" charset="0"/>
              </a:rPr>
            </a:br>
            <a:r>
              <a:rPr lang="el-GR" sz="2400" b="0" dirty="0" smtClean="0">
                <a:solidFill>
                  <a:schemeClr val="tx1"/>
                </a:solidFill>
                <a:cs typeface="Arial" pitchFamily="34" charset="0"/>
              </a:rPr>
              <a:t>Συριγμός</a:t>
            </a:r>
            <a:r>
              <a:rPr lang="el-GR" sz="2400" dirty="0" smtClean="0">
                <a:solidFill>
                  <a:schemeClr val="tx1"/>
                </a:solidFill>
                <a:cs typeface="Arial" pitchFamily="34" charset="0"/>
              </a:rPr>
              <a:t/>
            </a:r>
            <a:br>
              <a:rPr lang="el-GR" sz="2400" dirty="0" smtClean="0">
                <a:solidFill>
                  <a:schemeClr val="tx1"/>
                </a:solidFill>
                <a:cs typeface="Arial" pitchFamily="34" charset="0"/>
              </a:rPr>
            </a:br>
            <a:endParaRPr lang="el-GR" sz="2400" dirty="0" smtClean="0">
              <a:solidFill>
                <a:schemeClr val="tx1"/>
              </a:solidFill>
            </a:endParaRPr>
          </a:p>
        </p:txBody>
      </p:sp>
      <p:pic>
        <p:nvPicPr>
          <p:cNvPr id="19461" name="1 - Εικόνα" descr="100_0378.jpg"/>
          <p:cNvPicPr>
            <a:picLocks noGrp="1" noChangeAspect="1"/>
          </p:cNvPicPr>
          <p:nvPr>
            <p:ph type="pic" idx="1"/>
          </p:nvPr>
        </p:nvPicPr>
        <p:blipFill>
          <a:blip r:embed="rId2" cstate="print"/>
          <a:srcRect/>
          <a:stretch>
            <a:fillRect/>
          </a:stretch>
        </p:blipFill>
        <p:spPr>
          <a:xfrm>
            <a:off x="2195736" y="260648"/>
            <a:ext cx="4464050" cy="3455690"/>
          </a:xfrm>
          <a:noFill/>
        </p:spPr>
      </p:pic>
      <p:sp>
        <p:nvSpPr>
          <p:cNvPr id="19459" name="4 - Θέση κειμένου"/>
          <p:cNvSpPr>
            <a:spLocks noGrp="1"/>
          </p:cNvSpPr>
          <p:nvPr>
            <p:ph type="body" sz="half" idx="2"/>
          </p:nvPr>
        </p:nvSpPr>
        <p:spPr>
          <a:xfrm>
            <a:off x="4211638" y="4149080"/>
            <a:ext cx="4536826" cy="2232248"/>
          </a:xfrm>
        </p:spPr>
        <p:txBody>
          <a:bodyPr>
            <a:normAutofit lnSpcReduction="10000"/>
          </a:bodyPr>
          <a:lstStyle/>
          <a:p>
            <a:pPr lvl="1" eaLnBrk="1" hangingPunct="1"/>
            <a:r>
              <a:rPr lang="el-GR" sz="2400" b="1" i="1" u="sng" dirty="0" smtClean="0">
                <a:cs typeface="Arial" pitchFamily="34" charset="0"/>
              </a:rPr>
              <a:t>Σοβαρή απόφραξη</a:t>
            </a:r>
            <a:endParaRPr lang="el-GR" sz="2400" u="sng" dirty="0" smtClean="0">
              <a:cs typeface="Arial" pitchFamily="34" charset="0"/>
            </a:endParaRPr>
          </a:p>
          <a:p>
            <a:pPr lvl="1" eaLnBrk="1" hangingPunct="1"/>
            <a:r>
              <a:rPr lang="el-GR" sz="2400" dirty="0" smtClean="0">
                <a:cs typeface="Arial" pitchFamily="34" charset="0"/>
              </a:rPr>
              <a:t>Δεν μπορεί να μιλήσει,  να αναπνεύσει,  </a:t>
            </a:r>
            <a:r>
              <a:rPr lang="en-US" sz="2400" dirty="0" smtClean="0">
                <a:cs typeface="Arial" pitchFamily="34" charset="0"/>
              </a:rPr>
              <a:t>                                 </a:t>
            </a:r>
            <a:r>
              <a:rPr lang="el-GR" sz="2400" dirty="0" smtClean="0">
                <a:cs typeface="Arial" pitchFamily="34" charset="0"/>
              </a:rPr>
              <a:t>σιγή στη προσπάθεια για βήχα </a:t>
            </a:r>
          </a:p>
          <a:p>
            <a:pPr lvl="1" eaLnBrk="1" hangingPunct="1"/>
            <a:r>
              <a:rPr lang="el-GR" sz="2400" dirty="0" smtClean="0">
                <a:cs typeface="Arial" pitchFamily="34" charset="0"/>
              </a:rPr>
              <a:t>Τελικά θα χάσει τις αισθήσεις του</a:t>
            </a:r>
          </a:p>
          <a:p>
            <a:pPr lvl="1"/>
            <a:endParaRPr lang="el-GR" sz="2400" dirty="0" smtClean="0"/>
          </a:p>
        </p:txBody>
      </p:sp>
      <p:sp>
        <p:nvSpPr>
          <p:cNvPr id="2" name="1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p:nvPr>
        </p:nvSpPr>
        <p:spPr>
          <a:xfrm>
            <a:off x="1475656" y="332656"/>
            <a:ext cx="7211144" cy="864096"/>
          </a:xfrm>
        </p:spPr>
        <p:txBody>
          <a:bodyPr/>
          <a:lstStyle/>
          <a:p>
            <a:pPr eaLnBrk="1" hangingPunct="1"/>
            <a:r>
              <a:rPr lang="el-GR" sz="3600" dirty="0" smtClean="0">
                <a:solidFill>
                  <a:srgbClr val="7030A0"/>
                </a:solidFill>
                <a:cs typeface="Arial" pitchFamily="34" charset="0"/>
              </a:rPr>
              <a:t>ΑΝΤΙΜΕΤΩΠΙΣΗ</a:t>
            </a:r>
          </a:p>
        </p:txBody>
      </p:sp>
      <p:pic>
        <p:nvPicPr>
          <p:cNvPr id="20484" name="1 - Εικόνα" descr="100_0377.jpg"/>
          <p:cNvPicPr>
            <a:picLocks noGrp="1" noChangeAspect="1"/>
          </p:cNvPicPr>
          <p:nvPr>
            <p:ph sz="half" idx="1"/>
          </p:nvPr>
        </p:nvPicPr>
        <p:blipFill>
          <a:blip r:embed="rId3" cstate="print"/>
          <a:srcRect/>
          <a:stretch>
            <a:fillRect/>
          </a:stretch>
        </p:blipFill>
        <p:spPr>
          <a:xfrm>
            <a:off x="4140200" y="2349500"/>
            <a:ext cx="3811588" cy="3155950"/>
          </a:xfrm>
          <a:noFill/>
        </p:spPr>
      </p:pic>
      <p:sp>
        <p:nvSpPr>
          <p:cNvPr id="20483" name="3 - Θέση περιεχομένου"/>
          <p:cNvSpPr>
            <a:spLocks noGrp="1"/>
          </p:cNvSpPr>
          <p:nvPr>
            <p:ph sz="half" idx="2"/>
          </p:nvPr>
        </p:nvSpPr>
        <p:spPr>
          <a:xfrm>
            <a:off x="323528" y="1340768"/>
            <a:ext cx="8136260" cy="5183857"/>
          </a:xfrm>
        </p:spPr>
        <p:txBody>
          <a:bodyPr>
            <a:normAutofit fontScale="92500"/>
          </a:bodyPr>
          <a:lstStyle/>
          <a:p>
            <a:pPr algn="ctr" eaLnBrk="1" hangingPunct="1">
              <a:buFont typeface="Arial" pitchFamily="34" charset="0"/>
              <a:buNone/>
            </a:pPr>
            <a:r>
              <a:rPr lang="el-GR" sz="2400" b="1" i="1" dirty="0" smtClean="0">
                <a:cs typeface="Arial" pitchFamily="34" charset="0"/>
              </a:rPr>
              <a:t>Είναι ο βήχας αποτελεσματικός;</a:t>
            </a:r>
          </a:p>
          <a:p>
            <a:pPr>
              <a:spcBef>
                <a:spcPct val="0"/>
              </a:spcBef>
            </a:pPr>
            <a:r>
              <a:rPr lang="el-GR" sz="2400" dirty="0" smtClean="0">
                <a:cs typeface="Arial" pitchFamily="34" charset="0"/>
              </a:rPr>
              <a:t>Τον ενθαρρύνουμε  να συνεχίσει να βήχει, </a:t>
            </a:r>
            <a:r>
              <a:rPr lang="en-US" sz="2400" dirty="0" smtClean="0">
                <a:cs typeface="Arial" pitchFamily="34" charset="0"/>
              </a:rPr>
              <a:t> </a:t>
            </a:r>
            <a:r>
              <a:rPr lang="el-GR" sz="2400" dirty="0" smtClean="0">
                <a:cs typeface="Arial" pitchFamily="34" charset="0"/>
              </a:rPr>
              <a:t>ενώ ελέγχουμε για:</a:t>
            </a:r>
          </a:p>
          <a:p>
            <a:pPr>
              <a:spcBef>
                <a:spcPct val="0"/>
              </a:spcBef>
              <a:buNone/>
            </a:pPr>
            <a:endParaRPr lang="el-GR" sz="2400" dirty="0" smtClean="0">
              <a:cs typeface="Arial" pitchFamily="34" charset="0"/>
            </a:endParaRPr>
          </a:p>
          <a:p>
            <a:pPr>
              <a:spcBef>
                <a:spcPct val="0"/>
              </a:spcBef>
              <a:buFont typeface="Wingdings" pitchFamily="2" charset="2"/>
              <a:buChar char="Ø"/>
            </a:pPr>
            <a:r>
              <a:rPr lang="el-GR" sz="2400" dirty="0" smtClean="0">
                <a:cs typeface="Arial" pitchFamily="34" charset="0"/>
              </a:rPr>
              <a:t>Επιδείνωση</a:t>
            </a:r>
          </a:p>
          <a:p>
            <a:pPr>
              <a:spcBef>
                <a:spcPct val="0"/>
              </a:spcBef>
              <a:buFont typeface="Wingdings" pitchFamily="2" charset="2"/>
              <a:buChar char="Ø"/>
            </a:pPr>
            <a:r>
              <a:rPr lang="el-GR" sz="2400" dirty="0" smtClean="0">
                <a:cs typeface="Arial" pitchFamily="34" charset="0"/>
              </a:rPr>
              <a:t>Μη αποτελεσματικό βήχα ή</a:t>
            </a:r>
          </a:p>
          <a:p>
            <a:pPr>
              <a:spcBef>
                <a:spcPct val="0"/>
              </a:spcBef>
              <a:buFont typeface="Wingdings" pitchFamily="2" charset="2"/>
              <a:buChar char="Ø"/>
            </a:pPr>
            <a:r>
              <a:rPr lang="el-GR" sz="2400" dirty="0" smtClean="0">
                <a:cs typeface="Arial" pitchFamily="34" charset="0"/>
              </a:rPr>
              <a:t>Άρση της απόφραξης.</a:t>
            </a:r>
          </a:p>
          <a:p>
            <a:pPr eaLnBrk="1" hangingPunct="1">
              <a:buFont typeface="Arial" pitchFamily="34" charset="0"/>
              <a:buNone/>
            </a:pPr>
            <a:endParaRPr lang="el-GR" sz="2400" dirty="0" smtClean="0">
              <a:cs typeface="Arial" pitchFamily="34" charset="0"/>
            </a:endParaRPr>
          </a:p>
          <a:p>
            <a:pPr eaLnBrk="1" hangingPunct="1">
              <a:buFont typeface="Arial" pitchFamily="34" charset="0"/>
              <a:buNone/>
            </a:pPr>
            <a:endParaRPr lang="el-GR" sz="2400" dirty="0" smtClean="0">
              <a:cs typeface="Arial" pitchFamily="34" charset="0"/>
            </a:endParaRPr>
          </a:p>
          <a:p>
            <a:pPr eaLnBrk="1" hangingPunct="1">
              <a:buFont typeface="Arial" pitchFamily="34" charset="0"/>
              <a:buNone/>
            </a:pPr>
            <a:endParaRPr lang="el-GR" sz="2400" dirty="0" smtClean="0">
              <a:cs typeface="Arial" pitchFamily="34" charset="0"/>
            </a:endParaRPr>
          </a:p>
          <a:p>
            <a:pPr eaLnBrk="1" hangingPunct="1">
              <a:buFont typeface="Arial" pitchFamily="34" charset="0"/>
              <a:buNone/>
            </a:pPr>
            <a:endParaRPr lang="el-GR" sz="2400" dirty="0" smtClean="0">
              <a:cs typeface="Arial" pitchFamily="34" charset="0"/>
            </a:endParaRPr>
          </a:p>
          <a:p>
            <a:pPr algn="ctr" eaLnBrk="1" hangingPunct="1">
              <a:buFont typeface="Arial" pitchFamily="34" charset="0"/>
              <a:buNone/>
            </a:pPr>
            <a:endParaRPr lang="el-GR" sz="2400" b="1" i="1" dirty="0" smtClean="0">
              <a:cs typeface="Arial" pitchFamily="34" charset="0"/>
            </a:endParaRPr>
          </a:p>
          <a:p>
            <a:pPr algn="ctr" eaLnBrk="1" hangingPunct="1">
              <a:buFont typeface="Arial" pitchFamily="34" charset="0"/>
              <a:buNone/>
            </a:pPr>
            <a:r>
              <a:rPr lang="el-GR" sz="2400" b="1" i="1" dirty="0" smtClean="0">
                <a:cs typeface="Arial" pitchFamily="34" charset="0"/>
              </a:rPr>
              <a:t>Δεν είναι ο βήχας αποτελεσματικός;</a:t>
            </a:r>
          </a:p>
          <a:p>
            <a:pPr algn="ctr" eaLnBrk="1" hangingPunct="1">
              <a:buFont typeface="Arial" pitchFamily="34" charset="0"/>
              <a:buNone/>
            </a:pPr>
            <a:r>
              <a:rPr lang="el-GR" sz="2400" dirty="0" smtClean="0">
                <a:cs typeface="Arial" pitchFamily="34" charset="0"/>
              </a:rPr>
              <a:t> Ξεκινάμε τις δεξιότητες απομάκρυνσης του ξένου</a:t>
            </a:r>
            <a:r>
              <a:rPr lang="en-US" sz="2400" dirty="0" smtClean="0">
                <a:cs typeface="Arial" pitchFamily="34" charset="0"/>
              </a:rPr>
              <a:t> </a:t>
            </a:r>
            <a:r>
              <a:rPr lang="el-GR" sz="2400" dirty="0" smtClean="0">
                <a:cs typeface="Arial" pitchFamily="34" charset="0"/>
              </a:rPr>
              <a:t>σώματος …              </a:t>
            </a:r>
          </a:p>
        </p:txBody>
      </p:sp>
      <p:sp>
        <p:nvSpPr>
          <p:cNvPr id="6" name="5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p:cNvSpPr>
            <a:spLocks noGrp="1"/>
          </p:cNvSpPr>
          <p:nvPr>
            <p:ph type="title"/>
          </p:nvPr>
        </p:nvSpPr>
        <p:spPr>
          <a:xfrm>
            <a:off x="457200" y="274638"/>
            <a:ext cx="8229600" cy="922337"/>
          </a:xfrm>
        </p:spPr>
        <p:txBody>
          <a:bodyPr/>
          <a:lstStyle/>
          <a:p>
            <a:pPr eaLnBrk="1" hangingPunct="1"/>
            <a:r>
              <a:rPr lang="el-GR" sz="3600" dirty="0" smtClean="0">
                <a:solidFill>
                  <a:schemeClr val="tx1"/>
                </a:solidFill>
                <a:cs typeface="Arial" pitchFamily="34" charset="0"/>
              </a:rPr>
              <a:t>1</a:t>
            </a:r>
            <a:r>
              <a:rPr lang="el-GR" sz="3600" baseline="30000" dirty="0" smtClean="0">
                <a:solidFill>
                  <a:schemeClr val="tx1"/>
                </a:solidFill>
                <a:cs typeface="Arial" pitchFamily="34" charset="0"/>
              </a:rPr>
              <a:t>Η</a:t>
            </a:r>
            <a:r>
              <a:rPr lang="el-GR" sz="3600" dirty="0" smtClean="0">
                <a:solidFill>
                  <a:schemeClr val="tx1"/>
                </a:solidFill>
                <a:cs typeface="Arial" pitchFamily="34" charset="0"/>
              </a:rPr>
              <a:t>   ΔΕΞΙΟΤΗΤΑ</a:t>
            </a:r>
            <a:endParaRPr lang="el-GR" sz="3600" dirty="0" smtClean="0">
              <a:solidFill>
                <a:schemeClr val="tx1"/>
              </a:solidFill>
            </a:endParaRPr>
          </a:p>
        </p:txBody>
      </p:sp>
      <p:pic>
        <p:nvPicPr>
          <p:cNvPr id="21508" name="1 - Εικόνα" descr="100_0379.jpg"/>
          <p:cNvPicPr>
            <a:picLocks noGrp="1" noChangeAspect="1"/>
          </p:cNvPicPr>
          <p:nvPr>
            <p:ph sz="half" idx="1"/>
          </p:nvPr>
        </p:nvPicPr>
        <p:blipFill>
          <a:blip r:embed="rId3" cstate="print"/>
          <a:srcRect/>
          <a:stretch>
            <a:fillRect/>
          </a:stretch>
        </p:blipFill>
        <p:spPr>
          <a:xfrm>
            <a:off x="4932040" y="1484784"/>
            <a:ext cx="3960812" cy="4391025"/>
          </a:xfrm>
          <a:noFill/>
        </p:spPr>
      </p:pic>
      <p:sp>
        <p:nvSpPr>
          <p:cNvPr id="21507" name="3 - Θέση περιεχομένου"/>
          <p:cNvSpPr>
            <a:spLocks noGrp="1"/>
          </p:cNvSpPr>
          <p:nvPr>
            <p:ph sz="half" idx="2"/>
          </p:nvPr>
        </p:nvSpPr>
        <p:spPr>
          <a:xfrm>
            <a:off x="323528" y="1484784"/>
            <a:ext cx="4176464" cy="4464497"/>
          </a:xfrm>
        </p:spPr>
        <p:txBody>
          <a:bodyPr>
            <a:normAutofit fontScale="92500" lnSpcReduction="10000"/>
          </a:bodyPr>
          <a:lstStyle/>
          <a:p>
            <a:pPr eaLnBrk="1" hangingPunct="1">
              <a:buFont typeface="Arial" pitchFamily="34" charset="0"/>
              <a:buNone/>
            </a:pPr>
            <a:r>
              <a:rPr lang="el-GR" sz="2400" dirty="0" smtClean="0">
                <a:cs typeface="Arial" pitchFamily="34" charset="0"/>
              </a:rPr>
              <a:t>	</a:t>
            </a:r>
            <a:r>
              <a:rPr lang="el-GR" sz="2600" dirty="0" smtClean="0">
                <a:cs typeface="Arial" pitchFamily="34" charset="0"/>
              </a:rPr>
              <a:t>Γέρνουμε μπροστά το σώμα  και δίνουμε μέχρι πέντε πλήξεις</a:t>
            </a:r>
            <a:r>
              <a:rPr lang="el-GR" sz="2600" i="1" dirty="0" smtClean="0">
                <a:cs typeface="Arial" pitchFamily="34" charset="0"/>
              </a:rPr>
              <a:t> </a:t>
            </a:r>
            <a:r>
              <a:rPr lang="el-GR" sz="2600" dirty="0" smtClean="0">
                <a:cs typeface="Arial" pitchFamily="34" charset="0"/>
              </a:rPr>
              <a:t>ανάμεσα στις ωμοπλάτες με  φορά από πίσω προς τα εμπρός. </a:t>
            </a:r>
          </a:p>
          <a:p>
            <a:pPr eaLnBrk="1" hangingPunct="1">
              <a:buFont typeface="Arial" pitchFamily="34" charset="0"/>
              <a:buNone/>
            </a:pPr>
            <a:r>
              <a:rPr lang="el-GR" sz="2600" dirty="0" smtClean="0">
                <a:cs typeface="Arial" pitchFamily="34" charset="0"/>
              </a:rPr>
              <a:t>	</a:t>
            </a:r>
          </a:p>
          <a:p>
            <a:pPr eaLnBrk="1" hangingPunct="1">
              <a:buFont typeface="Arial" pitchFamily="34" charset="0"/>
              <a:buNone/>
            </a:pPr>
            <a:r>
              <a:rPr lang="el-GR" sz="2400" dirty="0" smtClean="0">
                <a:cs typeface="Arial" pitchFamily="34" charset="0"/>
              </a:rPr>
              <a:t>	</a:t>
            </a:r>
          </a:p>
          <a:p>
            <a:pPr eaLnBrk="1" hangingPunct="1">
              <a:buFont typeface="Arial" pitchFamily="34" charset="0"/>
              <a:buNone/>
            </a:pPr>
            <a:endParaRPr lang="el-GR" sz="2400" dirty="0" smtClean="0">
              <a:cs typeface="Arial" pitchFamily="34" charset="0"/>
            </a:endParaRPr>
          </a:p>
          <a:p>
            <a:pPr eaLnBrk="1" hangingPunct="1">
              <a:buFont typeface="Arial" pitchFamily="34" charset="0"/>
              <a:buNone/>
            </a:pPr>
            <a:endParaRPr lang="el-GR" sz="2400" dirty="0" smtClean="0">
              <a:cs typeface="Arial" pitchFamily="34" charset="0"/>
            </a:endParaRPr>
          </a:p>
          <a:p>
            <a:pPr eaLnBrk="1" hangingPunct="1">
              <a:buFont typeface="Arial" pitchFamily="34" charset="0"/>
              <a:buNone/>
            </a:pPr>
            <a:r>
              <a:rPr lang="el-GR" sz="2400" dirty="0" smtClean="0">
                <a:cs typeface="Arial" pitchFamily="34" charset="0"/>
              </a:rPr>
              <a:t>        </a:t>
            </a:r>
          </a:p>
          <a:p>
            <a:pPr eaLnBrk="1" hangingPunct="1">
              <a:buFont typeface="Arial" pitchFamily="34" charset="0"/>
              <a:buNone/>
            </a:pPr>
            <a:endParaRPr lang="el-GR" sz="2400" dirty="0" smtClean="0">
              <a:cs typeface="Arial" pitchFamily="34" charset="0"/>
            </a:endParaRPr>
          </a:p>
          <a:p>
            <a:pPr algn="r" eaLnBrk="1" hangingPunct="1">
              <a:buFont typeface="Arial" pitchFamily="34" charset="0"/>
              <a:buNone/>
            </a:pPr>
            <a:r>
              <a:rPr lang="el-GR" sz="2400" dirty="0" smtClean="0">
                <a:cs typeface="Arial" pitchFamily="34" charset="0"/>
              </a:rPr>
              <a:t>Αν  έτσι, δεν βγει το ξένο σώμα…</a:t>
            </a:r>
          </a:p>
        </p:txBody>
      </p:sp>
      <p:sp>
        <p:nvSpPr>
          <p:cNvPr id="6" name="5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p:nvPr>
        </p:nvSpPr>
        <p:spPr>
          <a:xfrm>
            <a:off x="1115616" y="404664"/>
            <a:ext cx="7437512" cy="671513"/>
          </a:xfrm>
        </p:spPr>
        <p:txBody>
          <a:bodyPr/>
          <a:lstStyle/>
          <a:p>
            <a:pPr eaLnBrk="1" hangingPunct="1"/>
            <a:r>
              <a:rPr lang="el-GR" sz="3600" dirty="0" smtClean="0">
                <a:solidFill>
                  <a:schemeClr val="tx1"/>
                </a:solidFill>
                <a:cs typeface="Arial" pitchFamily="34" charset="0"/>
              </a:rPr>
              <a:t>2</a:t>
            </a:r>
            <a:r>
              <a:rPr lang="el-GR" sz="3600" baseline="30000" dirty="0" smtClean="0">
                <a:solidFill>
                  <a:schemeClr val="tx1"/>
                </a:solidFill>
                <a:cs typeface="Arial" pitchFamily="34" charset="0"/>
              </a:rPr>
              <a:t>Η</a:t>
            </a:r>
            <a:r>
              <a:rPr lang="el-GR" sz="3600" dirty="0" smtClean="0">
                <a:solidFill>
                  <a:schemeClr val="tx1"/>
                </a:solidFill>
                <a:cs typeface="Arial" pitchFamily="34" charset="0"/>
              </a:rPr>
              <a:t>  ΔΕΞΙΟΤΗΤΑ</a:t>
            </a:r>
            <a:endParaRPr lang="el-GR" sz="3600" dirty="0" smtClean="0">
              <a:solidFill>
                <a:schemeClr val="tx1"/>
              </a:solidFill>
            </a:endParaRPr>
          </a:p>
        </p:txBody>
      </p:sp>
      <p:sp>
        <p:nvSpPr>
          <p:cNvPr id="22531" name="3 - Θέση περιεχομένου"/>
          <p:cNvSpPr>
            <a:spLocks noGrp="1"/>
          </p:cNvSpPr>
          <p:nvPr>
            <p:ph sz="half" idx="1"/>
          </p:nvPr>
        </p:nvSpPr>
        <p:spPr>
          <a:xfrm>
            <a:off x="0" y="1412875"/>
            <a:ext cx="5580063" cy="5445125"/>
          </a:xfrm>
        </p:spPr>
        <p:txBody>
          <a:bodyPr/>
          <a:lstStyle/>
          <a:p>
            <a:pPr>
              <a:spcBef>
                <a:spcPct val="30000"/>
              </a:spcBef>
            </a:pPr>
            <a:r>
              <a:rPr lang="el-GR" sz="2400" b="1" dirty="0" smtClean="0"/>
              <a:t>Αγκαλιάζουμε</a:t>
            </a:r>
            <a:r>
              <a:rPr lang="el-GR" sz="2400" dirty="0" smtClean="0"/>
              <a:t> τον πάσχοντα από πίσω.</a:t>
            </a:r>
          </a:p>
          <a:p>
            <a:pPr>
              <a:spcBef>
                <a:spcPct val="30000"/>
              </a:spcBef>
            </a:pPr>
            <a:r>
              <a:rPr lang="el-GR" sz="2400" b="1" dirty="0" smtClean="0"/>
              <a:t>Τοποθετούμε</a:t>
            </a:r>
            <a:r>
              <a:rPr lang="el-GR" sz="2400" dirty="0" smtClean="0"/>
              <a:t> την γροθιά του ενός χεριού μεταξύ ομφαλού και στέρνου και το δεύτερο χέρι πάνω από το πρώτο.</a:t>
            </a:r>
          </a:p>
          <a:p>
            <a:r>
              <a:rPr lang="el-GR" sz="2400" dirty="0" smtClean="0"/>
              <a:t>Εφαρμόζουμε</a:t>
            </a:r>
            <a:r>
              <a:rPr lang="en-US" sz="2400" dirty="0" smtClean="0"/>
              <a:t> </a:t>
            </a:r>
            <a:r>
              <a:rPr lang="el-GR" sz="2400" dirty="0" smtClean="0"/>
              <a:t> </a:t>
            </a:r>
            <a:r>
              <a:rPr lang="el-GR" sz="2400" b="1" dirty="0" smtClean="0"/>
              <a:t>5</a:t>
            </a:r>
            <a:r>
              <a:rPr lang="el-GR" sz="2400" dirty="0" smtClean="0"/>
              <a:t> </a:t>
            </a:r>
            <a:r>
              <a:rPr lang="el-GR" sz="2400" b="1" dirty="0" smtClean="0"/>
              <a:t>απότομες συμπιέσεις </a:t>
            </a:r>
            <a:r>
              <a:rPr lang="el-GR" sz="2400" dirty="0" smtClean="0">
                <a:cs typeface="Arial" pitchFamily="34" charset="0"/>
              </a:rPr>
              <a:t>με κυκλική φορά από κάτω προς τα πάνω </a:t>
            </a:r>
            <a:r>
              <a:rPr lang="el-GR" sz="2400" dirty="0" smtClean="0"/>
              <a:t>με δύναμη, ώστε να εξέλθει το ξένο σώμα.</a:t>
            </a:r>
            <a:endParaRPr lang="en-US" sz="2400" dirty="0" smtClean="0"/>
          </a:p>
          <a:p>
            <a:endParaRPr lang="el-GR" sz="2400" dirty="0" smtClean="0">
              <a:cs typeface="Arial" pitchFamily="34" charset="0"/>
            </a:endParaRPr>
          </a:p>
          <a:p>
            <a:pPr>
              <a:buFont typeface="Arial" pitchFamily="34" charset="0"/>
              <a:buNone/>
            </a:pPr>
            <a:r>
              <a:rPr lang="el-GR" sz="2400" dirty="0" smtClean="0">
                <a:cs typeface="Arial" pitchFamily="34" charset="0"/>
              </a:rPr>
              <a:t>     </a:t>
            </a:r>
            <a:r>
              <a:rPr lang="el-GR" sz="2400" i="1" dirty="0" smtClean="0">
                <a:cs typeface="Arial" pitchFamily="34" charset="0"/>
              </a:rPr>
              <a:t>Κάνουμε εναλλαγή των πλήξεων στην πλάτη και των συμπιέσεων στην κοιλιά</a:t>
            </a:r>
            <a:r>
              <a:rPr lang="el-GR" sz="2400" i="1" dirty="0" smtClean="0">
                <a:solidFill>
                  <a:schemeClr val="bg1"/>
                </a:solidFill>
                <a:cs typeface="Arial" pitchFamily="34" charset="0"/>
              </a:rPr>
              <a:t>. </a:t>
            </a:r>
            <a:endParaRPr lang="el-GR" sz="2400" i="1" dirty="0" smtClean="0">
              <a:solidFill>
                <a:schemeClr val="bg1"/>
              </a:solidFill>
            </a:endParaRPr>
          </a:p>
        </p:txBody>
      </p:sp>
      <p:pic>
        <p:nvPicPr>
          <p:cNvPr id="22532" name="1 - Εικόνα" descr="100_0380.jpg"/>
          <p:cNvPicPr>
            <a:picLocks noGrp="1" noChangeAspect="1"/>
          </p:cNvPicPr>
          <p:nvPr>
            <p:ph sz="quarter" idx="2"/>
          </p:nvPr>
        </p:nvPicPr>
        <p:blipFill>
          <a:blip r:embed="rId3" cstate="print"/>
          <a:srcRect/>
          <a:stretch>
            <a:fillRect/>
          </a:stretch>
        </p:blipFill>
        <p:spPr>
          <a:xfrm>
            <a:off x="5614988" y="981075"/>
            <a:ext cx="3529012" cy="2376488"/>
          </a:xfrm>
          <a:noFill/>
        </p:spPr>
      </p:pic>
      <p:pic>
        <p:nvPicPr>
          <p:cNvPr id="22533" name="1 - Εικόνα" descr="100_0382.jpg"/>
          <p:cNvPicPr>
            <a:picLocks noGrp="1" noChangeAspect="1"/>
          </p:cNvPicPr>
          <p:nvPr>
            <p:ph sz="quarter" idx="3"/>
          </p:nvPr>
        </p:nvPicPr>
        <p:blipFill>
          <a:blip r:embed="rId4" cstate="print"/>
          <a:srcRect/>
          <a:stretch>
            <a:fillRect/>
          </a:stretch>
        </p:blipFill>
        <p:spPr>
          <a:xfrm>
            <a:off x="5614988" y="3573463"/>
            <a:ext cx="3529012" cy="2665412"/>
          </a:xfrm>
          <a:noFill/>
        </p:spPr>
      </p:pic>
      <p:sp>
        <p:nvSpPr>
          <p:cNvPr id="7" name="6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rrowheads="1"/>
          </p:cNvSpPr>
          <p:nvPr>
            <p:ph type="title"/>
          </p:nvPr>
        </p:nvSpPr>
        <p:spPr/>
        <p:txBody>
          <a:bodyPr/>
          <a:lstStyle/>
          <a:p>
            <a:r>
              <a:rPr lang="el-GR" sz="4000" dirty="0"/>
              <a:t>ΑΝΤΙΜΕΤΩΠΙΣΗ ΠΝΙΓΜΟΝΗΣ ΑΠΌ ΞΕΝΟ ΣΩΜΑ</a:t>
            </a:r>
          </a:p>
        </p:txBody>
      </p:sp>
      <p:sp>
        <p:nvSpPr>
          <p:cNvPr id="78851" name="Rectangle 3"/>
          <p:cNvSpPr>
            <a:spLocks noGrp="1" noRot="1" noChangeArrowheads="1"/>
          </p:cNvSpPr>
          <p:nvPr>
            <p:ph type="body" sz="half" idx="1"/>
          </p:nvPr>
        </p:nvSpPr>
        <p:spPr>
          <a:xfrm>
            <a:off x="395288" y="1916113"/>
            <a:ext cx="3929062" cy="4191000"/>
          </a:xfrm>
        </p:spPr>
        <p:txBody>
          <a:bodyPr/>
          <a:lstStyle/>
          <a:p>
            <a:pPr>
              <a:lnSpc>
                <a:spcPct val="80000"/>
              </a:lnSpc>
              <a:buNone/>
            </a:pPr>
            <a:endParaRPr lang="el-GR" sz="2000" b="1" i="1" dirty="0" smtClean="0">
              <a:solidFill>
                <a:srgbClr val="FFFF00"/>
              </a:solidFill>
            </a:endParaRPr>
          </a:p>
          <a:p>
            <a:pPr>
              <a:lnSpc>
                <a:spcPct val="80000"/>
              </a:lnSpc>
            </a:pPr>
            <a:endParaRPr lang="el-GR" sz="2000" b="1" i="1" dirty="0" smtClean="0">
              <a:solidFill>
                <a:srgbClr val="FFFF00"/>
              </a:solidFill>
            </a:endParaRPr>
          </a:p>
          <a:p>
            <a:pPr>
              <a:lnSpc>
                <a:spcPct val="80000"/>
              </a:lnSpc>
              <a:buNone/>
            </a:pPr>
            <a:endParaRPr lang="el-GR" sz="2000" b="1" i="1" dirty="0">
              <a:solidFill>
                <a:srgbClr val="FFFF00"/>
              </a:solidFill>
            </a:endParaRPr>
          </a:p>
          <a:p>
            <a:pPr>
              <a:lnSpc>
                <a:spcPct val="80000"/>
              </a:lnSpc>
              <a:buFont typeface="Wingdings" pitchFamily="2" charset="2"/>
              <a:buNone/>
            </a:pPr>
            <a:r>
              <a:rPr lang="el-GR" sz="2800" b="1" dirty="0"/>
              <a:t>ΑΝΤΕΝΔΕΙΞΗ: </a:t>
            </a:r>
            <a:endParaRPr lang="el-GR" sz="2800" b="1" dirty="0" smtClean="0"/>
          </a:p>
          <a:p>
            <a:pPr>
              <a:lnSpc>
                <a:spcPct val="80000"/>
              </a:lnSpc>
              <a:buFont typeface="Wingdings" pitchFamily="2" charset="2"/>
              <a:buNone/>
            </a:pPr>
            <a:endParaRPr lang="el-GR" sz="2000" b="1" dirty="0"/>
          </a:p>
          <a:p>
            <a:pPr>
              <a:lnSpc>
                <a:spcPct val="80000"/>
              </a:lnSpc>
              <a:buFont typeface="Wingdings" pitchFamily="2" charset="2"/>
              <a:buNone/>
            </a:pPr>
            <a:r>
              <a:rPr lang="el-GR" sz="2400" b="1" dirty="0" smtClean="0"/>
              <a:t> βρέφη</a:t>
            </a:r>
            <a:r>
              <a:rPr lang="en-US" sz="2400" b="1" dirty="0" smtClean="0"/>
              <a:t> </a:t>
            </a:r>
            <a:endParaRPr lang="el-GR" sz="2400" b="1" dirty="0" smtClean="0"/>
          </a:p>
          <a:p>
            <a:pPr>
              <a:lnSpc>
                <a:spcPct val="80000"/>
              </a:lnSpc>
              <a:buFont typeface="Wingdings" pitchFamily="2" charset="2"/>
              <a:buNone/>
            </a:pPr>
            <a:r>
              <a:rPr lang="en-US" sz="2400" b="1" dirty="0" smtClean="0"/>
              <a:t> </a:t>
            </a:r>
            <a:r>
              <a:rPr lang="el-GR" sz="2400" b="1" dirty="0" smtClean="0"/>
              <a:t>μικρά παιδιά</a:t>
            </a:r>
            <a:r>
              <a:rPr lang="en-US" sz="2400" b="1" dirty="0" smtClean="0"/>
              <a:t> </a:t>
            </a:r>
            <a:endParaRPr lang="el-GR" sz="2400" b="1" dirty="0" smtClean="0"/>
          </a:p>
          <a:p>
            <a:pPr>
              <a:lnSpc>
                <a:spcPct val="80000"/>
              </a:lnSpc>
              <a:buFont typeface="Wingdings" pitchFamily="2" charset="2"/>
              <a:buNone/>
            </a:pPr>
            <a:r>
              <a:rPr lang="el-GR" sz="2400" b="1" dirty="0" smtClean="0"/>
              <a:t> </a:t>
            </a:r>
            <a:r>
              <a:rPr lang="el-GR" sz="2400" b="1" dirty="0"/>
              <a:t>προχωρημένη </a:t>
            </a:r>
            <a:r>
              <a:rPr lang="el-GR" sz="2400" b="1" dirty="0" smtClean="0"/>
              <a:t>εγκυμοσύνη</a:t>
            </a:r>
            <a:endParaRPr lang="el-GR" sz="2000" b="1" dirty="0"/>
          </a:p>
        </p:txBody>
      </p:sp>
      <p:pic>
        <p:nvPicPr>
          <p:cNvPr id="78852" name="Picture 4"/>
          <p:cNvPicPr>
            <a:picLocks noGrp="1" noChangeArrowheads="1"/>
          </p:cNvPicPr>
          <p:nvPr>
            <p:ph sz="quarter" idx="2"/>
          </p:nvPr>
        </p:nvPicPr>
        <p:blipFill>
          <a:blip r:embed="rId2" cstate="print"/>
          <a:srcRect/>
          <a:stretch>
            <a:fillRect/>
          </a:stretch>
        </p:blipFill>
        <p:spPr>
          <a:xfrm>
            <a:off x="4643438" y="1844675"/>
            <a:ext cx="1893887" cy="3671888"/>
          </a:xfrm>
          <a:noFill/>
          <a:ln w="38100">
            <a:solidFill>
              <a:srgbClr val="080808"/>
            </a:solidFill>
          </a:ln>
        </p:spPr>
      </p:pic>
      <p:pic>
        <p:nvPicPr>
          <p:cNvPr id="78854" name="Picture 6"/>
          <p:cNvPicPr>
            <a:picLocks noGrp="1" noChangeArrowheads="1"/>
          </p:cNvPicPr>
          <p:nvPr>
            <p:ph sz="quarter" idx="3"/>
          </p:nvPr>
        </p:nvPicPr>
        <p:blipFill>
          <a:blip r:embed="rId3" cstate="print"/>
          <a:srcRect/>
          <a:stretch>
            <a:fillRect/>
          </a:stretch>
        </p:blipFill>
        <p:spPr>
          <a:xfrm>
            <a:off x="6804025" y="1844675"/>
            <a:ext cx="2339975" cy="3625850"/>
          </a:xfrm>
          <a:noFill/>
          <a:ln w="38100">
            <a:solidFill>
              <a:srgbClr val="080808"/>
            </a:solidFill>
          </a:ln>
        </p:spPr>
      </p:pic>
      <p:sp>
        <p:nvSpPr>
          <p:cNvPr id="7" name="5 - Θέση ημερομηνίας"/>
          <p:cNvSpPr>
            <a:spLocks noGrp="1"/>
          </p:cNvSpPr>
          <p:nvPr>
            <p:ph type="dt" sz="half" idx="10"/>
          </p:nvPr>
        </p:nvSpPr>
        <p:spPr/>
        <p:txBody>
          <a:bodyPr/>
          <a:lstStyle/>
          <a:p>
            <a:r>
              <a:rPr lang="el-GR" dirty="0"/>
              <a:t>ΕΚΑΒ - ΑΘΗΝΩΝ</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descr="σάρωση0006"/>
          <p:cNvPicPr>
            <a:picLocks noGrp="1" noChangeAspect="1" noChangeArrowheads="1"/>
          </p:cNvPicPr>
          <p:nvPr>
            <p:ph/>
          </p:nvPr>
        </p:nvPicPr>
        <p:blipFill>
          <a:blip r:embed="rId2" cstate="print"/>
          <a:srcRect/>
          <a:stretch>
            <a:fillRect/>
          </a:stretch>
        </p:blipFill>
        <p:spPr>
          <a:xfrm>
            <a:off x="755650" y="476250"/>
            <a:ext cx="7777163" cy="6192838"/>
          </a:xfrm>
          <a:noFill/>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a:xfrm>
            <a:off x="457200" y="274638"/>
            <a:ext cx="9444038" cy="1143000"/>
          </a:xfrm>
        </p:spPr>
        <p:txBody>
          <a:bodyPr/>
          <a:lstStyle/>
          <a:p>
            <a:pPr eaLnBrk="1" hangingPunct="1"/>
            <a:r>
              <a:rPr lang="el-GR" sz="3600" dirty="0" smtClean="0">
                <a:solidFill>
                  <a:srgbClr val="7030A0"/>
                </a:solidFill>
                <a:cs typeface="Arial" pitchFamily="34" charset="0"/>
              </a:rPr>
              <a:t>ΟΤΑΝ  Ο ΠΑΣΧΩΝ ΕΙΝΑΙ ΜΟΝΟΣ ΤΟΥ</a:t>
            </a:r>
          </a:p>
        </p:txBody>
      </p:sp>
      <p:pic>
        <p:nvPicPr>
          <p:cNvPr id="24580" name="1 - Εικόνα" descr="100_0383.jpg"/>
          <p:cNvPicPr>
            <a:picLocks noGrp="1" noChangeAspect="1"/>
          </p:cNvPicPr>
          <p:nvPr>
            <p:ph sz="half" idx="1"/>
          </p:nvPr>
        </p:nvPicPr>
        <p:blipFill>
          <a:blip r:embed="rId3" cstate="print"/>
          <a:srcRect/>
          <a:stretch>
            <a:fillRect/>
          </a:stretch>
        </p:blipFill>
        <p:spPr>
          <a:xfrm>
            <a:off x="1403350" y="1700213"/>
            <a:ext cx="6840538" cy="4495800"/>
          </a:xfrm>
        </p:spPr>
      </p:pic>
      <p:sp>
        <p:nvSpPr>
          <p:cNvPr id="24579" name="3 - Θέση περιεχομένου"/>
          <p:cNvSpPr>
            <a:spLocks noGrp="1"/>
          </p:cNvSpPr>
          <p:nvPr>
            <p:ph sz="half" idx="2"/>
          </p:nvPr>
        </p:nvSpPr>
        <p:spPr>
          <a:xfrm>
            <a:off x="395288" y="2060575"/>
            <a:ext cx="5329237" cy="4065588"/>
          </a:xfrm>
        </p:spPr>
        <p:txBody>
          <a:bodyPr/>
          <a:lstStyle/>
          <a:p>
            <a:pPr eaLnBrk="1" hangingPunct="1">
              <a:buFont typeface="Arial" pitchFamily="34" charset="0"/>
              <a:buNone/>
            </a:pPr>
            <a:r>
              <a:rPr lang="el-GR" smtClean="0">
                <a:latin typeface="Arial" pitchFamily="34" charset="0"/>
                <a:cs typeface="Arial" pitchFamily="34" charset="0"/>
              </a:rPr>
              <a:t>	</a:t>
            </a:r>
            <a:endParaRPr lang="el-GR" smtClean="0"/>
          </a:p>
        </p:txBody>
      </p:sp>
      <p:sp>
        <p:nvSpPr>
          <p:cNvPr id="6" name="5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5 - Τίτλος"/>
          <p:cNvSpPr>
            <a:spLocks noGrp="1"/>
          </p:cNvSpPr>
          <p:nvPr>
            <p:ph type="title"/>
          </p:nvPr>
        </p:nvSpPr>
        <p:spPr>
          <a:xfrm>
            <a:off x="457200" y="274638"/>
            <a:ext cx="9371013" cy="994122"/>
          </a:xfrm>
        </p:spPr>
        <p:txBody>
          <a:bodyPr/>
          <a:lstStyle/>
          <a:p>
            <a:r>
              <a:rPr lang="el-GR" sz="3600" dirty="0" smtClean="0">
                <a:solidFill>
                  <a:srgbClr val="7030A0"/>
                </a:solidFill>
                <a:cs typeface="Arial" pitchFamily="34" charset="0"/>
              </a:rPr>
              <a:t>ΟΤΑΝ  Ο ΠΑΣΧΩΝ ΕΙΝΑΙ ΜΟΝΟΣ ΤΟΥ</a:t>
            </a:r>
            <a:endParaRPr lang="el-GR" sz="3600" dirty="0" smtClean="0">
              <a:solidFill>
                <a:srgbClr val="7030A0"/>
              </a:solidFill>
            </a:endParaRPr>
          </a:p>
        </p:txBody>
      </p:sp>
      <p:pic>
        <p:nvPicPr>
          <p:cNvPr id="25603" name="1 - Εικόνα" descr="100_0384.jpg"/>
          <p:cNvPicPr>
            <a:picLocks noGrp="1" noChangeAspect="1"/>
          </p:cNvPicPr>
          <p:nvPr>
            <p:ph idx="1"/>
          </p:nvPr>
        </p:nvPicPr>
        <p:blipFill>
          <a:blip r:embed="rId2" cstate="print"/>
          <a:srcRect/>
          <a:stretch>
            <a:fillRect/>
          </a:stretch>
        </p:blipFill>
        <p:spPr>
          <a:xfrm>
            <a:off x="1042988" y="1557338"/>
            <a:ext cx="7416800" cy="4751387"/>
          </a:xfrm>
          <a:noFill/>
        </p:spPr>
      </p:pic>
      <p:sp>
        <p:nvSpPr>
          <p:cNvPr id="6" name="5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4" descr="Heimlich adult2"/>
          <p:cNvPicPr>
            <a:picLocks noChangeAspect="1" noChangeArrowheads="1"/>
          </p:cNvPicPr>
          <p:nvPr/>
        </p:nvPicPr>
        <p:blipFill>
          <a:blip r:embed="rId3" cstate="print">
            <a:grayscl/>
          </a:blip>
          <a:srcRect/>
          <a:stretch>
            <a:fillRect/>
          </a:stretch>
        </p:blipFill>
        <p:spPr bwMode="auto">
          <a:xfrm>
            <a:off x="323850" y="3573463"/>
            <a:ext cx="3889375" cy="3108325"/>
          </a:xfrm>
          <a:prstGeom prst="rect">
            <a:avLst/>
          </a:prstGeom>
          <a:noFill/>
          <a:ln w="9525">
            <a:noFill/>
            <a:miter lim="800000"/>
            <a:headEnd/>
            <a:tailEnd/>
          </a:ln>
        </p:spPr>
      </p:pic>
      <p:pic>
        <p:nvPicPr>
          <p:cNvPr id="37891" name="Picture 5" descr="Heimlich child"/>
          <p:cNvPicPr>
            <a:picLocks noChangeAspect="1" noChangeArrowheads="1"/>
          </p:cNvPicPr>
          <p:nvPr/>
        </p:nvPicPr>
        <p:blipFill>
          <a:blip r:embed="rId4" cstate="print">
            <a:grayscl/>
          </a:blip>
          <a:srcRect/>
          <a:stretch>
            <a:fillRect/>
          </a:stretch>
        </p:blipFill>
        <p:spPr bwMode="auto">
          <a:xfrm>
            <a:off x="4859338" y="3573463"/>
            <a:ext cx="3960812" cy="3167062"/>
          </a:xfrm>
          <a:prstGeom prst="rect">
            <a:avLst/>
          </a:prstGeom>
          <a:noFill/>
          <a:ln w="9525">
            <a:noFill/>
            <a:miter lim="800000"/>
            <a:headEnd/>
            <a:tailEnd/>
          </a:ln>
        </p:spPr>
      </p:pic>
      <p:sp>
        <p:nvSpPr>
          <p:cNvPr id="37892" name="Text Box 6"/>
          <p:cNvSpPr txBox="1">
            <a:spLocks noChangeArrowheads="1"/>
          </p:cNvSpPr>
          <p:nvPr/>
        </p:nvSpPr>
        <p:spPr bwMode="auto">
          <a:xfrm>
            <a:off x="1331913" y="1131888"/>
            <a:ext cx="6048375" cy="641350"/>
          </a:xfrm>
          <a:prstGeom prst="rect">
            <a:avLst/>
          </a:prstGeom>
          <a:noFill/>
          <a:ln w="9525">
            <a:noFill/>
            <a:miter lim="800000"/>
            <a:headEnd/>
            <a:tailEnd/>
          </a:ln>
        </p:spPr>
        <p:txBody>
          <a:bodyPr>
            <a:spAutoFit/>
          </a:bodyPr>
          <a:lstStyle/>
          <a:p>
            <a:pPr>
              <a:spcBef>
                <a:spcPct val="50000"/>
              </a:spcBef>
            </a:pPr>
            <a:r>
              <a:rPr lang="el-GR" sz="3600" b="1" dirty="0">
                <a:solidFill>
                  <a:srgbClr val="002060"/>
                </a:solidFill>
              </a:rPr>
              <a:t>Χειρισμός του </a:t>
            </a:r>
            <a:r>
              <a:rPr lang="en-US" sz="3600" b="1" dirty="0">
                <a:solidFill>
                  <a:srgbClr val="002060"/>
                </a:solidFill>
              </a:rPr>
              <a:t>Heimlich</a:t>
            </a:r>
            <a:r>
              <a:rPr lang="en-US" dirty="0">
                <a:solidFill>
                  <a:srgbClr val="002060"/>
                </a:solidFill>
              </a:rPr>
              <a:t> </a:t>
            </a:r>
            <a:endParaRPr lang="el-GR" dirty="0">
              <a:solidFill>
                <a:srgbClr val="002060"/>
              </a:solidFill>
            </a:endParaRPr>
          </a:p>
        </p:txBody>
      </p:sp>
      <p:sp>
        <p:nvSpPr>
          <p:cNvPr id="37893" name="Text Box 6"/>
          <p:cNvSpPr txBox="1">
            <a:spLocks noChangeArrowheads="1"/>
          </p:cNvSpPr>
          <p:nvPr/>
        </p:nvSpPr>
        <p:spPr bwMode="auto">
          <a:xfrm>
            <a:off x="250825" y="1844675"/>
            <a:ext cx="8893175" cy="1373188"/>
          </a:xfrm>
          <a:prstGeom prst="rect">
            <a:avLst/>
          </a:prstGeom>
          <a:noFill/>
          <a:ln w="9525">
            <a:noFill/>
            <a:miter lim="800000"/>
            <a:headEnd/>
            <a:tailEnd/>
          </a:ln>
        </p:spPr>
        <p:txBody>
          <a:bodyPr>
            <a:spAutoFit/>
          </a:bodyPr>
          <a:lstStyle/>
          <a:p>
            <a:pPr>
              <a:spcBef>
                <a:spcPct val="50000"/>
              </a:spcBef>
            </a:pPr>
            <a:r>
              <a:rPr lang="el-GR" sz="2800" dirty="0" err="1">
                <a:solidFill>
                  <a:srgbClr val="002060"/>
                </a:solidFill>
              </a:rPr>
              <a:t>υποδιαφραγματική</a:t>
            </a:r>
            <a:r>
              <a:rPr lang="el-GR" sz="2800" dirty="0">
                <a:solidFill>
                  <a:srgbClr val="002060"/>
                </a:solidFill>
              </a:rPr>
              <a:t> κοιλιακή συμπίεση που αποσκοπεί στην απότομη αύξηση της ενδοθωρακικής πίεσης, ικανής να προκαλέσει βήχα </a:t>
            </a:r>
          </a:p>
        </p:txBody>
      </p:sp>
      <p:sp>
        <p:nvSpPr>
          <p:cNvPr id="37894" name="Text Box 7"/>
          <p:cNvSpPr txBox="1">
            <a:spLocks noChangeArrowheads="1"/>
          </p:cNvSpPr>
          <p:nvPr/>
        </p:nvSpPr>
        <p:spPr bwMode="auto">
          <a:xfrm>
            <a:off x="250825" y="188912"/>
            <a:ext cx="8748713" cy="646331"/>
          </a:xfrm>
          <a:prstGeom prst="rect">
            <a:avLst/>
          </a:prstGeom>
          <a:noFill/>
          <a:ln w="9525">
            <a:noFill/>
            <a:miter lim="800000"/>
            <a:headEnd/>
            <a:tailEnd/>
          </a:ln>
        </p:spPr>
        <p:txBody>
          <a:bodyPr wrap="square">
            <a:spAutoFit/>
          </a:bodyPr>
          <a:lstStyle/>
          <a:p>
            <a:pPr>
              <a:spcBef>
                <a:spcPct val="50000"/>
              </a:spcBef>
            </a:pPr>
            <a:r>
              <a:rPr lang="el-GR" sz="3600" b="1" dirty="0">
                <a:solidFill>
                  <a:srgbClr val="7030A0"/>
                </a:solidFill>
              </a:rPr>
              <a:t>Απόφραξη αεραγωγού από ξένο σώμα</a:t>
            </a:r>
          </a:p>
        </p:txBody>
      </p:sp>
    </p:spTree>
  </p:cSld>
  <p:clrMapOvr>
    <a:masterClrMapping/>
  </p:clrMapOvr>
  <p:transition>
    <p:random/>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a:xfrm>
            <a:off x="900113" y="274638"/>
            <a:ext cx="7786687" cy="1143000"/>
          </a:xfrm>
        </p:spPr>
        <p:txBody>
          <a:bodyPr>
            <a:normAutofit fontScale="90000"/>
          </a:bodyPr>
          <a:lstStyle/>
          <a:p>
            <a:pPr eaLnBrk="1" hangingPunct="1"/>
            <a:r>
              <a:rPr lang="el-GR" sz="3600" dirty="0" smtClean="0">
                <a:solidFill>
                  <a:srgbClr val="7030A0"/>
                </a:solidFill>
                <a:cs typeface="Arial" pitchFamily="34" charset="0"/>
              </a:rPr>
              <a:t>   ΠΛΗΞΕΙΣ ΚΑΙ ΘΩΡΑΚΙΚΕΣ ΣΥΜΠΙΕΣΕΙΣ     ΕΠΙ ΠΝΙΓΜΟΝΗΣ ΣΕ ΒΡΕΦΟΣ </a:t>
            </a:r>
            <a:endParaRPr lang="el-GR" sz="3600" dirty="0" smtClean="0">
              <a:solidFill>
                <a:srgbClr val="7030A0"/>
              </a:solidFill>
            </a:endParaRPr>
          </a:p>
        </p:txBody>
      </p:sp>
      <p:sp>
        <p:nvSpPr>
          <p:cNvPr id="8" name="7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
        <p:nvSpPr>
          <p:cNvPr id="28675" name="AutoShape 20" descr="data:image/jpeg;base64,/9j/4AAQSkZJRgABAQAAAQABAAD/2wCEAAkGBhMSERUUExQWFRMWFxUXFxcYFxkWFxoYGxgYGRwYIBgcHCYeGBokGhgYHy8gIycpLCwsFx4xNTAqNSYrLCkBCQoKDgwOGg8PGikkHyUsKSwpKSkpKSwsKSksKSwsKSkpKSkpKSkpKSwpLCkpKSkpKSkpKSksKSksLCkpLCkpKf/AABEIAKAAagMBIgACEQEDEQH/xAAcAAACAwEBAQEAAAAAAAAAAAAABQQGBwMCAQj/xAA6EAABAwIEAwUGBAYCAwAAAAABAAIRAyEEBRIxQVFhBiJxgcEHEzKRobGC0eHwFSNCUpKiFLIzYnL/xAAZAQADAQEBAAAAAAAAAAAAAAAAAgMEAQX/xAAiEQACAgICAgIDAAAAAAAAAAAAAQIRAyESMSJRE2EEMkL/2gAMAwEAAhEDEQA/ANxQhCABCX55n1HCU/eV3aWyGiASSTNgB4FZtmXttdP8mg0AEzrcXEjhYRpPHcrlnUrNZQsgy321VQ8e/pMLYE6JBHM3JHktTyjNqeJotrUjLHCRzHMEcCEJ2DVExCELpwEIQgAQhCABCEIAEIQgDCvav2kqV8Y/Dh8UaJaI4a47xPMgmFS8NUog3D3HyAPqrR7RqTG5niWjdzmuM8yxpPkkmWYCm6o0E2M/RRmy8FZxxdBrgS2x4Kx+zDtscHW93UJNF5DXD+08Hgffou2c5G33Y026pAMgc2ox0SAZkevJJGZWeI/StKqHAOaQQRII2IXtUT2f56xlN1GoS0tcCwOmIc0GJ4d6emyvQK0J2rMso8XR9QhC6KCEIQAIQhAAhCEAYP7VMmq1M6DKYl9enTLJsCQC3f8AClHZ3LgBqc4h7T8MbG4g/kt3zrsxSxNWhVdIq0H6mOETwlp5gwFnfb91Onj3aR8TWF42BeRE/IDzWfMvGy+KVMR1MQJAeXOOwgiAB0TGk4CnIA57iBBuep6KuYjAgidWkGbtOoDpcqAzF1Gn3YuJ3EkE9RCzJWXci5sxes62zb4Xl0d4HbqOC0Xs7nGumDvwLeR5LIMJWaWD3lyNmtdHzt9FbvZviTrrNdN9LgLwIJBv5rRhbTolk2jSm41vUeS7Mqg7GUqc5eRUgyN1qozjlCjYTFarHdSVw4CEIQAIQhAEXH4rQIHxH7c1kftAJbjWkgQWN6k73POCFqOOOp9hOmyp/bfs47EBlSlHvWBwAP8AVx09DZTyR5IrDTKTQwTXDTpPMAWaR6Fdj2fPxABsX0jkPVOOzWHLv5lSzSIDTvYxtwj0TfHZhh6WnVBJ2ABJd0AG6yJGukUHNa2gw5x0/P5gp37Os2YK1QXkhoYTNzJJE7CfRNcZg6VYlugGRLm2JA6xskuBw3/FeXMlzGu1BlrxEAHnMqsPFiyhaNFr5oBEAkkgchdemYj7qpDtM2qI0kGbg7jyU/D5oCeIW7TMdUWinVgyNwnVGqHNBHFVnB4gEJvlVa5b5j1StHBkhCEpwEIQUAJ9dyeZKW5xmDWAcXbgevgp4s2eSpmLrmpULjxmOg4Lg5C9z7+WywAucbtDuMyJ2U0YKmygwaNTG6m/W/qkGFcR3QYIJP0cCP8AJp+a8PzBrKYZVNV3fcdDBqDrk32gefBZWqZthJSX2WCtXo0aUUgADyhIqrtQXGtmhrOD/dOpsiBqiTFtgeELoGggDnc+gnhdcrdFbPNSg7uuHAwfA/rCaYWbbcOaT08WS7RESQ4RtpmPuE4w9nRyAWvGmomDM1y0MBXcy7eG/wCSsuUZkHaXjwI5c1U6deSR/wC5HkGArtleM0PLT8DjHmP3CoiRpwQomWYjXTB4ix8lLSHAXis6Gk9Cva4Yz4HeCAK7mOK00j1t81VH/b78k+7QOnS0ci70HqkLh+/VKMLHQzEB39LwSPE2I/ybP4kVsIdcst5Wn8l7zFvd27zDqHqF2wtabwItc7eB6HikmtFcX7Ir9eq8HvyTJAAbAHRcX4mo1jjEcQBBMxAH6K04vGX0wwxsKgg+T4h46rgcVTbAFNgdxiPoorRtexVTwhp1mc/dtB6j9PVNqDoqET/b6rjmYJDajR3gRYcrWUJ2Nh+oHi0f9lqhK4mHLGpDRn/lA4E1HHz0tH2Xul3o6uPr+ih4StJe7iO6Pr6kJlhqcFo4NIA8gZPz+yoiJcexeZa2lh3Av5Wn98lZlm2R440KjXjaO8ObSTPnx8lolPEtcAQ4EEAgzwK4wOqiZi46DHMfJS1GxjZpuHGDHjulAomLr6qhPCYHgFEq044eH5KfjKU1DpvYHzN/BLcS4zoaO99hzP7ukUkV4MXYik6s7QyRPxHkOI8SmOJpjD0YbFhsSdvFd8PRbRb136yq1nuYFxMmGi5WeUnNmqMVBCvMcyLu7Rp1A8zc1dTB+GNrKBhDidbg9slpExyIkfvonOV0gGl7tyihVjFknapTAHiw/kVp+NUZpZZWSsBn9OlarM+BMHgI6ppUyelWY0kQ6AZBgzvuN0mzPAMqNMQKli13UEcONlGpZhVou0k+R9CpSi4LRWE1J7GT8qqUSS0l7SdUbOFotz2lTcDiQRPKZHK23ivmW58H/Epz6FN9wS13Mfu6I5a7Ozwp9A06W9Y/YVowFHCOpUydyxpN+JAVX0lrbkG24t9Eo/iJFgbBM8tvRxYNbNpXgL2vEKpkKXnNEUsS4NsHNDh5yLdJCVte2nJJl5uT++Ce9vsA4sp1WGCwlruWl0RP4gPms7zTNHMHeF1jyJ8qPQxSTgT80zUefBVPNseCW0wdzqd6BQcfnDpP93LkomVZca77VHBzjuSCPsmj47Ykny0izMx/cDZgCNkuxWOh2oEagZaJ47R5i3yTFvY+sDeq4D/5aR9k5wuU0aUOqGS3i4iZ5gR15J3mT6FWBiKpmZgO3BFlCzrMQKZLrbR4ninoyzDVmvFJ9RxLnSQIDTxAtAUU9mG1LVKmqm2JtBMczMfJM80aF+CV6EvZ6vUqgnU1v9uqQX+e3qndLNKrAJpu6Rf7XSztK5tmUwAG+QU7s5mznjv/ABsjSSLm9r8Y5qcY8t0O5cHVnb+NOqHTOngZsR0g3notDwPYCabC6A4sbIO4MCR81Z/4TRqOZWfRpmqA0h5YC4GOanwrLGkSlmb6Oq+FfVy1JyB4xdMOY5rgCC0gg7EQsqzns6ym4u70z3ZIIHXafmtVxB7rvArM/aHnAwzsPUdek8vpvHIwHB3XYyuNJjJtGfZ3gCXl7rk8eaT4ai5rtTSWkcQYV4xeio3U0AsIsR3rKuYjBEO7t+hsfrYpGhrLLk3aYwBVdfYmNxwPI9RZTjjA6bNe2ANdMgvA3u03EKl+7cN2u/xP5KM5gmQS08+8PspvH6Lxz0tl5xueUabSKbhLrk9Yi/I2VcrZ9qGmn5uNgoxYaoHvK2oDYX/K/mvbMIwfCQfOT8gmjg9nJfkP+QpYdp3cJO5gk/M+ic5Ll497TA/qc1s8TJC5YTAONztyG/mneU4cCtS2BNRgEmJJcIE8+gWukkZ7s14BekQhTFPaiuddSlCfuuAeqx7jvArKPath9eBJ4sqMI6TIP3WpV6ulpJ8FQ+2NBmIwFfQ4fAXaeILSHbeSGFq6MNwGbVqJ/lvLRxbu0/hNinmH7bHarSDure79DISE4deTSXDpa6farDc6lI+Bj/WQp1HtLQPxY0NHQHV89KoTmFcfdX2uu9BZolTPsuG9SrV8qjvoYC4u7c4VlqdCp/qz8yqUymvf/GXbOFkxPtAebU6LG9XE1D6BT/Zu6tjc2w5quLhTLqpH9LQxpiwsO8WhU5uFWt+wbK4qYitya2mPM6j9h9V27A2GF9RC+pQP/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l-GR">
              <a:latin typeface="Calibri" pitchFamily="34" charset="0"/>
            </a:endParaRPr>
          </a:p>
        </p:txBody>
      </p:sp>
      <p:sp>
        <p:nvSpPr>
          <p:cNvPr id="28676" name="AutoShape 22" descr="data:image/jpeg;base64,/9j/4AAQSkZJRgABAQAAAQABAAD/2wCEAAkGBhMSERUUExQWFRMWFxUXFxcYFxkWFxoYGxgYGRwYIBgcHCYeGBokGhgYHy8gIycpLCwsFx4xNTAqNSYrLCkBCQoKDgwOGg8PGikkHyUsKSwpKSkpKSwsKSksKSwsKSkpKSkpKSkpKSwpLCkpKSkpKSkpKSksKSksLCkpLCkpKf/AABEIAKAAagMBIgACEQEDEQH/xAAcAAACAwEBAQEAAAAAAAAAAAAABQQGBwMCAQj/xAA6EAABAwIEAwUGBAYCAwAAAAABAAIRAyEEBRIxQVFhBiJxgcEHEzKRobGC0eHwFSNCUpKiFLIzYnL/xAAZAQADAQEBAAAAAAAAAAAAAAAAAgMEAQX/xAAiEQACAgICAgIDAAAAAAAAAAAAAQIRAyESMSJRE2EEMkL/2gAMAwEAAhEDEQA/ANxQhCABCX55n1HCU/eV3aWyGiASSTNgB4FZtmXttdP8mg0AEzrcXEjhYRpPHcrlnUrNZQsgy321VQ8e/pMLYE6JBHM3JHktTyjNqeJotrUjLHCRzHMEcCEJ2DVExCELpwEIQgAQhCABCEIAEIQgDCvav2kqV8Y/Dh8UaJaI4a47xPMgmFS8NUog3D3HyAPqrR7RqTG5niWjdzmuM8yxpPkkmWYCm6o0E2M/RRmy8FZxxdBrgS2x4Kx+zDtscHW93UJNF5DXD+08Hgffou2c5G33Y026pAMgc2ox0SAZkevJJGZWeI/StKqHAOaQQRII2IXtUT2f56xlN1GoS0tcCwOmIc0GJ4d6emyvQK0J2rMso8XR9QhC6KCEIQAIQhAAhCEAYP7VMmq1M6DKYl9enTLJsCQC3f8AClHZ3LgBqc4h7T8MbG4g/kt3zrsxSxNWhVdIq0H6mOETwlp5gwFnfb91Onj3aR8TWF42BeRE/IDzWfMvGy+KVMR1MQJAeXOOwgiAB0TGk4CnIA57iBBuep6KuYjAgidWkGbtOoDpcqAzF1Gn3YuJ3EkE9RCzJWXci5sxes62zb4Xl0d4HbqOC0Xs7nGumDvwLeR5LIMJWaWD3lyNmtdHzt9FbvZviTrrNdN9LgLwIJBv5rRhbTolk2jSm41vUeS7Mqg7GUqc5eRUgyN1qozjlCjYTFarHdSVw4CEIQAIQhAEXH4rQIHxH7c1kftAJbjWkgQWN6k73POCFqOOOp9hOmyp/bfs47EBlSlHvWBwAP8AVx09DZTyR5IrDTKTQwTXDTpPMAWaR6Fdj2fPxABsX0jkPVOOzWHLv5lSzSIDTvYxtwj0TfHZhh6WnVBJ2ABJd0AG6yJGukUHNa2gw5x0/P5gp37Os2YK1QXkhoYTNzJJE7CfRNcZg6VYlugGRLm2JA6xskuBw3/FeXMlzGu1BlrxEAHnMqsPFiyhaNFr5oBEAkkgchdemYj7qpDtM2qI0kGbg7jyU/D5oCeIW7TMdUWinVgyNwnVGqHNBHFVnB4gEJvlVa5b5j1StHBkhCEpwEIQUAJ9dyeZKW5xmDWAcXbgevgp4s2eSpmLrmpULjxmOg4Lg5C9z7+WywAucbtDuMyJ2U0YKmygwaNTG6m/W/qkGFcR3QYIJP0cCP8AJp+a8PzBrKYZVNV3fcdDBqDrk32gefBZWqZthJSX2WCtXo0aUUgADyhIqrtQXGtmhrOD/dOpsiBqiTFtgeELoGggDnc+gnhdcrdFbPNSg7uuHAwfA/rCaYWbbcOaT08WS7RESQ4RtpmPuE4w9nRyAWvGmomDM1y0MBXcy7eG/wCSsuUZkHaXjwI5c1U6deSR/wC5HkGArtleM0PLT8DjHmP3CoiRpwQomWYjXTB4ix8lLSHAXis6Gk9Cva4Yz4HeCAK7mOK00j1t81VH/b78k+7QOnS0ci70HqkLh+/VKMLHQzEB39LwSPE2I/ybP4kVsIdcst5Wn8l7zFvd27zDqHqF2wtabwItc7eB6HikmtFcX7Ir9eq8HvyTJAAbAHRcX4mo1jjEcQBBMxAH6K04vGX0wwxsKgg+T4h46rgcVTbAFNgdxiPoorRtexVTwhp1mc/dtB6j9PVNqDoqET/b6rjmYJDajR3gRYcrWUJ2Nh+oHi0f9lqhK4mHLGpDRn/lA4E1HHz0tH2Xul3o6uPr+ih4StJe7iO6Pr6kJlhqcFo4NIA8gZPz+yoiJcexeZa2lh3Av5Wn98lZlm2R440KjXjaO8ObSTPnx8lolPEtcAQ4EEAgzwK4wOqiZi46DHMfJS1GxjZpuHGDHjulAomLr6qhPCYHgFEq044eH5KfjKU1DpvYHzN/BLcS4zoaO99hzP7ukUkV4MXYik6s7QyRPxHkOI8SmOJpjD0YbFhsSdvFd8PRbRb136yq1nuYFxMmGi5WeUnNmqMVBCvMcyLu7Rp1A8zc1dTB+GNrKBhDidbg9slpExyIkfvonOV0gGl7tyihVjFknapTAHiw/kVp+NUZpZZWSsBn9OlarM+BMHgI6ppUyelWY0kQ6AZBgzvuN0mzPAMqNMQKli13UEcONlGpZhVou0k+R9CpSi4LRWE1J7GT8qqUSS0l7SdUbOFotz2lTcDiQRPKZHK23ivmW58H/Epz6FN9wS13Mfu6I5a7Ozwp9A06W9Y/YVowFHCOpUydyxpN+JAVX0lrbkG24t9Eo/iJFgbBM8tvRxYNbNpXgL2vEKpkKXnNEUsS4NsHNDh5yLdJCVte2nJJl5uT++Ce9vsA4sp1WGCwlruWl0RP4gPms7zTNHMHeF1jyJ8qPQxSTgT80zUefBVPNseCW0wdzqd6BQcfnDpP93LkomVZca77VHBzjuSCPsmj47Ykny0izMx/cDZgCNkuxWOh2oEagZaJ47R5i3yTFvY+sDeq4D/5aR9k5wuU0aUOqGS3i4iZ5gR15J3mT6FWBiKpmZgO3BFlCzrMQKZLrbR4ninoyzDVmvFJ9RxLnSQIDTxAtAUU9mG1LVKmqm2JtBMczMfJM80aF+CV6EvZ6vUqgnU1v9uqQX+e3qndLNKrAJpu6Rf7XSztK5tmUwAG+QU7s5mznjv/ABsjSSLm9r8Y5qcY8t0O5cHVnb+NOqHTOngZsR0g3notDwPYCabC6A4sbIO4MCR81Z/4TRqOZWfRpmqA0h5YC4GOanwrLGkSlmb6Oq+FfVy1JyB4xdMOY5rgCC0gg7EQsqzns6ym4u70z3ZIIHXafmtVxB7rvArM/aHnAwzsPUdek8vpvHIwHB3XYyuNJjJtGfZ3gCXl7rk8eaT4ai5rtTSWkcQYV4xeio3U0AsIsR3rKuYjBEO7t+hsfrYpGhrLLk3aYwBVdfYmNxwPI9RZTjjA6bNe2ANdMgvA3u03EKl+7cN2u/xP5KM5gmQS08+8PspvH6Lxz0tl5xueUabSKbhLrk9Yi/I2VcrZ9qGmn5uNgoxYaoHvK2oDYX/K/mvbMIwfCQfOT8gmjg9nJfkP+QpYdp3cJO5gk/M+ic5Ll497TA/qc1s8TJC5YTAONztyG/mneU4cCtS2BNRgEmJJcIE8+gWukkZ7s14BekQhTFPaiuddSlCfuuAeqx7jvArKPath9eBJ4sqMI6TIP3WpV6ulpJ8FQ+2NBmIwFfQ4fAXaeILSHbeSGFq6MNwGbVqJ/lvLRxbu0/hNinmH7bHarSDure79DISE4deTSXDpa6farDc6lI+Bj/WQp1HtLQPxY0NHQHV89KoTmFcfdX2uu9BZolTPsuG9SrV8qjvoYC4u7c4VlqdCp/qz8yqUymvf/GXbOFkxPtAebU6LG9XE1D6BT/Zu6tjc2w5quLhTLqpH9LQxpiwsO8WhU5uFWt+wbK4qYitya2mPM6j9h9V27A2GF9RC+pQP/9k="/>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el-GR">
              <a:latin typeface="Calibri" pitchFamily="34" charset="0"/>
            </a:endParaRPr>
          </a:p>
        </p:txBody>
      </p:sp>
      <p:pic>
        <p:nvPicPr>
          <p:cNvPr id="28677" name="Picture 1" descr="C:\Users\user\Desktop\t.jpg"/>
          <p:cNvPicPr>
            <a:picLocks noChangeAspect="1" noChangeArrowheads="1"/>
          </p:cNvPicPr>
          <p:nvPr/>
        </p:nvPicPr>
        <p:blipFill>
          <a:blip r:embed="rId2" cstate="print"/>
          <a:srcRect l="23737" t="19185" r="3651" b="7674"/>
          <a:stretch>
            <a:fillRect/>
          </a:stretch>
        </p:blipFill>
        <p:spPr bwMode="auto">
          <a:xfrm>
            <a:off x="1017588" y="2130425"/>
            <a:ext cx="3109912" cy="2738438"/>
          </a:xfrm>
          <a:prstGeom prst="rect">
            <a:avLst/>
          </a:prstGeom>
          <a:noFill/>
          <a:ln w="9525">
            <a:noFill/>
            <a:miter lim="800000"/>
            <a:headEnd/>
            <a:tailEnd/>
          </a:ln>
        </p:spPr>
      </p:pic>
      <p:pic>
        <p:nvPicPr>
          <p:cNvPr id="28678" name="Picture 2" descr="C:\Users\user\Desktop\τ2.jpg"/>
          <p:cNvPicPr>
            <a:picLocks noChangeAspect="1" noChangeArrowheads="1"/>
          </p:cNvPicPr>
          <p:nvPr/>
        </p:nvPicPr>
        <p:blipFill>
          <a:blip r:embed="rId3" cstate="print"/>
          <a:srcRect l="13881" t="17249" r="13881" b="12650"/>
          <a:stretch>
            <a:fillRect/>
          </a:stretch>
        </p:blipFill>
        <p:spPr bwMode="auto">
          <a:xfrm>
            <a:off x="5207000" y="2063750"/>
            <a:ext cx="3302000" cy="2649538"/>
          </a:xfrm>
          <a:prstGeom prst="rect">
            <a:avLst/>
          </a:prstGeom>
          <a:noFill/>
          <a:ln w="9525">
            <a:noFill/>
            <a:miter lim="800000"/>
            <a:headEnd/>
            <a:tailEnd/>
          </a:ln>
        </p:spPr>
      </p:pic>
      <p:sp>
        <p:nvSpPr>
          <p:cNvPr id="9" name="8 - Ορθογώνιο"/>
          <p:cNvSpPr/>
          <p:nvPr/>
        </p:nvSpPr>
        <p:spPr>
          <a:xfrm>
            <a:off x="250825" y="5157192"/>
            <a:ext cx="8713788" cy="1200329"/>
          </a:xfrm>
          <a:prstGeom prst="rect">
            <a:avLst/>
          </a:prstGeom>
        </p:spPr>
        <p:txBody>
          <a:bodyPr wrap="square">
            <a:spAutoFit/>
          </a:bodyPr>
          <a:lstStyle/>
          <a:p>
            <a:pPr algn="ctr">
              <a:buFont typeface="Arial" pitchFamily="34" charset="0"/>
              <a:buNone/>
              <a:defRPr/>
            </a:pPr>
            <a:r>
              <a:rPr lang="el-GR" sz="2400" dirty="0">
                <a:latin typeface="+mn-lt"/>
                <a:cs typeface="Arial" pitchFamily="34" charset="0"/>
              </a:rPr>
              <a:t> Μετά από κάθε ενέργεια ελέγχουμε αν βγήκε το ξένο σώμα</a:t>
            </a:r>
          </a:p>
          <a:p>
            <a:pPr algn="ctr">
              <a:buFont typeface="Arial" pitchFamily="34" charset="0"/>
              <a:buNone/>
              <a:defRPr/>
            </a:pPr>
            <a:r>
              <a:rPr lang="el-GR" sz="2400" dirty="0">
                <a:latin typeface="+mn-lt"/>
                <a:cs typeface="Arial" pitchFamily="34" charset="0"/>
              </a:rPr>
              <a:t>    και αν ξεκινήσουμε ΚΑΡΠΑ ελέγχουμε πριν από κάθε εμφύσηση.</a:t>
            </a:r>
          </a:p>
          <a:p>
            <a:pPr>
              <a:defRPr/>
            </a:pPr>
            <a:endParaRPr lang="el-GR" sz="2400" dirty="0">
              <a:latin typeface="+mn-lt"/>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Τίτλος"/>
          <p:cNvSpPr>
            <a:spLocks noGrp="1"/>
          </p:cNvSpPr>
          <p:nvPr>
            <p:ph type="title"/>
          </p:nvPr>
        </p:nvSpPr>
        <p:spPr>
          <a:xfrm>
            <a:off x="971550" y="274638"/>
            <a:ext cx="7561263" cy="1282700"/>
          </a:xfrm>
        </p:spPr>
        <p:txBody>
          <a:bodyPr/>
          <a:lstStyle/>
          <a:p>
            <a:pPr eaLnBrk="1" hangingPunct="1"/>
            <a:r>
              <a:rPr lang="el-GR" sz="3600" dirty="0" smtClean="0">
                <a:solidFill>
                  <a:srgbClr val="7030A0"/>
                </a:solidFill>
                <a:cs typeface="Arial" pitchFamily="34" charset="0"/>
              </a:rPr>
              <a:t>ΠΛΗΞΕΙΣ ΚΑΙ ΚΟΙΛΙΑΚΕΣ ΩΘΗΣΕΙΣ      ΕΠΙ  ΠΝΙΓΜΟΝΗΣ  ΣΕ ΠΑΙΔΙ </a:t>
            </a:r>
          </a:p>
        </p:txBody>
      </p:sp>
      <p:pic>
        <p:nvPicPr>
          <p:cNvPr id="4" name="3 - Θέση περιεχομένου" descr="ch1.jpg"/>
          <p:cNvPicPr>
            <a:picLocks noGrp="1" noChangeAspect="1"/>
          </p:cNvPicPr>
          <p:nvPr>
            <p:ph idx="1"/>
          </p:nvPr>
        </p:nvPicPr>
        <p:blipFill>
          <a:blip r:embed="rId2" cstate="print">
            <a:clrChange>
              <a:clrFrom>
                <a:srgbClr val="FFFFFF"/>
              </a:clrFrom>
              <a:clrTo>
                <a:srgbClr val="FFFFFF">
                  <a:alpha val="0"/>
                </a:srgbClr>
              </a:clrTo>
            </a:clrChange>
            <a:duotone>
              <a:prstClr val="black"/>
              <a:schemeClr val="accent3">
                <a:tint val="45000"/>
                <a:satMod val="400000"/>
              </a:schemeClr>
            </a:duotone>
          </a:blip>
          <a:stretch>
            <a:fillRect/>
          </a:stretch>
        </p:blipFill>
        <p:spPr>
          <a:xfrm>
            <a:off x="1259632" y="2492896"/>
            <a:ext cx="2636576" cy="4017640"/>
          </a:xfrm>
        </p:spPr>
      </p:pic>
      <p:sp>
        <p:nvSpPr>
          <p:cNvPr id="7" name="6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pic>
        <p:nvPicPr>
          <p:cNvPr id="5" name="4 - Εικόνα" descr="ch2.jpg"/>
          <p:cNvPicPr>
            <a:picLocks noChangeAspect="1"/>
          </p:cNvPicPr>
          <p:nvPr/>
        </p:nvPicPr>
        <p:blipFill>
          <a:blip r:embed="rId3" cstate="print">
            <a:clrChange>
              <a:clrFrom>
                <a:srgbClr val="FFFFFF"/>
              </a:clrFrom>
              <a:clrTo>
                <a:srgbClr val="FFFFFF">
                  <a:alpha val="0"/>
                </a:srgbClr>
              </a:clrTo>
            </a:clrChange>
            <a:duotone>
              <a:prstClr val="black"/>
              <a:schemeClr val="accent3">
                <a:tint val="45000"/>
                <a:satMod val="400000"/>
              </a:schemeClr>
            </a:duotone>
          </a:blip>
          <a:stretch>
            <a:fillRect/>
          </a:stretch>
        </p:blipFill>
        <p:spPr>
          <a:xfrm>
            <a:off x="5144689" y="2492896"/>
            <a:ext cx="2066186" cy="3947341"/>
          </a:xfrm>
          <a:prstGeom prst="rect">
            <a:avLst/>
          </a:prstGeom>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p:nvPr>
        </p:nvSpPr>
        <p:spPr>
          <a:xfrm>
            <a:off x="457200" y="704088"/>
            <a:ext cx="8229600" cy="780696"/>
          </a:xfrm>
        </p:spPr>
        <p:txBody>
          <a:bodyPr/>
          <a:lstStyle/>
          <a:p>
            <a:pPr eaLnBrk="1" hangingPunct="1"/>
            <a:r>
              <a:rPr lang="el-GR" sz="3600" dirty="0" smtClean="0">
                <a:solidFill>
                  <a:schemeClr val="tx1"/>
                </a:solidFill>
                <a:cs typeface="Arial" pitchFamily="34" charset="0"/>
              </a:rPr>
              <a:t>ΑΝΤΙΜΕΤΩΠΙΣΗ</a:t>
            </a:r>
          </a:p>
        </p:txBody>
      </p:sp>
      <p:pic>
        <p:nvPicPr>
          <p:cNvPr id="23556" name="Picture 4" descr="100_0353"/>
          <p:cNvPicPr>
            <a:picLocks noGrp="1" noChangeAspect="1" noChangeArrowheads="1"/>
          </p:cNvPicPr>
          <p:nvPr>
            <p:ph sz="half" idx="1"/>
          </p:nvPr>
        </p:nvPicPr>
        <p:blipFill>
          <a:blip r:embed="rId3" cstate="print"/>
          <a:srcRect/>
          <a:stretch>
            <a:fillRect/>
          </a:stretch>
        </p:blipFill>
        <p:spPr>
          <a:xfrm>
            <a:off x="4356100" y="1412875"/>
            <a:ext cx="4787900" cy="4537075"/>
          </a:xfrm>
          <a:noFill/>
        </p:spPr>
      </p:pic>
      <p:sp>
        <p:nvSpPr>
          <p:cNvPr id="23555" name="3 - Θέση περιεχομένου"/>
          <p:cNvSpPr>
            <a:spLocks noGrp="1"/>
          </p:cNvSpPr>
          <p:nvPr>
            <p:ph sz="half" idx="2"/>
          </p:nvPr>
        </p:nvSpPr>
        <p:spPr>
          <a:xfrm>
            <a:off x="0" y="1628775"/>
            <a:ext cx="4427538" cy="4497388"/>
          </a:xfrm>
        </p:spPr>
        <p:txBody>
          <a:bodyPr/>
          <a:lstStyle/>
          <a:p>
            <a:pPr eaLnBrk="1" hangingPunct="1">
              <a:buFont typeface="Arial" pitchFamily="34" charset="0"/>
              <a:buNone/>
            </a:pPr>
            <a:r>
              <a:rPr lang="el-GR" dirty="0" smtClean="0">
                <a:latin typeface="Arial" pitchFamily="34" charset="0"/>
                <a:cs typeface="Arial" pitchFamily="34" charset="0"/>
              </a:rPr>
              <a:t>	</a:t>
            </a:r>
            <a:endParaRPr lang="el-GR" sz="2400" dirty="0" smtClean="0">
              <a:cs typeface="Arial" pitchFamily="34" charset="0"/>
            </a:endParaRPr>
          </a:p>
          <a:p>
            <a:pPr eaLnBrk="1" hangingPunct="1">
              <a:buFont typeface="Arial" pitchFamily="34" charset="0"/>
              <a:buNone/>
            </a:pPr>
            <a:endParaRPr lang="el-GR" sz="2400" dirty="0" smtClean="0">
              <a:cs typeface="Arial" pitchFamily="34" charset="0"/>
            </a:endParaRPr>
          </a:p>
          <a:p>
            <a:pPr eaLnBrk="1" hangingPunct="1">
              <a:buFont typeface="Arial" pitchFamily="34" charset="0"/>
              <a:buNone/>
            </a:pPr>
            <a:r>
              <a:rPr lang="el-GR" sz="2400" dirty="0" smtClean="0">
                <a:cs typeface="Arial" pitchFamily="34" charset="0"/>
              </a:rPr>
              <a:t>	</a:t>
            </a:r>
          </a:p>
          <a:p>
            <a:pPr eaLnBrk="1" hangingPunct="1">
              <a:buFont typeface="Arial" pitchFamily="34" charset="0"/>
              <a:buNone/>
            </a:pPr>
            <a:r>
              <a:rPr lang="el-GR" sz="2400" dirty="0" smtClean="0">
                <a:cs typeface="Arial" pitchFamily="34" charset="0"/>
              </a:rPr>
              <a:t>     Αν  χάσει τις αισθήσεις του και καταρρεύσει, ξεκινάμε </a:t>
            </a:r>
            <a:r>
              <a:rPr lang="el-GR" sz="2400" dirty="0" smtClean="0"/>
              <a:t>ΚΑΡΠΑ</a:t>
            </a:r>
          </a:p>
          <a:p>
            <a:pPr eaLnBrk="1" hangingPunct="1">
              <a:buFont typeface="Arial" pitchFamily="34" charset="0"/>
              <a:buNone/>
            </a:pPr>
            <a:endParaRPr lang="el-GR" dirty="0" smtClean="0"/>
          </a:p>
        </p:txBody>
      </p:sp>
      <p:sp>
        <p:nvSpPr>
          <p:cNvPr id="6" name="5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p:nvPr>
        </p:nvSpPr>
        <p:spPr>
          <a:xfrm>
            <a:off x="611188" y="0"/>
            <a:ext cx="7942262" cy="1412776"/>
          </a:xfrm>
        </p:spPr>
        <p:txBody>
          <a:bodyPr>
            <a:normAutofit/>
          </a:bodyPr>
          <a:lstStyle/>
          <a:p>
            <a:pPr eaLnBrk="1" hangingPunct="1"/>
            <a:r>
              <a:rPr lang="el-GR" sz="3200" b="1" dirty="0" smtClean="0">
                <a:solidFill>
                  <a:srgbClr val="7030A0"/>
                </a:solidFill>
                <a:latin typeface="Arial" pitchFamily="34" charset="0"/>
                <a:cs typeface="Arial" pitchFamily="34" charset="0"/>
              </a:rPr>
              <a:t>      </a:t>
            </a:r>
            <a:r>
              <a:rPr lang="el-GR" sz="3600" dirty="0" smtClean="0">
                <a:solidFill>
                  <a:srgbClr val="7030A0"/>
                </a:solidFill>
                <a:cs typeface="Arial" pitchFamily="34" charset="0"/>
              </a:rPr>
              <a:t>ΑΝΤΙΜΕΤΩΠΙΣΗ ΠΝΙΓΜΟΝΗΣ ΣΕ        ΠΑΙΔΙ   Ή   ΒΡΕΦΟΣ</a:t>
            </a:r>
          </a:p>
        </p:txBody>
      </p:sp>
      <p:sp>
        <p:nvSpPr>
          <p:cNvPr id="27" name="26 - Θέση υποσέλιδου"/>
          <p:cNvSpPr>
            <a:spLocks noGrp="1"/>
          </p:cNvSpPr>
          <p:nvPr>
            <p:ph type="ftr" sz="quarter" idx="11"/>
          </p:nvPr>
        </p:nvSpPr>
        <p:spPr/>
        <p:txBody>
          <a:bodyPr/>
          <a:lstStyle/>
          <a:p>
            <a:pPr>
              <a:defRPr/>
            </a:pPr>
            <a:r>
              <a:rPr lang="el-GR" smtClean="0"/>
              <a:t>Εθνικό Κέντρο Άμεσης Βοήθειας</a:t>
            </a:r>
            <a:endParaRPr lang="el-GR"/>
          </a:p>
        </p:txBody>
      </p:sp>
      <p:grpSp>
        <p:nvGrpSpPr>
          <p:cNvPr id="2" name="Group 40"/>
          <p:cNvGrpSpPr>
            <a:grpSpLocks/>
          </p:cNvGrpSpPr>
          <p:nvPr/>
        </p:nvGrpSpPr>
        <p:grpSpPr bwMode="auto">
          <a:xfrm>
            <a:off x="107503" y="1700808"/>
            <a:ext cx="9036497" cy="5157192"/>
            <a:chOff x="157" y="780"/>
            <a:chExt cx="5400" cy="2238"/>
          </a:xfrm>
          <a:scene3d>
            <a:camera prst="orthographicFront">
              <a:rot lat="0" lon="0" rev="0"/>
            </a:camera>
            <a:lightRig rig="threePt" dir="t"/>
          </a:scene3d>
        </p:grpSpPr>
        <p:grpSp>
          <p:nvGrpSpPr>
            <p:cNvPr id="3" name="Group 7"/>
            <p:cNvGrpSpPr>
              <a:grpSpLocks/>
            </p:cNvGrpSpPr>
            <p:nvPr/>
          </p:nvGrpSpPr>
          <p:grpSpPr bwMode="auto">
            <a:xfrm>
              <a:off x="1794" y="780"/>
              <a:ext cx="2169" cy="361"/>
              <a:chOff x="1658" y="825"/>
              <a:chExt cx="2169" cy="361"/>
            </a:xfrm>
          </p:grpSpPr>
          <p:sp>
            <p:nvSpPr>
              <p:cNvPr id="10246" name="AutoShape 6"/>
              <p:cNvSpPr>
                <a:spLocks noChangeArrowheads="1"/>
              </p:cNvSpPr>
              <p:nvPr/>
            </p:nvSpPr>
            <p:spPr bwMode="auto">
              <a:xfrm>
                <a:off x="1700" y="858"/>
                <a:ext cx="1871" cy="293"/>
              </a:xfrm>
              <a:prstGeom prst="roundRect">
                <a:avLst>
                  <a:gd name="adj" fmla="val 16667"/>
                </a:avLst>
              </a:prstGeom>
              <a:solidFill>
                <a:schemeClr val="accent1">
                  <a:alpha val="0"/>
                </a:schemeClr>
              </a:solidFill>
              <a:ln w="9525">
                <a:solidFill>
                  <a:schemeClr val="tx1"/>
                </a:solidFill>
                <a:round/>
                <a:headEnd/>
                <a:tailEnd/>
              </a:ln>
              <a:effectLst/>
            </p:spPr>
            <p:txBody>
              <a:bodyPr wrap="none" anchor="ctr"/>
              <a:lstStyle/>
              <a:p>
                <a:pPr fontAlgn="auto">
                  <a:spcBef>
                    <a:spcPts val="0"/>
                  </a:spcBef>
                  <a:spcAft>
                    <a:spcPts val="0"/>
                  </a:spcAft>
                  <a:defRPr/>
                </a:pPr>
                <a:endParaRPr lang="el-GR">
                  <a:latin typeface="+mn-lt"/>
                </a:endParaRPr>
              </a:p>
            </p:txBody>
          </p:sp>
          <p:sp>
            <p:nvSpPr>
              <p:cNvPr id="10245" name="Text Box 5"/>
              <p:cNvSpPr txBox="1">
                <a:spLocks noChangeArrowheads="1"/>
              </p:cNvSpPr>
              <p:nvPr/>
            </p:nvSpPr>
            <p:spPr bwMode="auto">
              <a:xfrm>
                <a:off x="1658" y="825"/>
                <a:ext cx="2169" cy="361"/>
              </a:xfrm>
              <a:prstGeom prst="rect">
                <a:avLst/>
              </a:prstGeom>
              <a:solidFill>
                <a:schemeClr val="bg1">
                  <a:alpha val="0"/>
                </a:schemeClr>
              </a:solidFill>
              <a:ln w="9525">
                <a:noFill/>
                <a:miter lim="800000"/>
                <a:headEnd/>
                <a:tailEnd/>
              </a:ln>
              <a:effectLst/>
            </p:spPr>
            <p:txBody>
              <a:bodyPr wrap="square">
                <a:spAutoFit/>
              </a:bodyPr>
              <a:lstStyle/>
              <a:p>
                <a:pPr algn="ctr" fontAlgn="auto">
                  <a:spcBef>
                    <a:spcPts val="0"/>
                  </a:spcBef>
                  <a:spcAft>
                    <a:spcPts val="0"/>
                  </a:spcAft>
                  <a:defRPr/>
                </a:pPr>
                <a:r>
                  <a:rPr lang="el-GR" sz="2400" dirty="0" smtClean="0">
                    <a:latin typeface="+mn-lt"/>
                    <a:cs typeface="Arial" pitchFamily="34" charset="0"/>
                  </a:rPr>
                  <a:t>Αξιολογούμε </a:t>
                </a:r>
                <a:r>
                  <a:rPr lang="el-GR" sz="2400" dirty="0">
                    <a:latin typeface="+mn-lt"/>
                    <a:cs typeface="Arial" pitchFamily="34" charset="0"/>
                  </a:rPr>
                  <a:t>τη </a:t>
                </a:r>
              </a:p>
              <a:p>
                <a:pPr algn="ctr" fontAlgn="auto">
                  <a:spcBef>
                    <a:spcPts val="0"/>
                  </a:spcBef>
                  <a:spcAft>
                    <a:spcPts val="0"/>
                  </a:spcAft>
                  <a:defRPr/>
                </a:pPr>
                <a:r>
                  <a:rPr lang="el-GR" sz="2400" dirty="0">
                    <a:latin typeface="+mn-lt"/>
                    <a:cs typeface="Arial" pitchFamily="34" charset="0"/>
                  </a:rPr>
                  <a:t>σοβαρότητα</a:t>
                </a:r>
              </a:p>
            </p:txBody>
          </p:sp>
        </p:grpSp>
        <p:grpSp>
          <p:nvGrpSpPr>
            <p:cNvPr id="4" name="Group 18"/>
            <p:cNvGrpSpPr>
              <a:grpSpLocks/>
            </p:cNvGrpSpPr>
            <p:nvPr/>
          </p:nvGrpSpPr>
          <p:grpSpPr bwMode="auto">
            <a:xfrm>
              <a:off x="3178" y="1298"/>
              <a:ext cx="2102" cy="363"/>
              <a:chOff x="3178" y="1298"/>
              <a:chExt cx="2102" cy="363"/>
            </a:xfrm>
          </p:grpSpPr>
          <p:sp>
            <p:nvSpPr>
              <p:cNvPr id="10250" name="AutoShape 10"/>
              <p:cNvSpPr>
                <a:spLocks noChangeArrowheads="1"/>
              </p:cNvSpPr>
              <p:nvPr/>
            </p:nvSpPr>
            <p:spPr bwMode="auto">
              <a:xfrm>
                <a:off x="3178" y="1298"/>
                <a:ext cx="2086" cy="363"/>
              </a:xfrm>
              <a:prstGeom prst="roundRect">
                <a:avLst>
                  <a:gd name="adj" fmla="val 16667"/>
                </a:avLst>
              </a:prstGeom>
              <a:solidFill>
                <a:schemeClr val="accent1">
                  <a:alpha val="0"/>
                </a:schemeClr>
              </a:solidFill>
              <a:ln w="9525">
                <a:solidFill>
                  <a:schemeClr val="tx1"/>
                </a:solidFill>
                <a:round/>
                <a:headEnd/>
                <a:tailEnd/>
              </a:ln>
              <a:effectLst/>
            </p:spPr>
            <p:txBody>
              <a:bodyPr wrap="none" anchor="ctr"/>
              <a:lstStyle/>
              <a:p>
                <a:pPr algn="ctr" fontAlgn="auto">
                  <a:spcBef>
                    <a:spcPts val="0"/>
                  </a:spcBef>
                  <a:spcAft>
                    <a:spcPts val="0"/>
                  </a:spcAft>
                  <a:defRPr/>
                </a:pPr>
                <a:endParaRPr lang="el-GR">
                  <a:latin typeface="+mn-lt"/>
                </a:endParaRPr>
              </a:p>
            </p:txBody>
          </p:sp>
          <p:sp>
            <p:nvSpPr>
              <p:cNvPr id="10252" name="Text Box 12"/>
              <p:cNvSpPr txBox="1">
                <a:spLocks noChangeArrowheads="1"/>
              </p:cNvSpPr>
              <p:nvPr/>
            </p:nvSpPr>
            <p:spPr bwMode="auto">
              <a:xfrm>
                <a:off x="3243" y="1329"/>
                <a:ext cx="2037" cy="325"/>
              </a:xfrm>
              <a:prstGeom prst="rect">
                <a:avLst/>
              </a:prstGeom>
              <a:noFill/>
              <a:ln w="9525">
                <a:noFill/>
                <a:miter lim="800000"/>
                <a:headEnd/>
                <a:tailEnd/>
              </a:ln>
              <a:effectLst/>
            </p:spPr>
            <p:txBody>
              <a:bodyPr>
                <a:spAutoFit/>
              </a:bodyPr>
              <a:lstStyle/>
              <a:p>
                <a:pPr algn="ctr" fontAlgn="auto">
                  <a:spcBef>
                    <a:spcPts val="0"/>
                  </a:spcBef>
                  <a:spcAft>
                    <a:spcPts val="0"/>
                  </a:spcAft>
                  <a:defRPr/>
                </a:pPr>
                <a:r>
                  <a:rPr lang="el-GR" sz="2000" b="1" u="sng" dirty="0">
                    <a:latin typeface="+mn-lt"/>
                    <a:cs typeface="Arial" pitchFamily="34" charset="0"/>
                  </a:rPr>
                  <a:t>Ήπια </a:t>
                </a:r>
                <a:r>
                  <a:rPr lang="el-GR" sz="2000" u="sng" dirty="0">
                    <a:latin typeface="+mn-lt"/>
                    <a:cs typeface="Arial" pitchFamily="34" charset="0"/>
                  </a:rPr>
                  <a:t>απόφραξη αεραγωγού</a:t>
                </a:r>
              </a:p>
              <a:p>
                <a:pPr algn="ctr" fontAlgn="auto">
                  <a:spcBef>
                    <a:spcPts val="0"/>
                  </a:spcBef>
                  <a:spcAft>
                    <a:spcPts val="0"/>
                  </a:spcAft>
                  <a:defRPr/>
                </a:pPr>
                <a:r>
                  <a:rPr lang="el-GR" sz="2000" u="sng" dirty="0">
                    <a:latin typeface="+mn-lt"/>
                    <a:cs typeface="Arial" pitchFamily="34" charset="0"/>
                  </a:rPr>
                  <a:t>(αποτελεσματικός βήχας)</a:t>
                </a:r>
              </a:p>
            </p:txBody>
          </p:sp>
        </p:grpSp>
        <p:sp>
          <p:nvSpPr>
            <p:cNvPr id="10253" name="Freeform 13"/>
            <p:cNvSpPr>
              <a:spLocks/>
            </p:cNvSpPr>
            <p:nvPr/>
          </p:nvSpPr>
          <p:spPr bwMode="auto">
            <a:xfrm>
              <a:off x="3697" y="981"/>
              <a:ext cx="590" cy="326"/>
            </a:xfrm>
            <a:custGeom>
              <a:avLst/>
              <a:gdLst/>
              <a:ahLst/>
              <a:cxnLst>
                <a:cxn ang="0">
                  <a:pos x="0" y="0"/>
                </a:cxn>
                <a:cxn ang="0">
                  <a:pos x="372" y="5"/>
                </a:cxn>
                <a:cxn ang="0">
                  <a:pos x="372" y="326"/>
                </a:cxn>
              </a:cxnLst>
              <a:rect l="0" t="0" r="r" b="b"/>
              <a:pathLst>
                <a:path w="372" h="326">
                  <a:moveTo>
                    <a:pt x="0" y="0"/>
                  </a:moveTo>
                  <a:lnTo>
                    <a:pt x="372" y="5"/>
                  </a:lnTo>
                  <a:lnTo>
                    <a:pt x="372" y="326"/>
                  </a:lnTo>
                </a:path>
              </a:pathLst>
            </a:custGeom>
            <a:noFill/>
            <a:ln w="25400">
              <a:solidFill>
                <a:schemeClr val="tx1"/>
              </a:solidFill>
              <a:round/>
              <a:headEnd type="none" w="med" len="med"/>
              <a:tailEnd type="stealth" w="med" len="med"/>
            </a:ln>
            <a:effectLst/>
          </p:spPr>
          <p:txBody>
            <a:bodyPr/>
            <a:lstStyle/>
            <a:p>
              <a:pPr fontAlgn="auto">
                <a:spcBef>
                  <a:spcPts val="0"/>
                </a:spcBef>
                <a:spcAft>
                  <a:spcPts val="0"/>
                </a:spcAft>
                <a:defRPr/>
              </a:pPr>
              <a:endParaRPr lang="el-GR">
                <a:latin typeface="+mn-lt"/>
              </a:endParaRPr>
            </a:p>
          </p:txBody>
        </p:sp>
        <p:sp>
          <p:nvSpPr>
            <p:cNvPr id="10254" name="Freeform 14"/>
            <p:cNvSpPr>
              <a:spLocks/>
            </p:cNvSpPr>
            <p:nvPr/>
          </p:nvSpPr>
          <p:spPr bwMode="auto">
            <a:xfrm rot="10800000" flipV="1">
              <a:off x="1520" y="996"/>
              <a:ext cx="325" cy="302"/>
            </a:xfrm>
            <a:custGeom>
              <a:avLst/>
              <a:gdLst/>
              <a:ahLst/>
              <a:cxnLst>
                <a:cxn ang="0">
                  <a:pos x="0" y="0"/>
                </a:cxn>
                <a:cxn ang="0">
                  <a:pos x="372" y="5"/>
                </a:cxn>
                <a:cxn ang="0">
                  <a:pos x="372" y="326"/>
                </a:cxn>
              </a:cxnLst>
              <a:rect l="0" t="0" r="r" b="b"/>
              <a:pathLst>
                <a:path w="372" h="326">
                  <a:moveTo>
                    <a:pt x="0" y="0"/>
                  </a:moveTo>
                  <a:lnTo>
                    <a:pt x="372" y="5"/>
                  </a:lnTo>
                  <a:lnTo>
                    <a:pt x="372" y="326"/>
                  </a:lnTo>
                </a:path>
              </a:pathLst>
            </a:custGeom>
            <a:noFill/>
            <a:ln w="25400">
              <a:solidFill>
                <a:schemeClr val="tx1"/>
              </a:solidFill>
              <a:round/>
              <a:headEnd type="none" w="med" len="med"/>
              <a:tailEnd type="stealth" w="med" len="med"/>
            </a:ln>
            <a:effectLst/>
          </p:spPr>
          <p:txBody>
            <a:bodyPr/>
            <a:lstStyle/>
            <a:p>
              <a:pPr fontAlgn="auto">
                <a:spcBef>
                  <a:spcPts val="0"/>
                </a:spcBef>
                <a:spcAft>
                  <a:spcPts val="0"/>
                </a:spcAft>
                <a:defRPr/>
              </a:pPr>
              <a:endParaRPr lang="el-GR">
                <a:latin typeface="+mn-lt"/>
              </a:endParaRPr>
            </a:p>
          </p:txBody>
        </p:sp>
        <p:grpSp>
          <p:nvGrpSpPr>
            <p:cNvPr id="5" name="Group 17"/>
            <p:cNvGrpSpPr>
              <a:grpSpLocks/>
            </p:cNvGrpSpPr>
            <p:nvPr/>
          </p:nvGrpSpPr>
          <p:grpSpPr bwMode="auto">
            <a:xfrm>
              <a:off x="348" y="1306"/>
              <a:ext cx="2260" cy="362"/>
              <a:chOff x="348" y="1306"/>
              <a:chExt cx="2260" cy="362"/>
            </a:xfrm>
          </p:grpSpPr>
          <p:sp>
            <p:nvSpPr>
              <p:cNvPr id="10255" name="AutoShape 15"/>
              <p:cNvSpPr>
                <a:spLocks noChangeArrowheads="1"/>
              </p:cNvSpPr>
              <p:nvPr/>
            </p:nvSpPr>
            <p:spPr bwMode="auto">
              <a:xfrm>
                <a:off x="476" y="1306"/>
                <a:ext cx="2132" cy="362"/>
              </a:xfrm>
              <a:prstGeom prst="roundRect">
                <a:avLst>
                  <a:gd name="adj" fmla="val 16667"/>
                </a:avLst>
              </a:prstGeom>
              <a:solidFill>
                <a:schemeClr val="accent1">
                  <a:alpha val="0"/>
                </a:schemeClr>
              </a:solidFill>
              <a:ln w="9525">
                <a:solidFill>
                  <a:schemeClr val="tx1"/>
                </a:solidFill>
                <a:round/>
                <a:headEnd/>
                <a:tailEnd/>
              </a:ln>
              <a:effectLst/>
            </p:spPr>
            <p:txBody>
              <a:bodyPr wrap="none" anchor="ctr"/>
              <a:lstStyle/>
              <a:p>
                <a:pPr algn="ctr" fontAlgn="auto">
                  <a:spcBef>
                    <a:spcPts val="0"/>
                  </a:spcBef>
                  <a:spcAft>
                    <a:spcPts val="0"/>
                  </a:spcAft>
                  <a:defRPr/>
                </a:pPr>
                <a:endParaRPr lang="el-GR">
                  <a:latin typeface="+mn-lt"/>
                </a:endParaRPr>
              </a:p>
            </p:txBody>
          </p:sp>
          <p:sp>
            <p:nvSpPr>
              <p:cNvPr id="10256" name="Text Box 16"/>
              <p:cNvSpPr txBox="1">
                <a:spLocks noChangeArrowheads="1"/>
              </p:cNvSpPr>
              <p:nvPr/>
            </p:nvSpPr>
            <p:spPr bwMode="auto">
              <a:xfrm>
                <a:off x="348" y="1306"/>
                <a:ext cx="2260" cy="325"/>
              </a:xfrm>
              <a:prstGeom prst="rect">
                <a:avLst/>
              </a:prstGeom>
              <a:noFill/>
              <a:ln w="9525">
                <a:noFill/>
                <a:miter lim="800000"/>
                <a:headEnd/>
                <a:tailEnd/>
              </a:ln>
              <a:effectLst/>
            </p:spPr>
            <p:txBody>
              <a:bodyPr wrap="square">
                <a:spAutoFit/>
              </a:bodyPr>
              <a:lstStyle/>
              <a:p>
                <a:pPr algn="ctr" fontAlgn="auto">
                  <a:spcBef>
                    <a:spcPts val="0"/>
                  </a:spcBef>
                  <a:spcAft>
                    <a:spcPts val="0"/>
                  </a:spcAft>
                  <a:defRPr/>
                </a:pPr>
                <a:r>
                  <a:rPr lang="el-GR" sz="2000" b="1" u="sng" dirty="0">
                    <a:latin typeface="+mn-lt"/>
                    <a:cs typeface="Arial" pitchFamily="34" charset="0"/>
                  </a:rPr>
                  <a:t>Σοβαρή </a:t>
                </a:r>
                <a:r>
                  <a:rPr lang="el-GR" sz="2000" u="sng" dirty="0">
                    <a:latin typeface="+mn-lt"/>
                    <a:cs typeface="Arial" pitchFamily="34" charset="0"/>
                  </a:rPr>
                  <a:t>απόφραξη αεραγωγού</a:t>
                </a:r>
              </a:p>
              <a:p>
                <a:pPr algn="ctr" fontAlgn="auto">
                  <a:spcBef>
                    <a:spcPts val="0"/>
                  </a:spcBef>
                  <a:spcAft>
                    <a:spcPts val="0"/>
                  </a:spcAft>
                  <a:defRPr/>
                </a:pPr>
                <a:r>
                  <a:rPr lang="el-GR" sz="2000" u="sng" dirty="0">
                    <a:latin typeface="+mn-lt"/>
                    <a:cs typeface="Arial" pitchFamily="34" charset="0"/>
                  </a:rPr>
                  <a:t>(μη αποτελεσματικός βήχας)</a:t>
                </a:r>
              </a:p>
            </p:txBody>
          </p:sp>
        </p:grpSp>
        <p:sp>
          <p:nvSpPr>
            <p:cNvPr id="10259" name="Line 19"/>
            <p:cNvSpPr>
              <a:spLocks noChangeShapeType="1"/>
            </p:cNvSpPr>
            <p:nvPr/>
          </p:nvSpPr>
          <p:spPr bwMode="auto">
            <a:xfrm flipH="1">
              <a:off x="922" y="1691"/>
              <a:ext cx="227" cy="181"/>
            </a:xfrm>
            <a:prstGeom prst="line">
              <a:avLst/>
            </a:prstGeom>
            <a:noFill/>
            <a:ln w="25400">
              <a:solidFill>
                <a:schemeClr val="tx1"/>
              </a:solidFill>
              <a:round/>
              <a:headEnd/>
              <a:tailEnd type="stealth" w="med" len="med"/>
            </a:ln>
            <a:effectLst/>
          </p:spPr>
          <p:txBody>
            <a:bodyPr/>
            <a:lstStyle/>
            <a:p>
              <a:pPr fontAlgn="auto">
                <a:spcBef>
                  <a:spcPts val="0"/>
                </a:spcBef>
                <a:spcAft>
                  <a:spcPts val="0"/>
                </a:spcAft>
                <a:defRPr/>
              </a:pPr>
              <a:endParaRPr lang="el-GR">
                <a:latin typeface="+mn-lt"/>
              </a:endParaRPr>
            </a:p>
          </p:txBody>
        </p:sp>
        <p:grpSp>
          <p:nvGrpSpPr>
            <p:cNvPr id="6" name="Group 30"/>
            <p:cNvGrpSpPr>
              <a:grpSpLocks/>
            </p:cNvGrpSpPr>
            <p:nvPr/>
          </p:nvGrpSpPr>
          <p:grpSpPr bwMode="auto">
            <a:xfrm>
              <a:off x="1588" y="1905"/>
              <a:ext cx="1822" cy="794"/>
              <a:chOff x="-40" y="1905"/>
              <a:chExt cx="1757" cy="794"/>
            </a:xfrm>
          </p:grpSpPr>
          <p:sp>
            <p:nvSpPr>
              <p:cNvPr id="10261" name="AutoShape 21"/>
              <p:cNvSpPr>
                <a:spLocks noChangeArrowheads="1"/>
              </p:cNvSpPr>
              <p:nvPr/>
            </p:nvSpPr>
            <p:spPr bwMode="auto">
              <a:xfrm>
                <a:off x="3" y="1920"/>
                <a:ext cx="1671" cy="779"/>
              </a:xfrm>
              <a:prstGeom prst="roundRect">
                <a:avLst>
                  <a:gd name="adj" fmla="val 16667"/>
                </a:avLst>
              </a:prstGeom>
              <a:solidFill>
                <a:schemeClr val="accent1">
                  <a:alpha val="0"/>
                </a:schemeClr>
              </a:solidFill>
              <a:ln w="9525">
                <a:solidFill>
                  <a:schemeClr val="tx1"/>
                </a:solidFill>
                <a:round/>
                <a:headEnd/>
                <a:tailEnd/>
              </a:ln>
              <a:effectLst/>
            </p:spPr>
            <p:txBody>
              <a:bodyPr wrap="none" anchor="ctr"/>
              <a:lstStyle/>
              <a:p>
                <a:pPr algn="ctr" fontAlgn="auto">
                  <a:spcBef>
                    <a:spcPts val="0"/>
                  </a:spcBef>
                  <a:spcAft>
                    <a:spcPts val="0"/>
                  </a:spcAft>
                  <a:defRPr/>
                </a:pPr>
                <a:r>
                  <a:rPr lang="el-GR">
                    <a:latin typeface="+mn-lt"/>
                  </a:rPr>
                  <a:t> </a:t>
                </a:r>
              </a:p>
            </p:txBody>
          </p:sp>
          <p:sp>
            <p:nvSpPr>
              <p:cNvPr id="10262" name="Text Box 22"/>
              <p:cNvSpPr txBox="1">
                <a:spLocks noChangeArrowheads="1"/>
              </p:cNvSpPr>
              <p:nvPr/>
            </p:nvSpPr>
            <p:spPr bwMode="auto">
              <a:xfrm>
                <a:off x="-40" y="1905"/>
                <a:ext cx="1757" cy="708"/>
              </a:xfrm>
              <a:prstGeom prst="rect">
                <a:avLst/>
              </a:prstGeom>
              <a:noFill/>
              <a:ln w="9525">
                <a:noFill/>
                <a:miter lim="800000"/>
                <a:headEnd/>
                <a:tailEnd/>
              </a:ln>
              <a:effectLst/>
            </p:spPr>
            <p:txBody>
              <a:bodyPr>
                <a:spAutoFit/>
              </a:bodyPr>
              <a:lstStyle/>
              <a:p>
                <a:pPr algn="ctr" fontAlgn="auto">
                  <a:spcBef>
                    <a:spcPts val="0"/>
                  </a:spcBef>
                  <a:spcAft>
                    <a:spcPts val="0"/>
                  </a:spcAft>
                  <a:defRPr/>
                </a:pPr>
                <a:r>
                  <a:rPr lang="el-GR" sz="2000" b="1" dirty="0">
                    <a:latin typeface="+mj-lt"/>
                    <a:cs typeface="Arial" pitchFamily="34" charset="0"/>
                  </a:rPr>
                  <a:t>Έχει αισθήσεις</a:t>
                </a:r>
              </a:p>
              <a:p>
                <a:pPr algn="ctr" fontAlgn="auto">
                  <a:spcBef>
                    <a:spcPts val="0"/>
                  </a:spcBef>
                  <a:spcAft>
                    <a:spcPts val="0"/>
                  </a:spcAft>
                  <a:defRPr/>
                </a:pPr>
                <a:r>
                  <a:rPr lang="el-GR" sz="2000" dirty="0">
                    <a:latin typeface="+mj-lt"/>
                    <a:cs typeface="Arial" pitchFamily="34" charset="0"/>
                  </a:rPr>
                  <a:t>5 πλήξεις στην πλάτη</a:t>
                </a:r>
              </a:p>
              <a:p>
                <a:pPr fontAlgn="auto">
                  <a:spcBef>
                    <a:spcPts val="0"/>
                  </a:spcBef>
                  <a:spcAft>
                    <a:spcPts val="0"/>
                  </a:spcAft>
                  <a:defRPr/>
                </a:pPr>
                <a:r>
                  <a:rPr lang="el-GR" sz="2000" dirty="0">
                    <a:latin typeface="+mj-lt"/>
                    <a:cs typeface="Arial" pitchFamily="34" charset="0"/>
                  </a:rPr>
                  <a:t>      5 ωθήσεις</a:t>
                </a:r>
              </a:p>
              <a:p>
                <a:pPr fontAlgn="auto">
                  <a:spcBef>
                    <a:spcPts val="0"/>
                  </a:spcBef>
                  <a:spcAft>
                    <a:spcPts val="0"/>
                  </a:spcAft>
                  <a:defRPr/>
                </a:pPr>
                <a:r>
                  <a:rPr lang="el-GR" sz="2000" dirty="0">
                    <a:latin typeface="+mj-lt"/>
                    <a:cs typeface="Arial" pitchFamily="34" charset="0"/>
                  </a:rPr>
                  <a:t> (Θωρακικές για βρέφη)                                                                                                  (Κοιλιακές για &gt; 1 έτους)</a:t>
                </a:r>
              </a:p>
            </p:txBody>
          </p:sp>
        </p:grpSp>
        <p:sp>
          <p:nvSpPr>
            <p:cNvPr id="10263" name="Line 23"/>
            <p:cNvSpPr>
              <a:spLocks noChangeShapeType="1"/>
            </p:cNvSpPr>
            <p:nvPr/>
          </p:nvSpPr>
          <p:spPr bwMode="auto">
            <a:xfrm>
              <a:off x="1943" y="1691"/>
              <a:ext cx="181" cy="181"/>
            </a:xfrm>
            <a:prstGeom prst="line">
              <a:avLst/>
            </a:prstGeom>
            <a:noFill/>
            <a:ln w="25400">
              <a:solidFill>
                <a:schemeClr val="tx1"/>
              </a:solidFill>
              <a:round/>
              <a:headEnd/>
              <a:tailEnd type="stealth" w="med" len="med"/>
            </a:ln>
            <a:effectLst/>
          </p:spPr>
          <p:txBody>
            <a:bodyPr/>
            <a:lstStyle/>
            <a:p>
              <a:pPr fontAlgn="auto">
                <a:spcBef>
                  <a:spcPts val="0"/>
                </a:spcBef>
                <a:spcAft>
                  <a:spcPts val="0"/>
                </a:spcAft>
                <a:defRPr/>
              </a:pPr>
              <a:endParaRPr lang="el-GR">
                <a:latin typeface="+mn-lt"/>
              </a:endParaRPr>
            </a:p>
          </p:txBody>
        </p:sp>
        <p:grpSp>
          <p:nvGrpSpPr>
            <p:cNvPr id="7" name="Group 29"/>
            <p:cNvGrpSpPr>
              <a:grpSpLocks/>
            </p:cNvGrpSpPr>
            <p:nvPr/>
          </p:nvGrpSpPr>
          <p:grpSpPr bwMode="auto">
            <a:xfrm>
              <a:off x="157" y="1920"/>
              <a:ext cx="1333" cy="790"/>
              <a:chOff x="2016" y="1829"/>
              <a:chExt cx="1333" cy="790"/>
            </a:xfrm>
          </p:grpSpPr>
          <p:sp>
            <p:nvSpPr>
              <p:cNvPr id="10268" name="AutoShape 28"/>
              <p:cNvSpPr>
                <a:spLocks noChangeArrowheads="1"/>
              </p:cNvSpPr>
              <p:nvPr/>
            </p:nvSpPr>
            <p:spPr bwMode="auto">
              <a:xfrm>
                <a:off x="2016" y="1829"/>
                <a:ext cx="1333" cy="790"/>
              </a:xfrm>
              <a:prstGeom prst="roundRect">
                <a:avLst>
                  <a:gd name="adj" fmla="val 16667"/>
                </a:avLst>
              </a:prstGeom>
              <a:solidFill>
                <a:schemeClr val="accent1">
                  <a:alpha val="0"/>
                </a:schemeClr>
              </a:solidFill>
              <a:ln w="9525">
                <a:solidFill>
                  <a:schemeClr val="tx1"/>
                </a:solidFill>
                <a:round/>
                <a:headEnd/>
                <a:tailEnd/>
              </a:ln>
              <a:effectLst/>
            </p:spPr>
            <p:txBody>
              <a:bodyPr wrap="none" anchor="ctr"/>
              <a:lstStyle/>
              <a:p>
                <a:pPr algn="ctr" fontAlgn="auto">
                  <a:spcBef>
                    <a:spcPts val="0"/>
                  </a:spcBef>
                  <a:spcAft>
                    <a:spcPts val="0"/>
                  </a:spcAft>
                  <a:defRPr/>
                </a:pPr>
                <a:r>
                  <a:rPr lang="el-GR">
                    <a:latin typeface="+mn-lt"/>
                  </a:rPr>
                  <a:t> </a:t>
                </a:r>
              </a:p>
            </p:txBody>
          </p:sp>
          <p:sp>
            <p:nvSpPr>
              <p:cNvPr id="10267" name="Rectangle 27"/>
              <p:cNvSpPr>
                <a:spLocks noChangeArrowheads="1"/>
              </p:cNvSpPr>
              <p:nvPr/>
            </p:nvSpPr>
            <p:spPr bwMode="auto">
              <a:xfrm>
                <a:off x="2025" y="1863"/>
                <a:ext cx="1288" cy="738"/>
              </a:xfrm>
              <a:prstGeom prst="rect">
                <a:avLst/>
              </a:prstGeom>
              <a:noFill/>
              <a:ln w="9525">
                <a:noFill/>
                <a:miter lim="800000"/>
                <a:headEnd/>
                <a:tailEnd/>
              </a:ln>
              <a:effectLst/>
            </p:spPr>
            <p:txBody>
              <a:bodyPr wrap="square">
                <a:spAutoFit/>
              </a:bodyPr>
              <a:lstStyle/>
              <a:p>
                <a:pPr algn="ctr" fontAlgn="auto">
                  <a:spcBef>
                    <a:spcPts val="0"/>
                  </a:spcBef>
                  <a:spcAft>
                    <a:spcPts val="0"/>
                  </a:spcAft>
                  <a:defRPr/>
                </a:pPr>
                <a:r>
                  <a:rPr lang="el-GR" sz="2000" b="1" dirty="0">
                    <a:latin typeface="+mn-lt"/>
                    <a:cs typeface="Arial" pitchFamily="34" charset="0"/>
                  </a:rPr>
                  <a:t>Δεν έχει αισθήσεις</a:t>
                </a:r>
                <a:endParaRPr lang="el-GR" sz="2000" b="1" dirty="0">
                  <a:latin typeface="+mn-lt"/>
                </a:endParaRPr>
              </a:p>
              <a:p>
                <a:pPr fontAlgn="auto">
                  <a:spcBef>
                    <a:spcPts val="0"/>
                  </a:spcBef>
                  <a:spcAft>
                    <a:spcPts val="0"/>
                  </a:spcAft>
                  <a:defRPr/>
                </a:pPr>
                <a:r>
                  <a:rPr lang="el-GR" sz="2000" dirty="0">
                    <a:latin typeface="+mn-lt"/>
                    <a:cs typeface="Arial" pitchFamily="34" charset="0"/>
                  </a:rPr>
                  <a:t>Ελέγχουμε  στόμα</a:t>
                </a:r>
              </a:p>
              <a:p>
                <a:pPr fontAlgn="auto">
                  <a:spcBef>
                    <a:spcPts val="0"/>
                  </a:spcBef>
                  <a:spcAft>
                    <a:spcPts val="0"/>
                  </a:spcAft>
                  <a:defRPr/>
                </a:pPr>
                <a:r>
                  <a:rPr lang="el-GR" sz="2000" dirty="0">
                    <a:latin typeface="+mn-lt"/>
                    <a:cs typeface="Arial" pitchFamily="34" charset="0"/>
                  </a:rPr>
                  <a:t>5 εμφυσήσεις</a:t>
                </a:r>
              </a:p>
              <a:p>
                <a:pPr fontAlgn="auto">
                  <a:spcBef>
                    <a:spcPts val="0"/>
                  </a:spcBef>
                  <a:spcAft>
                    <a:spcPts val="0"/>
                  </a:spcAft>
                  <a:defRPr/>
                </a:pPr>
                <a:r>
                  <a:rPr lang="el-GR" sz="2000" dirty="0">
                    <a:latin typeface="+mn-lt"/>
                    <a:cs typeface="Arial" pitchFamily="34" charset="0"/>
                  </a:rPr>
                  <a:t>Ξεκινάμε ΚΑΡΠΑ</a:t>
                </a:r>
              </a:p>
              <a:p>
                <a:pPr fontAlgn="auto">
                  <a:spcBef>
                    <a:spcPts val="0"/>
                  </a:spcBef>
                  <a:spcAft>
                    <a:spcPts val="0"/>
                  </a:spcAft>
                  <a:defRPr/>
                </a:pPr>
                <a:endParaRPr lang="el-GR" sz="2000" dirty="0">
                  <a:latin typeface="+mn-lt"/>
                </a:endParaRPr>
              </a:p>
            </p:txBody>
          </p:sp>
        </p:grpSp>
        <p:sp>
          <p:nvSpPr>
            <p:cNvPr id="10275" name="Line 35"/>
            <p:cNvSpPr>
              <a:spLocks noChangeShapeType="1"/>
            </p:cNvSpPr>
            <p:nvPr/>
          </p:nvSpPr>
          <p:spPr bwMode="auto">
            <a:xfrm>
              <a:off x="4298" y="1691"/>
              <a:ext cx="136" cy="227"/>
            </a:xfrm>
            <a:prstGeom prst="line">
              <a:avLst/>
            </a:prstGeom>
            <a:noFill/>
            <a:ln w="25400">
              <a:solidFill>
                <a:schemeClr val="tx1"/>
              </a:solidFill>
              <a:round/>
              <a:headEnd/>
              <a:tailEnd type="stealth" w="med" len="med"/>
            </a:ln>
            <a:effectLst/>
          </p:spPr>
          <p:txBody>
            <a:bodyPr/>
            <a:lstStyle/>
            <a:p>
              <a:pPr fontAlgn="auto">
                <a:spcBef>
                  <a:spcPts val="0"/>
                </a:spcBef>
                <a:spcAft>
                  <a:spcPts val="0"/>
                </a:spcAft>
                <a:defRPr/>
              </a:pPr>
              <a:endParaRPr lang="el-GR">
                <a:latin typeface="+mn-lt"/>
              </a:endParaRPr>
            </a:p>
          </p:txBody>
        </p:sp>
        <p:sp>
          <p:nvSpPr>
            <p:cNvPr id="10277" name="AutoShape 37"/>
            <p:cNvSpPr>
              <a:spLocks noChangeArrowheads="1"/>
            </p:cNvSpPr>
            <p:nvPr/>
          </p:nvSpPr>
          <p:spPr bwMode="auto">
            <a:xfrm>
              <a:off x="3427" y="1994"/>
              <a:ext cx="2065" cy="937"/>
            </a:xfrm>
            <a:prstGeom prst="roundRect">
              <a:avLst>
                <a:gd name="adj" fmla="val 16667"/>
              </a:avLst>
            </a:prstGeom>
            <a:solidFill>
              <a:schemeClr val="accent1">
                <a:alpha val="0"/>
              </a:schemeClr>
            </a:solidFill>
            <a:ln w="9525">
              <a:solidFill>
                <a:schemeClr val="tx1"/>
              </a:solidFill>
              <a:round/>
              <a:headEnd/>
              <a:tailEnd/>
            </a:ln>
            <a:effectLst/>
          </p:spPr>
          <p:txBody>
            <a:bodyPr wrap="none" anchor="ctr"/>
            <a:lstStyle/>
            <a:p>
              <a:pPr algn="ctr" fontAlgn="auto">
                <a:spcBef>
                  <a:spcPts val="0"/>
                </a:spcBef>
                <a:spcAft>
                  <a:spcPts val="0"/>
                </a:spcAft>
                <a:defRPr/>
              </a:pPr>
              <a:endParaRPr lang="el-GR">
                <a:latin typeface="+mn-lt"/>
              </a:endParaRPr>
            </a:p>
          </p:txBody>
        </p:sp>
        <p:sp>
          <p:nvSpPr>
            <p:cNvPr id="10278" name="Text Box 38"/>
            <p:cNvSpPr txBox="1">
              <a:spLocks noChangeArrowheads="1"/>
            </p:cNvSpPr>
            <p:nvPr/>
          </p:nvSpPr>
          <p:spPr bwMode="auto">
            <a:xfrm>
              <a:off x="3384" y="1936"/>
              <a:ext cx="2173" cy="1082"/>
            </a:xfrm>
            <a:prstGeom prst="rect">
              <a:avLst/>
            </a:prstGeom>
            <a:noFill/>
            <a:ln w="9525">
              <a:noFill/>
              <a:miter lim="800000"/>
              <a:headEnd/>
              <a:tailEnd/>
            </a:ln>
            <a:effectLst/>
          </p:spPr>
          <p:txBody>
            <a:bodyPr wrap="square">
              <a:spAutoFit/>
            </a:bodyPr>
            <a:lstStyle/>
            <a:p>
              <a:pPr algn="ctr" fontAlgn="auto">
                <a:spcBef>
                  <a:spcPts val="0"/>
                </a:spcBef>
                <a:spcAft>
                  <a:spcPts val="0"/>
                </a:spcAft>
                <a:defRPr/>
              </a:pPr>
              <a:endParaRPr lang="el-GR" sz="2000" b="1" dirty="0">
                <a:solidFill>
                  <a:schemeClr val="bg1"/>
                </a:solidFill>
                <a:latin typeface="+mn-lt"/>
                <a:cs typeface="Arial" pitchFamily="34" charset="0"/>
              </a:endParaRPr>
            </a:p>
            <a:p>
              <a:pPr algn="ctr" fontAlgn="auto">
                <a:spcBef>
                  <a:spcPts val="0"/>
                </a:spcBef>
                <a:spcAft>
                  <a:spcPts val="0"/>
                </a:spcAft>
                <a:defRPr/>
              </a:pPr>
              <a:r>
                <a:rPr lang="el-GR" sz="2000" b="1" dirty="0">
                  <a:latin typeface="+mn-lt"/>
                  <a:cs typeface="Arial" pitchFamily="34" charset="0"/>
                </a:rPr>
                <a:t>Τον ενθαρρύνουμε να συνεχίσει να βήχει</a:t>
              </a:r>
            </a:p>
            <a:p>
              <a:pPr algn="ctr" fontAlgn="auto">
                <a:spcBef>
                  <a:spcPts val="0"/>
                </a:spcBef>
                <a:spcAft>
                  <a:spcPts val="0"/>
                </a:spcAft>
                <a:defRPr/>
              </a:pPr>
              <a:r>
                <a:rPr lang="el-GR" sz="2000" dirty="0">
                  <a:latin typeface="+mn-lt"/>
                  <a:cs typeface="Arial" pitchFamily="34" charset="0"/>
                </a:rPr>
                <a:t>Συνεχίζουμε να ελέγχουμε για:</a:t>
              </a:r>
            </a:p>
            <a:p>
              <a:pPr algn="ctr" fontAlgn="auto">
                <a:spcBef>
                  <a:spcPts val="0"/>
                </a:spcBef>
                <a:spcAft>
                  <a:spcPts val="0"/>
                </a:spcAft>
                <a:defRPr/>
              </a:pPr>
              <a:r>
                <a:rPr lang="el-GR" sz="2000" dirty="0">
                  <a:latin typeface="+mn-lt"/>
                  <a:cs typeface="Arial" pitchFamily="34" charset="0"/>
                </a:rPr>
                <a:t>-Επιδείνωση ή</a:t>
              </a:r>
            </a:p>
            <a:p>
              <a:pPr algn="ctr" fontAlgn="auto">
                <a:spcBef>
                  <a:spcPts val="0"/>
                </a:spcBef>
                <a:spcAft>
                  <a:spcPts val="0"/>
                </a:spcAft>
                <a:defRPr/>
              </a:pPr>
              <a:r>
                <a:rPr lang="el-GR" sz="2000" dirty="0">
                  <a:latin typeface="+mn-lt"/>
                  <a:cs typeface="Arial" pitchFamily="34" charset="0"/>
                </a:rPr>
                <a:t>-Μη αποτελεσματικό βήχα ή </a:t>
              </a:r>
            </a:p>
            <a:p>
              <a:pPr algn="ctr" fontAlgn="auto">
                <a:spcBef>
                  <a:spcPts val="0"/>
                </a:spcBef>
                <a:spcAft>
                  <a:spcPts val="0"/>
                </a:spcAft>
                <a:defRPr/>
              </a:pPr>
              <a:r>
                <a:rPr lang="el-GR" sz="2000" dirty="0">
                  <a:latin typeface="+mn-lt"/>
                  <a:cs typeface="Arial" pitchFamily="34" charset="0"/>
                </a:rPr>
                <a:t>-Άρση της απόφραξης</a:t>
              </a:r>
            </a:p>
            <a:p>
              <a:pPr algn="ctr" fontAlgn="auto">
                <a:spcBef>
                  <a:spcPts val="0"/>
                </a:spcBef>
                <a:spcAft>
                  <a:spcPts val="0"/>
                </a:spcAft>
                <a:defRPr/>
              </a:pPr>
              <a:endParaRPr lang="el-GR" sz="1600" dirty="0">
                <a:solidFill>
                  <a:schemeClr val="accent1">
                    <a:lumMod val="75000"/>
                  </a:schemeClr>
                </a:solidFill>
                <a:latin typeface="+mn-lt"/>
              </a:endParaRPr>
            </a:p>
          </p:txBody>
        </p:sp>
      </p:gr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KOS\Desktop\ALGORITHM2010_06.jpg"/>
          <p:cNvPicPr>
            <a:picLocks noChangeAspect="1" noChangeArrowheads="1"/>
          </p:cNvPicPr>
          <p:nvPr/>
        </p:nvPicPr>
        <p:blipFill>
          <a:blip r:embed="rId2" cstate="print"/>
          <a:srcRect/>
          <a:stretch>
            <a:fillRect/>
          </a:stretch>
        </p:blipFill>
        <p:spPr bwMode="auto">
          <a:xfrm>
            <a:off x="1187625" y="836712"/>
            <a:ext cx="6264696" cy="5688631"/>
          </a:xfrm>
          <a:prstGeom prst="rect">
            <a:avLst/>
          </a:prstGeom>
          <a:noFill/>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RKOS\Downloads\ALGORITHM2010_03.jpg"/>
          <p:cNvPicPr>
            <a:picLocks noChangeAspect="1" noChangeArrowheads="1"/>
          </p:cNvPicPr>
          <p:nvPr/>
        </p:nvPicPr>
        <p:blipFill>
          <a:blip r:embed="rId2" cstate="print"/>
          <a:srcRect/>
          <a:stretch>
            <a:fillRect/>
          </a:stretch>
        </p:blipFill>
        <p:spPr bwMode="auto">
          <a:xfrm>
            <a:off x="1331640" y="764704"/>
            <a:ext cx="5665548" cy="6093296"/>
          </a:xfrm>
          <a:prstGeom prst="rect">
            <a:avLst/>
          </a:prstGeom>
          <a:noFill/>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KOS\Downloads\ALGORITHM2010_07.jpg"/>
          <p:cNvPicPr>
            <a:picLocks noChangeAspect="1" noChangeArrowheads="1"/>
          </p:cNvPicPr>
          <p:nvPr/>
        </p:nvPicPr>
        <p:blipFill>
          <a:blip r:embed="rId2" cstate="print"/>
          <a:srcRect/>
          <a:stretch>
            <a:fillRect/>
          </a:stretch>
        </p:blipFill>
        <p:spPr bwMode="auto">
          <a:xfrm>
            <a:off x="2146812" y="476672"/>
            <a:ext cx="4850376" cy="6381328"/>
          </a:xfrm>
          <a:prstGeom prst="rect">
            <a:avLst/>
          </a:prstGeom>
          <a:noFill/>
        </p:spPr>
      </p:pic>
    </p:spTree>
  </p:cSld>
  <p:clrMapOvr>
    <a:masterClrMapping/>
  </p:clrMapOvr>
</p:sld>
</file>

<file path=ppt/theme/theme1.xml><?xml version="1.0" encoding="utf-8"?>
<a:theme xmlns:a="http://schemas.openxmlformats.org/drawingml/2006/main" name="Θέμα του Office">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808</TotalTime>
  <Words>2807</Words>
  <Application>Microsoft Office PowerPoint</Application>
  <PresentationFormat>Προβολή στην οθόνη (4:3)</PresentationFormat>
  <Paragraphs>603</Paragraphs>
  <Slides>101</Slides>
  <Notes>22</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101</vt:i4>
      </vt:variant>
    </vt:vector>
  </HeadingPairs>
  <TitlesOfParts>
    <vt:vector size="103" baseType="lpstr">
      <vt:lpstr>Θέμα του Office</vt:lpstr>
      <vt:lpstr>Visio</vt:lpstr>
      <vt:lpstr>Απόφραξη αεραγωγού</vt:lpstr>
      <vt:lpstr>Διαφάνεια 2</vt:lpstr>
      <vt:lpstr>Διαφάνεια 3</vt:lpstr>
      <vt:lpstr>Αναπνευστικό σύστημα</vt:lpstr>
      <vt:lpstr>Υποδιαιρέσεις του φάρυγγα</vt:lpstr>
      <vt:lpstr>Διαφάνεια 6</vt:lpstr>
      <vt:lpstr>Διαφάνεια 7</vt:lpstr>
      <vt:lpstr>Διαφάνεια 8</vt:lpstr>
      <vt:lpstr>Διαφάνεια 9</vt:lpstr>
      <vt:lpstr>Ανατομικές ιδιαιτερότητες Ι</vt:lpstr>
      <vt:lpstr>Ανατομικές ιδιαιτερότητες Ι</vt:lpstr>
      <vt:lpstr>Επιγλωττίδα</vt:lpstr>
      <vt:lpstr>Λεμφικός ιστός</vt:lpstr>
      <vt:lpstr>Διαφάνεια 14</vt:lpstr>
      <vt:lpstr>Επίδραση οιδήματος</vt:lpstr>
      <vt:lpstr>Απόφραξη του αεραγωγού</vt:lpstr>
      <vt:lpstr>Βασικός χειρισμός του αεραγωγού και αερισμός</vt:lpstr>
      <vt:lpstr>Διαφάνεια 18</vt:lpstr>
      <vt:lpstr>Απόφραξη του αεραγωγού</vt:lpstr>
      <vt:lpstr>Μερική απόφραξη αεραγωγού</vt:lpstr>
      <vt:lpstr>Απόφραξη αεραγωγού </vt:lpstr>
      <vt:lpstr>ΚΛΙΝΙΚΗ    ΕΙΚΟΝΑ  ΜΕΡΙΚΗΣ  ΑΠΟΦΡΑΞΗΣ   ΑΕΡΑΓΩΓΟΥ</vt:lpstr>
      <vt:lpstr>Σημεία αναπνευστικής δυσχέρειας - παιδί</vt:lpstr>
      <vt:lpstr>Διαφάνεια 24</vt:lpstr>
      <vt:lpstr>Αρχική αναζωογόνηση </vt:lpstr>
      <vt:lpstr>Κοινές αίτιες απόφραξης αεραγωγού</vt:lpstr>
      <vt:lpstr> Άλλες αίτιες απόφραξης αεραγωγού</vt:lpstr>
      <vt:lpstr>  Απόφραξη του αεραγωγού     στον πολυτραυματία</vt:lpstr>
      <vt:lpstr>Σημεία «κλειδιά» </vt:lpstr>
      <vt:lpstr>Αλλεργικό οίδημα λάρυγγος - αναφυλαξία</vt:lpstr>
      <vt:lpstr>  Αναφυλαξία – Αλλεργική αντίδραση</vt:lpstr>
      <vt:lpstr>Αναφυλαξία – κλινική εικόνα</vt:lpstr>
      <vt:lpstr>Αναφυλακτικό σοκ - αντιμετώπιση</vt:lpstr>
      <vt:lpstr>  Αίτια οξέος εισπνευστικού συριγμού στα παιδιά</vt:lpstr>
      <vt:lpstr>Απόφραξη αεραγωγού στα παιδιά</vt:lpstr>
      <vt:lpstr> Λαρυγγοτραχειοβρογχιτιδα - CROUP</vt:lpstr>
      <vt:lpstr>Διαφάνεια 37</vt:lpstr>
      <vt:lpstr>Θεραπεία της λαρυγγίτιδας</vt:lpstr>
      <vt:lpstr>Επιγλωττίτιδα</vt:lpstr>
      <vt:lpstr>Επιγλωττίτιδα – αντιμετώπιση</vt:lpstr>
      <vt:lpstr>Διαφάνεια 41</vt:lpstr>
      <vt:lpstr>Εισρρόφηση </vt:lpstr>
      <vt:lpstr>ΑΠΟΦΡΑΞΗ ΑΕΡΑΓΩΓΟΥ - ΠΝΙΓΜΟΝΗ</vt:lpstr>
      <vt:lpstr>ΠΝΙΓΜΟΝΗ</vt:lpstr>
      <vt:lpstr>Διαφάνεια 45</vt:lpstr>
      <vt:lpstr>ΑΠΟΦΡΑΞΗ ΑΕΡΑΓΩΓΟΥ: ΑΙΤΙΑ</vt:lpstr>
      <vt:lpstr>Πλήρης απόφραξη</vt:lpstr>
      <vt:lpstr> Επείγουσα αντιμετώπιση ξένου σώματος λάρυγγα</vt:lpstr>
      <vt:lpstr>ΑΠΟΚΑΤΑΣΤΑΣΗ ΒΑΤΟΤΗΤΑΣ ΑΕΡΑΓΩΓΟΥ ΚΑΙ ΑΕΡΙΣΜΟΣ</vt:lpstr>
      <vt:lpstr>Διαφάνεια 50</vt:lpstr>
      <vt:lpstr>Διαφάνεια 51</vt:lpstr>
      <vt:lpstr>   ΑΠΟΚΑΤΑΣΤΑΣΗ ΒΑΤΟΤΗΤΑΣ ΑΕΡΑΓΩΓΟΥ</vt:lpstr>
      <vt:lpstr>Διαφάνεια 53</vt:lpstr>
      <vt:lpstr>    ΑΠΟΚΑΤΑΣΤΑΣΗ ΒΑΤΟΤΗΤΑΣ ΑΕΡΑΓΩΓΟΥ</vt:lpstr>
      <vt:lpstr>Διαφάνεια 55</vt:lpstr>
      <vt:lpstr>Διαφάνεια 56</vt:lpstr>
      <vt:lpstr>Διαφάνεια 57</vt:lpstr>
      <vt:lpstr>Διαφάνεια 58</vt:lpstr>
      <vt:lpstr>Διαφάνεια 59</vt:lpstr>
      <vt:lpstr>Απλά βοηθήματα για τον αεραγωγό</vt:lpstr>
      <vt:lpstr>Διαφάνεια 61</vt:lpstr>
      <vt:lpstr>Μέγεθος στοματοφαρυγγικού αεραγωγού</vt:lpstr>
      <vt:lpstr>Τοποθέτηση στοματοφαρυγγικού</vt:lpstr>
      <vt:lpstr>Διαφάνεια 64</vt:lpstr>
      <vt:lpstr>Τοποθέτηση </vt:lpstr>
      <vt:lpstr>Αερισμός στόμα με μάσκα</vt:lpstr>
      <vt:lpstr>Αερισμός με μάσκα προσώπου και ασκό </vt:lpstr>
      <vt:lpstr>   Μάσκα και ambu, Αερισμός με δυο άτομα</vt:lpstr>
      <vt:lpstr>AMBU</vt:lpstr>
      <vt:lpstr>Αερισμός με αυτοδιατεινόμενο ασκό</vt:lpstr>
      <vt:lpstr>Δύσκολος αερισμός με μάσκα προσώπου  </vt:lpstr>
      <vt:lpstr>Διαφάνεια 72</vt:lpstr>
      <vt:lpstr>Επιλογή μάσκας</vt:lpstr>
      <vt:lpstr>Διαφάνεια 74</vt:lpstr>
      <vt:lpstr>Διαφάνεια 75</vt:lpstr>
      <vt:lpstr>Η λαρυγγική μάσκα</vt:lpstr>
      <vt:lpstr>LMA Insertion</vt:lpstr>
      <vt:lpstr>Αερισμός με Combitube</vt:lpstr>
      <vt:lpstr>Ενδοτραχειακή διασωλήνωση</vt:lpstr>
      <vt:lpstr>Ενδοτραχειακή διασωλήνωση</vt:lpstr>
      <vt:lpstr>Ενδοτραχειακή διασωλήνωση</vt:lpstr>
      <vt:lpstr>Ο Combitube</vt:lpstr>
      <vt:lpstr>ΠΝΙΓΜΟΝΗ</vt:lpstr>
      <vt:lpstr>ΠΝΙΓΜΟΝΗ  - ΟΡΙΣΜΟΣ</vt:lpstr>
      <vt:lpstr>Ήπια απόφραξη Δυσκολία στην αναπνοή Βήχας Συριγμός </vt:lpstr>
      <vt:lpstr>ΑΝΤΙΜΕΤΩΠΙΣΗ</vt:lpstr>
      <vt:lpstr>1Η   ΔΕΞΙΟΤΗΤΑ</vt:lpstr>
      <vt:lpstr>2Η  ΔΕΞΙΟΤΗΤΑ</vt:lpstr>
      <vt:lpstr>ΑΝΤΙΜΕΤΩΠΙΣΗ ΠΝΙΓΜΟΝΗΣ ΑΠΌ ΞΕΝΟ ΣΩΜΑ</vt:lpstr>
      <vt:lpstr>ΟΤΑΝ  Ο ΠΑΣΧΩΝ ΕΙΝΑΙ ΜΟΝΟΣ ΤΟΥ</vt:lpstr>
      <vt:lpstr>ΟΤΑΝ  Ο ΠΑΣΧΩΝ ΕΙΝΑΙ ΜΟΝΟΣ ΤΟΥ</vt:lpstr>
      <vt:lpstr>Διαφάνεια 92</vt:lpstr>
      <vt:lpstr>   ΠΛΗΞΕΙΣ ΚΑΙ ΘΩΡΑΚΙΚΕΣ ΣΥΜΠΙΕΣΕΙΣ     ΕΠΙ ΠΝΙΓΜΟΝΗΣ ΣΕ ΒΡΕΦΟΣ </vt:lpstr>
      <vt:lpstr>ΠΛΗΞΕΙΣ ΚΑΙ ΚΟΙΛΙΑΚΕΣ ΩΘΗΣΕΙΣ      ΕΠΙ  ΠΝΙΓΜΟΝΗΣ  ΣΕ ΠΑΙΔΙ </vt:lpstr>
      <vt:lpstr>ΑΝΤΙΜΕΤΩΠΙΣΗ</vt:lpstr>
      <vt:lpstr>      ΑΝΤΙΜΕΤΩΠΙΣΗ ΠΝΙΓΜΟΝΗΣ ΣΕ        ΠΑΙΔΙ   Ή   ΒΡΕΦΟΣ</vt:lpstr>
      <vt:lpstr>Διαφάνεια 97</vt:lpstr>
      <vt:lpstr>Διαφάνεια 98</vt:lpstr>
      <vt:lpstr>Διαφάνεια 99</vt:lpstr>
      <vt:lpstr>Διαφάνεια 100</vt:lpstr>
      <vt:lpstr>Διαφάνεια 101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Απόφραξη αεραγωγού</dc:title>
  <dc:creator>MARKOS</dc:creator>
  <cp:lastModifiedBy>MARKOS</cp:lastModifiedBy>
  <cp:revision>140</cp:revision>
  <dcterms:created xsi:type="dcterms:W3CDTF">2012-12-06T08:48:14Z</dcterms:created>
  <dcterms:modified xsi:type="dcterms:W3CDTF">2014-01-23T13:21:48Z</dcterms:modified>
</cp:coreProperties>
</file>