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63" r:id="rId5"/>
    <p:sldId id="258" r:id="rId6"/>
    <p:sldId id="259" r:id="rId7"/>
    <p:sldId id="260" r:id="rId8"/>
    <p:sldId id="261" r:id="rId9"/>
    <p:sldId id="264" r:id="rId10"/>
    <p:sldId id="265" r:id="rId11"/>
    <p:sldId id="267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3921"/>
    <a:srgbClr val="B86B32"/>
    <a:srgbClr val="22A2A2"/>
    <a:srgbClr val="AAE4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15/6/2026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5529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15/6/2026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9184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15/6/2026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292921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15/6/2026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780263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15/6/2026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77182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15/6/2026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22215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15/6/2026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640594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15/6/2026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0691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15/6/2026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49092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15/6/2026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98157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15/6/2026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591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15/6/2026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37266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15/6/2026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64210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15/6/2026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13585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15/6/2026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25109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15/6/2026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7501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15/6/2026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39845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107504" y="1556792"/>
            <a:ext cx="8424936" cy="3040690"/>
          </a:xfrm>
        </p:spPr>
        <p:txBody>
          <a:bodyPr>
            <a:noAutofit/>
          </a:bodyPr>
          <a:lstStyle/>
          <a:p>
            <a:br>
              <a:rPr lang="el-GR" sz="7200" b="1" dirty="0">
                <a:solidFill>
                  <a:srgbClr val="FF0000"/>
                </a:solidFill>
              </a:rPr>
            </a:br>
            <a:r>
              <a:rPr lang="el-GR" sz="7200" b="1" dirty="0">
                <a:solidFill>
                  <a:schemeClr val="tx1"/>
                </a:solidFill>
              </a:rPr>
              <a:t>ΠΡΑΓΜΑΤΟΠΟΙΗΣΗ ΨΥΚΤΙΚΟΥ ΚΥΚΛΟΥ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74 - Ομάδα"/>
          <p:cNvGrpSpPr/>
          <p:nvPr/>
        </p:nvGrpSpPr>
        <p:grpSpPr>
          <a:xfrm>
            <a:off x="928662" y="1142985"/>
            <a:ext cx="7215238" cy="2688175"/>
            <a:chOff x="857224" y="1142985"/>
            <a:chExt cx="7215238" cy="2688175"/>
          </a:xfrm>
        </p:grpSpPr>
        <p:sp>
          <p:nvSpPr>
            <p:cNvPr id="2" name="1 - Ορθογώνιο"/>
            <p:cNvSpPr/>
            <p:nvPr/>
          </p:nvSpPr>
          <p:spPr>
            <a:xfrm>
              <a:off x="857224" y="2357431"/>
              <a:ext cx="1785950" cy="1357322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" name="2 - Ορθογώνιο"/>
            <p:cNvSpPr/>
            <p:nvPr/>
          </p:nvSpPr>
          <p:spPr>
            <a:xfrm>
              <a:off x="6286512" y="2357431"/>
              <a:ext cx="1785950" cy="1357322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pic>
          <p:nvPicPr>
            <p:cNvPr id="4" name="Picture 2" descr="ΠΑΛΙΝΔΡΟΜΙΚΟΣ"/>
            <p:cNvPicPr>
              <a:picLocks noChangeAspect="1" noChangeArrowheads="1" noCrop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571868" y="1142985"/>
              <a:ext cx="1785950" cy="1857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4 - Ελεύθερη σχεδίαση"/>
            <p:cNvSpPr/>
            <p:nvPr/>
          </p:nvSpPr>
          <p:spPr>
            <a:xfrm>
              <a:off x="2348179" y="1488078"/>
              <a:ext cx="1295127" cy="869353"/>
            </a:xfrm>
            <a:custGeom>
              <a:avLst/>
              <a:gdLst>
                <a:gd name="connsiteX0" fmla="*/ 1236269 w 1236269"/>
                <a:gd name="connsiteY0" fmla="*/ 0 h 914400"/>
                <a:gd name="connsiteX1" fmla="*/ 7315 w 1236269"/>
                <a:gd name="connsiteY1" fmla="*/ 0 h 914400"/>
                <a:gd name="connsiteX2" fmla="*/ 0 w 1236269"/>
                <a:gd name="connsiteY2" fmla="*/ 9144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269" h="914400">
                  <a:moveTo>
                    <a:pt x="1236269" y="0"/>
                  </a:moveTo>
                  <a:lnTo>
                    <a:pt x="7315" y="0"/>
                  </a:lnTo>
                  <a:cubicBezTo>
                    <a:pt x="4877" y="304800"/>
                    <a:pt x="2438" y="609600"/>
                    <a:pt x="0" y="914400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" name="5 - Ελεύθερη σχεδίαση"/>
            <p:cNvSpPr/>
            <p:nvPr/>
          </p:nvSpPr>
          <p:spPr>
            <a:xfrm>
              <a:off x="2199916" y="1329751"/>
              <a:ext cx="1443390" cy="1027680"/>
            </a:xfrm>
            <a:custGeom>
              <a:avLst/>
              <a:gdLst>
                <a:gd name="connsiteX0" fmla="*/ 1236269 w 1236269"/>
                <a:gd name="connsiteY0" fmla="*/ 0 h 914400"/>
                <a:gd name="connsiteX1" fmla="*/ 7315 w 1236269"/>
                <a:gd name="connsiteY1" fmla="*/ 0 h 914400"/>
                <a:gd name="connsiteX2" fmla="*/ 0 w 1236269"/>
                <a:gd name="connsiteY2" fmla="*/ 9144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269" h="914400">
                  <a:moveTo>
                    <a:pt x="1236269" y="0"/>
                  </a:moveTo>
                  <a:lnTo>
                    <a:pt x="7315" y="0"/>
                  </a:lnTo>
                  <a:cubicBezTo>
                    <a:pt x="4877" y="304800"/>
                    <a:pt x="2438" y="609600"/>
                    <a:pt x="0" y="914400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0" name="9 - Ευθεία γραμμή σύνδεσης"/>
            <p:cNvCxnSpPr/>
            <p:nvPr/>
          </p:nvCxnSpPr>
          <p:spPr>
            <a:xfrm rot="5400000">
              <a:off x="2175656" y="2357431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10 - Ευθεία γραμμή σύνδεσης"/>
            <p:cNvCxnSpPr/>
            <p:nvPr/>
          </p:nvCxnSpPr>
          <p:spPr>
            <a:xfrm rot="5400000">
              <a:off x="2227245" y="2356637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11 - Ελεύθερη σχεδίαση"/>
            <p:cNvSpPr/>
            <p:nvPr/>
          </p:nvSpPr>
          <p:spPr>
            <a:xfrm>
              <a:off x="5177481" y="1496333"/>
              <a:ext cx="1346887" cy="877329"/>
            </a:xfrm>
            <a:custGeom>
              <a:avLst/>
              <a:gdLst>
                <a:gd name="connsiteX0" fmla="*/ 0 w 1346887"/>
                <a:gd name="connsiteY0" fmla="*/ 0 h 877329"/>
                <a:gd name="connsiteX1" fmla="*/ 1346887 w 1346887"/>
                <a:gd name="connsiteY1" fmla="*/ 0 h 877329"/>
                <a:gd name="connsiteX2" fmla="*/ 1340708 w 1346887"/>
                <a:gd name="connsiteY2" fmla="*/ 877329 h 877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6887" h="877329">
                  <a:moveTo>
                    <a:pt x="0" y="0"/>
                  </a:moveTo>
                  <a:lnTo>
                    <a:pt x="1346887" y="0"/>
                  </a:lnTo>
                  <a:cubicBezTo>
                    <a:pt x="1344827" y="292443"/>
                    <a:pt x="1342768" y="584886"/>
                    <a:pt x="1340708" y="877329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3" name="12 - Ελεύθερη σχεδίαση"/>
            <p:cNvSpPr/>
            <p:nvPr/>
          </p:nvSpPr>
          <p:spPr>
            <a:xfrm>
              <a:off x="5202586" y="1324870"/>
              <a:ext cx="1500198" cy="1020205"/>
            </a:xfrm>
            <a:custGeom>
              <a:avLst/>
              <a:gdLst>
                <a:gd name="connsiteX0" fmla="*/ 0 w 1346887"/>
                <a:gd name="connsiteY0" fmla="*/ 0 h 877329"/>
                <a:gd name="connsiteX1" fmla="*/ 1346887 w 1346887"/>
                <a:gd name="connsiteY1" fmla="*/ 0 h 877329"/>
                <a:gd name="connsiteX2" fmla="*/ 1340708 w 1346887"/>
                <a:gd name="connsiteY2" fmla="*/ 877329 h 877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6887" h="877329">
                  <a:moveTo>
                    <a:pt x="0" y="0"/>
                  </a:moveTo>
                  <a:lnTo>
                    <a:pt x="1346887" y="0"/>
                  </a:lnTo>
                  <a:cubicBezTo>
                    <a:pt x="1344827" y="292443"/>
                    <a:pt x="1342768" y="584886"/>
                    <a:pt x="1340708" y="877329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4" name="13 - Ευθεία γραμμή σύνδεσης"/>
            <p:cNvCxnSpPr/>
            <p:nvPr/>
          </p:nvCxnSpPr>
          <p:spPr>
            <a:xfrm rot="5400000">
              <a:off x="6507525" y="2357431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14 - Ευθεία γραμμή σύνδεσης"/>
            <p:cNvCxnSpPr/>
            <p:nvPr/>
          </p:nvCxnSpPr>
          <p:spPr>
            <a:xfrm rot="5400000">
              <a:off x="6577648" y="2356637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17 - Ομάδα"/>
            <p:cNvGrpSpPr/>
            <p:nvPr/>
          </p:nvGrpSpPr>
          <p:grpSpPr>
            <a:xfrm rot="16200000">
              <a:off x="5182369" y="1338629"/>
              <a:ext cx="65942" cy="143672"/>
              <a:chOff x="6716145" y="1652572"/>
              <a:chExt cx="65942" cy="143672"/>
            </a:xfrm>
          </p:grpSpPr>
          <p:cxnSp>
            <p:nvCxnSpPr>
              <p:cNvPr id="16" name="15 - Ευθεία γραμμή σύνδεσης"/>
              <p:cNvCxnSpPr/>
              <p:nvPr/>
            </p:nvCxnSpPr>
            <p:spPr>
              <a:xfrm rot="5400000">
                <a:off x="6645501" y="1724012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16 - Ευθεία γραμμή σύνδεσης"/>
              <p:cNvCxnSpPr/>
              <p:nvPr/>
            </p:nvCxnSpPr>
            <p:spPr>
              <a:xfrm rot="5400000">
                <a:off x="6709855" y="1723216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18 - Ομάδα"/>
            <p:cNvGrpSpPr/>
            <p:nvPr/>
          </p:nvGrpSpPr>
          <p:grpSpPr>
            <a:xfrm rot="16200000">
              <a:off x="3539295" y="1338629"/>
              <a:ext cx="65942" cy="143672"/>
              <a:chOff x="6716145" y="1652572"/>
              <a:chExt cx="65942" cy="143672"/>
            </a:xfrm>
          </p:grpSpPr>
          <p:cxnSp>
            <p:nvCxnSpPr>
              <p:cNvPr id="20" name="19 - Ευθεία γραμμή σύνδεσης"/>
              <p:cNvCxnSpPr/>
              <p:nvPr/>
            </p:nvCxnSpPr>
            <p:spPr>
              <a:xfrm rot="5400000">
                <a:off x="6645501" y="1724012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20 - Ευθεία γραμμή σύνδεσης"/>
              <p:cNvCxnSpPr/>
              <p:nvPr/>
            </p:nvCxnSpPr>
            <p:spPr>
              <a:xfrm rot="5400000">
                <a:off x="6709855" y="1723216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3" name="22 - Ευθεία γραμμή σύνδεσης"/>
            <p:cNvCxnSpPr/>
            <p:nvPr/>
          </p:nvCxnSpPr>
          <p:spPr>
            <a:xfrm>
              <a:off x="2643174" y="3473971"/>
              <a:ext cx="3643338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24 - Ευθεία γραμμή σύνδεσης"/>
            <p:cNvCxnSpPr/>
            <p:nvPr/>
          </p:nvCxnSpPr>
          <p:spPr>
            <a:xfrm>
              <a:off x="2643174" y="3653667"/>
              <a:ext cx="3643338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25 - Ομάδα"/>
            <p:cNvGrpSpPr/>
            <p:nvPr/>
          </p:nvGrpSpPr>
          <p:grpSpPr>
            <a:xfrm rot="16200000">
              <a:off x="6253939" y="3489698"/>
              <a:ext cx="65942" cy="143672"/>
              <a:chOff x="6716145" y="1652572"/>
              <a:chExt cx="65942" cy="143672"/>
            </a:xfrm>
          </p:grpSpPr>
          <p:cxnSp>
            <p:nvCxnSpPr>
              <p:cNvPr id="27" name="26 - Ευθεία γραμμή σύνδεσης"/>
              <p:cNvCxnSpPr/>
              <p:nvPr/>
            </p:nvCxnSpPr>
            <p:spPr>
              <a:xfrm rot="5400000">
                <a:off x="6645501" y="1724012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27 - Ευθεία γραμμή σύνδεσης"/>
              <p:cNvCxnSpPr/>
              <p:nvPr/>
            </p:nvCxnSpPr>
            <p:spPr>
              <a:xfrm rot="5400000">
                <a:off x="6709855" y="1723216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28 - Ομάδα"/>
            <p:cNvGrpSpPr/>
            <p:nvPr/>
          </p:nvGrpSpPr>
          <p:grpSpPr>
            <a:xfrm rot="16200000">
              <a:off x="2622389" y="3487838"/>
              <a:ext cx="62411" cy="143672"/>
              <a:chOff x="6716145" y="1652572"/>
              <a:chExt cx="62411" cy="143672"/>
            </a:xfrm>
          </p:grpSpPr>
          <p:cxnSp>
            <p:nvCxnSpPr>
              <p:cNvPr id="30" name="29 - Ευθεία γραμμή σύνδεσης"/>
              <p:cNvCxnSpPr/>
              <p:nvPr/>
            </p:nvCxnSpPr>
            <p:spPr>
              <a:xfrm rot="5400000">
                <a:off x="6645501" y="1724012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30 - Ευθεία γραμμή σύνδεσης"/>
              <p:cNvCxnSpPr/>
              <p:nvPr/>
            </p:nvCxnSpPr>
            <p:spPr>
              <a:xfrm rot="5400000">
                <a:off x="6706324" y="1723216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32 - Ορθογώνιο"/>
            <p:cNvSpPr/>
            <p:nvPr/>
          </p:nvSpPr>
          <p:spPr>
            <a:xfrm>
              <a:off x="4286248" y="3356629"/>
              <a:ext cx="500066" cy="47453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60" name="59 - Ευθεία γραμμή σύνδεσης"/>
            <p:cNvCxnSpPr/>
            <p:nvPr/>
          </p:nvCxnSpPr>
          <p:spPr>
            <a:xfrm>
              <a:off x="4215606" y="3599170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60 - Ευθεία γραμμή σύνδεσης"/>
            <p:cNvCxnSpPr/>
            <p:nvPr/>
          </p:nvCxnSpPr>
          <p:spPr>
            <a:xfrm>
              <a:off x="4214810" y="3534816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61 - Ευθεία γραμμή σύνδεσης"/>
            <p:cNvCxnSpPr/>
            <p:nvPr/>
          </p:nvCxnSpPr>
          <p:spPr>
            <a:xfrm>
              <a:off x="4761597" y="3598352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62 - Ευθεία γραμμή σύνδεσης"/>
            <p:cNvCxnSpPr/>
            <p:nvPr/>
          </p:nvCxnSpPr>
          <p:spPr>
            <a:xfrm>
              <a:off x="4760801" y="3533998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67 - Ελεύθερη σχεδίαση"/>
            <p:cNvSpPr/>
            <p:nvPr/>
          </p:nvSpPr>
          <p:spPr>
            <a:xfrm>
              <a:off x="4282499" y="3468074"/>
              <a:ext cx="515453" cy="190647"/>
            </a:xfrm>
            <a:custGeom>
              <a:avLst/>
              <a:gdLst>
                <a:gd name="connsiteX0" fmla="*/ 0 w 515453"/>
                <a:gd name="connsiteY0" fmla="*/ 0 h 190647"/>
                <a:gd name="connsiteX1" fmla="*/ 116506 w 515453"/>
                <a:gd name="connsiteY1" fmla="*/ 105915 h 190647"/>
                <a:gd name="connsiteX2" fmla="*/ 374233 w 515453"/>
                <a:gd name="connsiteY2" fmla="*/ 105915 h 190647"/>
                <a:gd name="connsiteX3" fmla="*/ 515453 w 515453"/>
                <a:gd name="connsiteY3" fmla="*/ 190647 h 190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453" h="190647">
                  <a:moveTo>
                    <a:pt x="0" y="0"/>
                  </a:moveTo>
                  <a:lnTo>
                    <a:pt x="116506" y="105915"/>
                  </a:lnTo>
                  <a:lnTo>
                    <a:pt x="374233" y="105915"/>
                  </a:lnTo>
                  <a:lnTo>
                    <a:pt x="515453" y="190647"/>
                  </a:ln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69" name="68 - Ευθεία γραμμή σύνδεσης"/>
            <p:cNvCxnSpPr/>
            <p:nvPr/>
          </p:nvCxnSpPr>
          <p:spPr>
            <a:xfrm rot="5400000">
              <a:off x="4431233" y="3616053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69 - Ευθεία γραμμή σύνδεσης"/>
            <p:cNvCxnSpPr/>
            <p:nvPr/>
          </p:nvCxnSpPr>
          <p:spPr>
            <a:xfrm rot="5400000">
              <a:off x="4504887" y="3615259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73 - Ομάδα"/>
            <p:cNvGrpSpPr/>
            <p:nvPr/>
          </p:nvGrpSpPr>
          <p:grpSpPr>
            <a:xfrm>
              <a:off x="4361217" y="3196323"/>
              <a:ext cx="357190" cy="389786"/>
              <a:chOff x="4361217" y="2376944"/>
              <a:chExt cx="357190" cy="389786"/>
            </a:xfrm>
          </p:grpSpPr>
          <p:sp>
            <p:nvSpPr>
              <p:cNvPr id="64" name="63 - Βέλος προς τα κάτω"/>
              <p:cNvSpPr/>
              <p:nvPr/>
            </p:nvSpPr>
            <p:spPr>
              <a:xfrm>
                <a:off x="4467965" y="2392704"/>
                <a:ext cx="142876" cy="374026"/>
              </a:xfrm>
              <a:prstGeom prst="downArrow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73" name="72 - Ορθογώνιο"/>
              <p:cNvSpPr/>
              <p:nvPr/>
            </p:nvSpPr>
            <p:spPr>
              <a:xfrm>
                <a:off x="4361217" y="2376944"/>
                <a:ext cx="357190" cy="71438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</p:grpSp>
      <p:sp>
        <p:nvSpPr>
          <p:cNvPr id="39" name="38 - Έλλειψη"/>
          <p:cNvSpPr/>
          <p:nvPr/>
        </p:nvSpPr>
        <p:spPr>
          <a:xfrm>
            <a:off x="1285852" y="3357562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1" name="40 - Έλλειψη"/>
          <p:cNvSpPr/>
          <p:nvPr/>
        </p:nvSpPr>
        <p:spPr>
          <a:xfrm>
            <a:off x="1214414" y="2786058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3" name="42 - Έλλειψη"/>
          <p:cNvSpPr/>
          <p:nvPr/>
        </p:nvSpPr>
        <p:spPr>
          <a:xfrm>
            <a:off x="2000232" y="2500306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6" name="45 - Έλλειψη"/>
          <p:cNvSpPr/>
          <p:nvPr/>
        </p:nvSpPr>
        <p:spPr>
          <a:xfrm>
            <a:off x="2214546" y="3357562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8" name="47 - Έλλειψη"/>
          <p:cNvSpPr/>
          <p:nvPr/>
        </p:nvSpPr>
        <p:spPr>
          <a:xfrm>
            <a:off x="1857356" y="3143248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9" name="48 - Έλλειψη"/>
          <p:cNvSpPr/>
          <p:nvPr/>
        </p:nvSpPr>
        <p:spPr>
          <a:xfrm>
            <a:off x="2500298" y="2928934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0" name="49 - Έλλειψη"/>
          <p:cNvSpPr/>
          <p:nvPr/>
        </p:nvSpPr>
        <p:spPr>
          <a:xfrm>
            <a:off x="2500298" y="2500306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5" name="54 - Έλλειψη"/>
          <p:cNvSpPr/>
          <p:nvPr/>
        </p:nvSpPr>
        <p:spPr>
          <a:xfrm>
            <a:off x="6572264" y="327660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6" name="55 - Έλλειψη"/>
          <p:cNvSpPr/>
          <p:nvPr/>
        </p:nvSpPr>
        <p:spPr>
          <a:xfrm>
            <a:off x="7143768" y="334803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7" name="56 - Έλλειψη"/>
          <p:cNvSpPr/>
          <p:nvPr/>
        </p:nvSpPr>
        <p:spPr>
          <a:xfrm>
            <a:off x="6572264" y="263365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8" name="57 - Έλλειψη"/>
          <p:cNvSpPr/>
          <p:nvPr/>
        </p:nvSpPr>
        <p:spPr>
          <a:xfrm>
            <a:off x="6572264" y="299084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9" name="58 - Έλλειψη"/>
          <p:cNvSpPr/>
          <p:nvPr/>
        </p:nvSpPr>
        <p:spPr>
          <a:xfrm>
            <a:off x="7358082" y="250030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5" name="64 - Έλλειψη"/>
          <p:cNvSpPr/>
          <p:nvPr/>
        </p:nvSpPr>
        <p:spPr>
          <a:xfrm>
            <a:off x="7000892" y="257174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6" name="65 - Έλλειψη"/>
          <p:cNvSpPr/>
          <p:nvPr/>
        </p:nvSpPr>
        <p:spPr>
          <a:xfrm>
            <a:off x="7000892" y="327660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7" name="66 - Έλλειψη"/>
          <p:cNvSpPr/>
          <p:nvPr/>
        </p:nvSpPr>
        <p:spPr>
          <a:xfrm>
            <a:off x="6715140" y="328612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1" name="70 - Έλλειψη"/>
          <p:cNvSpPr/>
          <p:nvPr/>
        </p:nvSpPr>
        <p:spPr>
          <a:xfrm>
            <a:off x="6929454" y="277653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2" name="71 - Έλλειψη"/>
          <p:cNvSpPr/>
          <p:nvPr/>
        </p:nvSpPr>
        <p:spPr>
          <a:xfrm>
            <a:off x="7215206" y="299084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4" name="73 - Έλλειψη"/>
          <p:cNvSpPr/>
          <p:nvPr/>
        </p:nvSpPr>
        <p:spPr>
          <a:xfrm>
            <a:off x="7858148" y="277653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5" name="74 - Έλλειψη"/>
          <p:cNvSpPr/>
          <p:nvPr/>
        </p:nvSpPr>
        <p:spPr>
          <a:xfrm>
            <a:off x="7858148" y="250030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6" name="75 - Έλλειψη"/>
          <p:cNvSpPr/>
          <p:nvPr/>
        </p:nvSpPr>
        <p:spPr>
          <a:xfrm>
            <a:off x="7429520" y="277653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7" name="76 - Έλλειψη"/>
          <p:cNvSpPr/>
          <p:nvPr/>
        </p:nvSpPr>
        <p:spPr>
          <a:xfrm>
            <a:off x="7715272" y="306228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8" name="77 - Έλλειψη"/>
          <p:cNvSpPr/>
          <p:nvPr/>
        </p:nvSpPr>
        <p:spPr>
          <a:xfrm>
            <a:off x="6500826" y="278605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9" name="78 - Έλλειψη"/>
          <p:cNvSpPr/>
          <p:nvPr/>
        </p:nvSpPr>
        <p:spPr>
          <a:xfrm>
            <a:off x="6500826" y="250030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0" name="79 - Έλλειψη"/>
          <p:cNvSpPr/>
          <p:nvPr/>
        </p:nvSpPr>
        <p:spPr>
          <a:xfrm>
            <a:off x="2303639" y="2214554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2" name="81 - Έλλειψη"/>
          <p:cNvSpPr/>
          <p:nvPr/>
        </p:nvSpPr>
        <p:spPr>
          <a:xfrm>
            <a:off x="2325643" y="1571612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4" name="83 - Έλλειψη"/>
          <p:cNvSpPr/>
          <p:nvPr/>
        </p:nvSpPr>
        <p:spPr>
          <a:xfrm>
            <a:off x="2857488" y="1371422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6" name="85 - Έλλειψη"/>
          <p:cNvSpPr/>
          <p:nvPr/>
        </p:nvSpPr>
        <p:spPr>
          <a:xfrm>
            <a:off x="3718275" y="1374953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7" name="86 - Έλλειψη"/>
          <p:cNvSpPr/>
          <p:nvPr/>
        </p:nvSpPr>
        <p:spPr>
          <a:xfrm>
            <a:off x="4286248" y="1428736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8" name="87 - Έλλειψη"/>
          <p:cNvSpPr/>
          <p:nvPr/>
        </p:nvSpPr>
        <p:spPr>
          <a:xfrm>
            <a:off x="4643438" y="135729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9" name="88 - Έλλειψη"/>
          <p:cNvSpPr/>
          <p:nvPr/>
        </p:nvSpPr>
        <p:spPr>
          <a:xfrm>
            <a:off x="5214942" y="136436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0" name="89 - Έλλειψη"/>
          <p:cNvSpPr/>
          <p:nvPr/>
        </p:nvSpPr>
        <p:spPr>
          <a:xfrm>
            <a:off x="5786446" y="135729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1" name="90 - Έλλειψη"/>
          <p:cNvSpPr/>
          <p:nvPr/>
        </p:nvSpPr>
        <p:spPr>
          <a:xfrm>
            <a:off x="6357950" y="135729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2" name="91 - Έλλειψη"/>
          <p:cNvSpPr/>
          <p:nvPr/>
        </p:nvSpPr>
        <p:spPr>
          <a:xfrm>
            <a:off x="6643702" y="150969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3" name="92 - Έλλειψη"/>
          <p:cNvSpPr/>
          <p:nvPr/>
        </p:nvSpPr>
        <p:spPr>
          <a:xfrm>
            <a:off x="6643702" y="200024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7" name="96 - Έλλειψη"/>
          <p:cNvSpPr/>
          <p:nvPr/>
        </p:nvSpPr>
        <p:spPr>
          <a:xfrm>
            <a:off x="5072066" y="3505252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0" name="99 - Έλλειψη"/>
          <p:cNvSpPr/>
          <p:nvPr/>
        </p:nvSpPr>
        <p:spPr>
          <a:xfrm>
            <a:off x="4572000" y="3643314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24" name="102 - Ομάδα"/>
          <p:cNvGrpSpPr/>
          <p:nvPr/>
        </p:nvGrpSpPr>
        <p:grpSpPr>
          <a:xfrm>
            <a:off x="1364460" y="1921486"/>
            <a:ext cx="357190" cy="548762"/>
            <a:chOff x="1289510" y="1921486"/>
            <a:chExt cx="357190" cy="548762"/>
          </a:xfrm>
        </p:grpSpPr>
        <p:sp>
          <p:nvSpPr>
            <p:cNvPr id="104" name="103 - Έλλειψη"/>
            <p:cNvSpPr/>
            <p:nvPr/>
          </p:nvSpPr>
          <p:spPr>
            <a:xfrm>
              <a:off x="1289510" y="1932460"/>
              <a:ext cx="357190" cy="35719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05" name="104 - TextBox"/>
            <p:cNvSpPr txBox="1"/>
            <p:nvPr/>
          </p:nvSpPr>
          <p:spPr>
            <a:xfrm>
              <a:off x="1311458" y="192148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  <a:endParaRPr lang="el-GR" dirty="0"/>
            </a:p>
          </p:txBody>
        </p:sp>
        <p:sp>
          <p:nvSpPr>
            <p:cNvPr id="106" name="105 - Ορθογώνιο"/>
            <p:cNvSpPr/>
            <p:nvPr/>
          </p:nvSpPr>
          <p:spPr>
            <a:xfrm>
              <a:off x="1397528" y="2300624"/>
              <a:ext cx="142876" cy="7143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07" name="106 - Ευθεία γραμμή σύνδεσης"/>
            <p:cNvCxnSpPr/>
            <p:nvPr/>
          </p:nvCxnSpPr>
          <p:spPr>
            <a:xfrm rot="5400000">
              <a:off x="1360699" y="2362297"/>
              <a:ext cx="214314" cy="1588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107 - Ομάδα"/>
          <p:cNvGrpSpPr/>
          <p:nvPr/>
        </p:nvGrpSpPr>
        <p:grpSpPr>
          <a:xfrm>
            <a:off x="7433032" y="1928802"/>
            <a:ext cx="440652" cy="548762"/>
            <a:chOff x="1289510" y="1921486"/>
            <a:chExt cx="440652" cy="548762"/>
          </a:xfrm>
        </p:grpSpPr>
        <p:sp>
          <p:nvSpPr>
            <p:cNvPr id="109" name="108 - Έλλειψη"/>
            <p:cNvSpPr/>
            <p:nvPr/>
          </p:nvSpPr>
          <p:spPr>
            <a:xfrm>
              <a:off x="1289510" y="1932460"/>
              <a:ext cx="357190" cy="35719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10" name="109 - TextBox"/>
            <p:cNvSpPr txBox="1"/>
            <p:nvPr/>
          </p:nvSpPr>
          <p:spPr>
            <a:xfrm>
              <a:off x="1311458" y="1921486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12</a:t>
              </a:r>
              <a:endParaRPr lang="el-GR" dirty="0"/>
            </a:p>
          </p:txBody>
        </p:sp>
        <p:sp>
          <p:nvSpPr>
            <p:cNvPr id="111" name="110 - Ορθογώνιο"/>
            <p:cNvSpPr/>
            <p:nvPr/>
          </p:nvSpPr>
          <p:spPr>
            <a:xfrm>
              <a:off x="1397528" y="2300624"/>
              <a:ext cx="142876" cy="7143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12" name="111 - Ευθεία γραμμή σύνδεσης"/>
            <p:cNvCxnSpPr/>
            <p:nvPr/>
          </p:nvCxnSpPr>
          <p:spPr>
            <a:xfrm rot="5400000">
              <a:off x="1360699" y="2362297"/>
              <a:ext cx="214314" cy="1588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112 - Ομάδα"/>
          <p:cNvGrpSpPr/>
          <p:nvPr/>
        </p:nvGrpSpPr>
        <p:grpSpPr>
          <a:xfrm>
            <a:off x="7940569" y="2571744"/>
            <a:ext cx="1184515" cy="732294"/>
            <a:chOff x="7940569" y="2571744"/>
            <a:chExt cx="1184515" cy="732294"/>
          </a:xfrm>
        </p:grpSpPr>
        <p:sp>
          <p:nvSpPr>
            <p:cNvPr id="114" name="113 - Στρογγυλεμένο ορθογώνιο"/>
            <p:cNvSpPr/>
            <p:nvPr/>
          </p:nvSpPr>
          <p:spPr>
            <a:xfrm>
              <a:off x="8433164" y="2571744"/>
              <a:ext cx="571504" cy="500066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15" name="114 - Ελεύθερη σχεδίαση"/>
            <p:cNvSpPr/>
            <p:nvPr/>
          </p:nvSpPr>
          <p:spPr>
            <a:xfrm>
              <a:off x="7991586" y="3077936"/>
              <a:ext cx="726621" cy="225878"/>
            </a:xfrm>
            <a:custGeom>
              <a:avLst/>
              <a:gdLst>
                <a:gd name="connsiteX0" fmla="*/ 726621 w 726621"/>
                <a:gd name="connsiteY0" fmla="*/ 0 h 225878"/>
                <a:gd name="connsiteX1" fmla="*/ 726621 w 726621"/>
                <a:gd name="connsiteY1" fmla="*/ 225878 h 225878"/>
                <a:gd name="connsiteX2" fmla="*/ 0 w 726621"/>
                <a:gd name="connsiteY2" fmla="*/ 225878 h 225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6621" h="225878">
                  <a:moveTo>
                    <a:pt x="726621" y="0"/>
                  </a:moveTo>
                  <a:lnTo>
                    <a:pt x="726621" y="225878"/>
                  </a:lnTo>
                  <a:lnTo>
                    <a:pt x="0" y="225878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16" name="115 - Ευθεία γραμμή σύνδεσης"/>
            <p:cNvCxnSpPr/>
            <p:nvPr/>
          </p:nvCxnSpPr>
          <p:spPr>
            <a:xfrm>
              <a:off x="7940569" y="3302450"/>
              <a:ext cx="142876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7" name="116 - TextBox"/>
            <p:cNvSpPr txBox="1"/>
            <p:nvPr/>
          </p:nvSpPr>
          <p:spPr>
            <a:xfrm>
              <a:off x="8410704" y="2631040"/>
              <a:ext cx="7143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46</a:t>
              </a:r>
              <a:r>
                <a:rPr lang="el-GR" baseline="30000" dirty="0"/>
                <a:t>0</a:t>
              </a:r>
              <a:r>
                <a:rPr lang="en-US" dirty="0"/>
                <a:t>C</a:t>
              </a:r>
              <a:endParaRPr lang="el-GR" dirty="0"/>
            </a:p>
          </p:txBody>
        </p:sp>
      </p:grpSp>
      <p:grpSp>
        <p:nvGrpSpPr>
          <p:cNvPr id="32" name="117 - Ομάδα"/>
          <p:cNvGrpSpPr/>
          <p:nvPr/>
        </p:nvGrpSpPr>
        <p:grpSpPr>
          <a:xfrm>
            <a:off x="157834" y="2571744"/>
            <a:ext cx="985142" cy="732294"/>
            <a:chOff x="157834" y="2571744"/>
            <a:chExt cx="985142" cy="732294"/>
          </a:xfrm>
        </p:grpSpPr>
        <p:sp>
          <p:nvSpPr>
            <p:cNvPr id="119" name="118 - Στρογγυλεμένο ορθογώνιο"/>
            <p:cNvSpPr/>
            <p:nvPr/>
          </p:nvSpPr>
          <p:spPr>
            <a:xfrm>
              <a:off x="165304" y="2571744"/>
              <a:ext cx="571504" cy="500066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20" name="119 - Ελεύθερη σχεδίαση"/>
            <p:cNvSpPr/>
            <p:nvPr/>
          </p:nvSpPr>
          <p:spPr>
            <a:xfrm flipH="1">
              <a:off x="453716" y="3071810"/>
              <a:ext cx="642942" cy="232004"/>
            </a:xfrm>
            <a:custGeom>
              <a:avLst/>
              <a:gdLst>
                <a:gd name="connsiteX0" fmla="*/ 726621 w 726621"/>
                <a:gd name="connsiteY0" fmla="*/ 0 h 225878"/>
                <a:gd name="connsiteX1" fmla="*/ 726621 w 726621"/>
                <a:gd name="connsiteY1" fmla="*/ 225878 h 225878"/>
                <a:gd name="connsiteX2" fmla="*/ 0 w 726621"/>
                <a:gd name="connsiteY2" fmla="*/ 225878 h 225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6621" h="225878">
                  <a:moveTo>
                    <a:pt x="726621" y="0"/>
                  </a:moveTo>
                  <a:lnTo>
                    <a:pt x="726621" y="225878"/>
                  </a:lnTo>
                  <a:lnTo>
                    <a:pt x="0" y="225878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21" name="120 - Ευθεία γραμμή σύνδεσης"/>
            <p:cNvCxnSpPr/>
            <p:nvPr/>
          </p:nvCxnSpPr>
          <p:spPr>
            <a:xfrm>
              <a:off x="1000100" y="3302450"/>
              <a:ext cx="142876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" name="121 - TextBox"/>
            <p:cNvSpPr txBox="1"/>
            <p:nvPr/>
          </p:nvSpPr>
          <p:spPr>
            <a:xfrm>
              <a:off x="157834" y="2631040"/>
              <a:ext cx="7143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/>
                <a:t>22</a:t>
              </a:r>
              <a:r>
                <a:rPr lang="el-GR" baseline="30000" dirty="0"/>
                <a:t>0</a:t>
              </a:r>
              <a:r>
                <a:rPr lang="en-US" dirty="0"/>
                <a:t>C</a:t>
              </a:r>
              <a:endParaRPr lang="el-GR" dirty="0"/>
            </a:p>
          </p:txBody>
        </p:sp>
      </p:grpSp>
      <p:sp>
        <p:nvSpPr>
          <p:cNvPr id="123" name="122 - Έλλειψη"/>
          <p:cNvSpPr/>
          <p:nvPr/>
        </p:nvSpPr>
        <p:spPr>
          <a:xfrm>
            <a:off x="6572264" y="327660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4" name="123 - Έλλειψη"/>
          <p:cNvSpPr/>
          <p:nvPr/>
        </p:nvSpPr>
        <p:spPr>
          <a:xfrm>
            <a:off x="6786578" y="257174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5" name="124 - Έλλειψη"/>
          <p:cNvSpPr/>
          <p:nvPr/>
        </p:nvSpPr>
        <p:spPr>
          <a:xfrm>
            <a:off x="6572264" y="299084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6" name="125 - Έλλειψη"/>
          <p:cNvSpPr/>
          <p:nvPr/>
        </p:nvSpPr>
        <p:spPr>
          <a:xfrm>
            <a:off x="6715140" y="307181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7" name="126 - Έλλειψη"/>
          <p:cNvSpPr/>
          <p:nvPr/>
        </p:nvSpPr>
        <p:spPr>
          <a:xfrm>
            <a:off x="7500958" y="327660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8" name="127 - Έλλειψη"/>
          <p:cNvSpPr/>
          <p:nvPr/>
        </p:nvSpPr>
        <p:spPr>
          <a:xfrm>
            <a:off x="6929454" y="299084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9" name="128 - Έλλειψη"/>
          <p:cNvSpPr/>
          <p:nvPr/>
        </p:nvSpPr>
        <p:spPr>
          <a:xfrm>
            <a:off x="7286644" y="3205162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0" name="129 - Έλλειψη"/>
          <p:cNvSpPr/>
          <p:nvPr/>
        </p:nvSpPr>
        <p:spPr>
          <a:xfrm>
            <a:off x="7858148" y="277653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1" name="130 - Έλλειψη"/>
          <p:cNvSpPr/>
          <p:nvPr/>
        </p:nvSpPr>
        <p:spPr>
          <a:xfrm>
            <a:off x="7429520" y="277653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2" name="131 - Έλλειψη"/>
          <p:cNvSpPr/>
          <p:nvPr/>
        </p:nvSpPr>
        <p:spPr>
          <a:xfrm>
            <a:off x="7715272" y="306228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3" name="132 - Έλλειψη"/>
          <p:cNvSpPr/>
          <p:nvPr/>
        </p:nvSpPr>
        <p:spPr>
          <a:xfrm>
            <a:off x="7858148" y="327660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5" name="134 - Έλλειψη"/>
          <p:cNvSpPr/>
          <p:nvPr/>
        </p:nvSpPr>
        <p:spPr>
          <a:xfrm>
            <a:off x="7929586" y="3000372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6" name="135 - Έλλειψη"/>
          <p:cNvSpPr/>
          <p:nvPr/>
        </p:nvSpPr>
        <p:spPr>
          <a:xfrm>
            <a:off x="7072330" y="306228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7" name="136 - Έλλειψη"/>
          <p:cNvSpPr/>
          <p:nvPr/>
        </p:nvSpPr>
        <p:spPr>
          <a:xfrm>
            <a:off x="7500958" y="306228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8" name="137 - Έλλειψη"/>
          <p:cNvSpPr/>
          <p:nvPr/>
        </p:nvSpPr>
        <p:spPr>
          <a:xfrm>
            <a:off x="7929586" y="314324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9" name="138 - Έλλειψη"/>
          <p:cNvSpPr/>
          <p:nvPr/>
        </p:nvSpPr>
        <p:spPr>
          <a:xfrm>
            <a:off x="7662882" y="265270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0" name="139 - Έλλειψη"/>
          <p:cNvSpPr/>
          <p:nvPr/>
        </p:nvSpPr>
        <p:spPr>
          <a:xfrm>
            <a:off x="7653358" y="321468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1" name="140 - Έλλειψη"/>
          <p:cNvSpPr/>
          <p:nvPr/>
        </p:nvSpPr>
        <p:spPr>
          <a:xfrm>
            <a:off x="6877064" y="3205162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2" name="141 - Έλλειψη"/>
          <p:cNvSpPr/>
          <p:nvPr/>
        </p:nvSpPr>
        <p:spPr>
          <a:xfrm>
            <a:off x="7377130" y="336708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3" name="142 - Έλλειψη"/>
          <p:cNvSpPr/>
          <p:nvPr/>
        </p:nvSpPr>
        <p:spPr>
          <a:xfrm>
            <a:off x="7715272" y="334803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6" name="145 - Έλλειψη"/>
          <p:cNvSpPr/>
          <p:nvPr/>
        </p:nvSpPr>
        <p:spPr>
          <a:xfrm>
            <a:off x="6454935" y="3379721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7" name="146 - Έλλειψη"/>
          <p:cNvSpPr/>
          <p:nvPr/>
        </p:nvSpPr>
        <p:spPr>
          <a:xfrm>
            <a:off x="6724664" y="278605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8" name="147 - Έλλειψη"/>
          <p:cNvSpPr/>
          <p:nvPr/>
        </p:nvSpPr>
        <p:spPr>
          <a:xfrm>
            <a:off x="7510482" y="250030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9" name="148 - Έλλειψη"/>
          <p:cNvSpPr/>
          <p:nvPr/>
        </p:nvSpPr>
        <p:spPr>
          <a:xfrm>
            <a:off x="7153292" y="257174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0" name="149 - Έλλειψη"/>
          <p:cNvSpPr/>
          <p:nvPr/>
        </p:nvSpPr>
        <p:spPr>
          <a:xfrm>
            <a:off x="6072198" y="135729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3" name="152 - Έλλειψη"/>
          <p:cNvSpPr/>
          <p:nvPr/>
        </p:nvSpPr>
        <p:spPr>
          <a:xfrm>
            <a:off x="7581920" y="292893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4" name="153 - Έλλειψη"/>
          <p:cNvSpPr/>
          <p:nvPr/>
        </p:nvSpPr>
        <p:spPr>
          <a:xfrm>
            <a:off x="7715272" y="280510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5" name="154 - Έλλειψη"/>
          <p:cNvSpPr/>
          <p:nvPr/>
        </p:nvSpPr>
        <p:spPr>
          <a:xfrm>
            <a:off x="7858148" y="265270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6" name="155 - Έλλειψη"/>
          <p:cNvSpPr/>
          <p:nvPr/>
        </p:nvSpPr>
        <p:spPr>
          <a:xfrm>
            <a:off x="7215206" y="272414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7" name="156 - Ελεύθερη σχεδίαση"/>
          <p:cNvSpPr/>
          <p:nvPr/>
        </p:nvSpPr>
        <p:spPr>
          <a:xfrm>
            <a:off x="4751878" y="3500438"/>
            <a:ext cx="3357586" cy="174975"/>
          </a:xfrm>
          <a:custGeom>
            <a:avLst/>
            <a:gdLst>
              <a:gd name="connsiteX0" fmla="*/ 0 w 3342903"/>
              <a:gd name="connsiteY0" fmla="*/ 35626 h 130629"/>
              <a:gd name="connsiteX1" fmla="*/ 83127 w 3342903"/>
              <a:gd name="connsiteY1" fmla="*/ 89065 h 130629"/>
              <a:gd name="connsiteX2" fmla="*/ 1638794 w 3342903"/>
              <a:gd name="connsiteY2" fmla="*/ 89065 h 130629"/>
              <a:gd name="connsiteX3" fmla="*/ 1638794 w 3342903"/>
              <a:gd name="connsiteY3" fmla="*/ 130629 h 130629"/>
              <a:gd name="connsiteX4" fmla="*/ 3342903 w 3342903"/>
              <a:gd name="connsiteY4" fmla="*/ 130629 h 130629"/>
              <a:gd name="connsiteX5" fmla="*/ 3336966 w 3342903"/>
              <a:gd name="connsiteY5" fmla="*/ 0 h 130629"/>
              <a:gd name="connsiteX6" fmla="*/ 0 w 3342903"/>
              <a:gd name="connsiteY6" fmla="*/ 35626 h 130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42903" h="130629">
                <a:moveTo>
                  <a:pt x="0" y="35626"/>
                </a:moveTo>
                <a:lnTo>
                  <a:pt x="83127" y="89065"/>
                </a:lnTo>
                <a:lnTo>
                  <a:pt x="1638794" y="89065"/>
                </a:lnTo>
                <a:lnTo>
                  <a:pt x="1638794" y="130629"/>
                </a:lnTo>
                <a:lnTo>
                  <a:pt x="3342903" y="130629"/>
                </a:lnTo>
                <a:lnTo>
                  <a:pt x="3336966" y="0"/>
                </a:lnTo>
                <a:lnTo>
                  <a:pt x="0" y="35626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8" name="157 - Ελεύθερη σχεδίαση"/>
          <p:cNvSpPr/>
          <p:nvPr/>
        </p:nvSpPr>
        <p:spPr>
          <a:xfrm>
            <a:off x="4746423" y="3382751"/>
            <a:ext cx="3366895" cy="179709"/>
          </a:xfrm>
          <a:custGeom>
            <a:avLst/>
            <a:gdLst>
              <a:gd name="connsiteX0" fmla="*/ 0 w 3366895"/>
              <a:gd name="connsiteY0" fmla="*/ 179709 h 179709"/>
              <a:gd name="connsiteX1" fmla="*/ 3366895 w 3366895"/>
              <a:gd name="connsiteY1" fmla="*/ 158567 h 179709"/>
              <a:gd name="connsiteX2" fmla="*/ 3366895 w 3366895"/>
              <a:gd name="connsiteY2" fmla="*/ 0 h 179709"/>
              <a:gd name="connsiteX3" fmla="*/ 1649091 w 3366895"/>
              <a:gd name="connsiteY3" fmla="*/ 5286 h 179709"/>
              <a:gd name="connsiteX4" fmla="*/ 1654377 w 3366895"/>
              <a:gd name="connsiteY4" fmla="*/ 121568 h 179709"/>
              <a:gd name="connsiteX5" fmla="*/ 63427 w 3366895"/>
              <a:gd name="connsiteY5" fmla="*/ 110997 h 179709"/>
              <a:gd name="connsiteX6" fmla="*/ 0 w 3366895"/>
              <a:gd name="connsiteY6" fmla="*/ 179709 h 179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66895" h="179709">
                <a:moveTo>
                  <a:pt x="0" y="179709"/>
                </a:moveTo>
                <a:lnTo>
                  <a:pt x="3366895" y="158567"/>
                </a:lnTo>
                <a:lnTo>
                  <a:pt x="3366895" y="0"/>
                </a:lnTo>
                <a:lnTo>
                  <a:pt x="1649091" y="5286"/>
                </a:lnTo>
                <a:lnTo>
                  <a:pt x="1654377" y="121568"/>
                </a:lnTo>
                <a:lnTo>
                  <a:pt x="63427" y="110997"/>
                </a:lnTo>
                <a:lnTo>
                  <a:pt x="0" y="179709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0" name="159 - Ελεύθερη σχεδίαση"/>
          <p:cNvSpPr/>
          <p:nvPr/>
        </p:nvSpPr>
        <p:spPr>
          <a:xfrm>
            <a:off x="4667250" y="3383756"/>
            <a:ext cx="166688" cy="173832"/>
          </a:xfrm>
          <a:custGeom>
            <a:avLst/>
            <a:gdLst>
              <a:gd name="connsiteX0" fmla="*/ 21431 w 166688"/>
              <a:gd name="connsiteY0" fmla="*/ 169069 h 173832"/>
              <a:gd name="connsiteX1" fmla="*/ 114300 w 166688"/>
              <a:gd name="connsiteY1" fmla="*/ 173832 h 173832"/>
              <a:gd name="connsiteX2" fmla="*/ 166688 w 166688"/>
              <a:gd name="connsiteY2" fmla="*/ 97632 h 173832"/>
              <a:gd name="connsiteX3" fmla="*/ 166688 w 166688"/>
              <a:gd name="connsiteY3" fmla="*/ 0 h 173832"/>
              <a:gd name="connsiteX4" fmla="*/ 0 w 166688"/>
              <a:gd name="connsiteY4" fmla="*/ 0 h 173832"/>
              <a:gd name="connsiteX5" fmla="*/ 0 w 166688"/>
              <a:gd name="connsiteY5" fmla="*/ 111919 h 173832"/>
              <a:gd name="connsiteX6" fmla="*/ 52388 w 166688"/>
              <a:gd name="connsiteY6" fmla="*/ 114300 h 173832"/>
              <a:gd name="connsiteX7" fmla="*/ 21431 w 166688"/>
              <a:gd name="connsiteY7" fmla="*/ 169069 h 173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6688" h="173832">
                <a:moveTo>
                  <a:pt x="21431" y="169069"/>
                </a:moveTo>
                <a:lnTo>
                  <a:pt x="114300" y="173832"/>
                </a:lnTo>
                <a:lnTo>
                  <a:pt x="166688" y="97632"/>
                </a:lnTo>
                <a:lnTo>
                  <a:pt x="166688" y="0"/>
                </a:lnTo>
                <a:lnTo>
                  <a:pt x="0" y="0"/>
                </a:lnTo>
                <a:lnTo>
                  <a:pt x="0" y="111919"/>
                </a:lnTo>
                <a:lnTo>
                  <a:pt x="52388" y="114300"/>
                </a:lnTo>
                <a:lnTo>
                  <a:pt x="21431" y="169069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1" name="160 - Ελεύθερη σχεδίαση"/>
          <p:cNvSpPr/>
          <p:nvPr/>
        </p:nvSpPr>
        <p:spPr>
          <a:xfrm>
            <a:off x="4113907" y="3512344"/>
            <a:ext cx="627402" cy="300697"/>
          </a:xfrm>
          <a:custGeom>
            <a:avLst/>
            <a:gdLst>
              <a:gd name="connsiteX0" fmla="*/ 591443 w 627402"/>
              <a:gd name="connsiteY0" fmla="*/ 0 h 300697"/>
              <a:gd name="connsiteX1" fmla="*/ 572393 w 627402"/>
              <a:gd name="connsiteY1" fmla="*/ 47625 h 300697"/>
              <a:gd name="connsiteX2" fmla="*/ 572393 w 627402"/>
              <a:gd name="connsiteY2" fmla="*/ 95250 h 300697"/>
              <a:gd name="connsiteX3" fmla="*/ 593824 w 627402"/>
              <a:gd name="connsiteY3" fmla="*/ 111919 h 300697"/>
              <a:gd name="connsiteX4" fmla="*/ 598587 w 627402"/>
              <a:gd name="connsiteY4" fmla="*/ 119062 h 300697"/>
              <a:gd name="connsiteX5" fmla="*/ 605731 w 627402"/>
              <a:gd name="connsiteY5" fmla="*/ 140494 h 300697"/>
              <a:gd name="connsiteX6" fmla="*/ 608112 w 627402"/>
              <a:gd name="connsiteY6" fmla="*/ 147637 h 300697"/>
              <a:gd name="connsiteX7" fmla="*/ 610493 w 627402"/>
              <a:gd name="connsiteY7" fmla="*/ 157162 h 300697"/>
              <a:gd name="connsiteX8" fmla="*/ 615256 w 627402"/>
              <a:gd name="connsiteY8" fmla="*/ 171450 h 300697"/>
              <a:gd name="connsiteX9" fmla="*/ 617637 w 627402"/>
              <a:gd name="connsiteY9" fmla="*/ 183356 h 300697"/>
              <a:gd name="connsiteX10" fmla="*/ 620018 w 627402"/>
              <a:gd name="connsiteY10" fmla="*/ 190500 h 300697"/>
              <a:gd name="connsiteX11" fmla="*/ 622399 w 627402"/>
              <a:gd name="connsiteY11" fmla="*/ 200025 h 300697"/>
              <a:gd name="connsiteX12" fmla="*/ 627162 w 627402"/>
              <a:gd name="connsiteY12" fmla="*/ 214312 h 300697"/>
              <a:gd name="connsiteX13" fmla="*/ 624781 w 627402"/>
              <a:gd name="connsiteY13" fmla="*/ 252412 h 300697"/>
              <a:gd name="connsiteX14" fmla="*/ 617637 w 627402"/>
              <a:gd name="connsiteY14" fmla="*/ 259556 h 300697"/>
              <a:gd name="connsiteX15" fmla="*/ 603349 w 627402"/>
              <a:gd name="connsiteY15" fmla="*/ 269081 h 300697"/>
              <a:gd name="connsiteX16" fmla="*/ 596206 w 627402"/>
              <a:gd name="connsiteY16" fmla="*/ 273844 h 300697"/>
              <a:gd name="connsiteX17" fmla="*/ 589062 w 627402"/>
              <a:gd name="connsiteY17" fmla="*/ 278606 h 300697"/>
              <a:gd name="connsiteX18" fmla="*/ 581918 w 627402"/>
              <a:gd name="connsiteY18" fmla="*/ 285750 h 300697"/>
              <a:gd name="connsiteX19" fmla="*/ 570012 w 627402"/>
              <a:gd name="connsiteY19" fmla="*/ 300037 h 300697"/>
              <a:gd name="connsiteX20" fmla="*/ 267593 w 627402"/>
              <a:gd name="connsiteY20" fmla="*/ 295275 h 300697"/>
              <a:gd name="connsiteX21" fmla="*/ 265212 w 627402"/>
              <a:gd name="connsiteY21" fmla="*/ 121444 h 300697"/>
              <a:gd name="connsiteX22" fmla="*/ 5656 w 627402"/>
              <a:gd name="connsiteY22" fmla="*/ 123825 h 300697"/>
              <a:gd name="connsiteX23" fmla="*/ 893 w 627402"/>
              <a:gd name="connsiteY23" fmla="*/ 116681 h 300697"/>
              <a:gd name="connsiteX24" fmla="*/ 8037 w 627402"/>
              <a:gd name="connsiteY24" fmla="*/ 97631 h 300697"/>
              <a:gd name="connsiteX25" fmla="*/ 15181 w 627402"/>
              <a:gd name="connsiteY25" fmla="*/ 90487 h 300697"/>
              <a:gd name="connsiteX26" fmla="*/ 41374 w 627402"/>
              <a:gd name="connsiteY26" fmla="*/ 85725 h 300697"/>
              <a:gd name="connsiteX27" fmla="*/ 55662 w 627402"/>
              <a:gd name="connsiteY27" fmla="*/ 80962 h 300697"/>
              <a:gd name="connsiteX28" fmla="*/ 79474 w 627402"/>
              <a:gd name="connsiteY28" fmla="*/ 71437 h 300697"/>
              <a:gd name="connsiteX29" fmla="*/ 119956 w 627402"/>
              <a:gd name="connsiteY29" fmla="*/ 69056 h 300697"/>
              <a:gd name="connsiteX30" fmla="*/ 217587 w 627402"/>
              <a:gd name="connsiteY30" fmla="*/ 69056 h 300697"/>
              <a:gd name="connsiteX31" fmla="*/ 227112 w 627402"/>
              <a:gd name="connsiteY31" fmla="*/ 71437 h 300697"/>
              <a:gd name="connsiteX32" fmla="*/ 246162 w 627402"/>
              <a:gd name="connsiteY32" fmla="*/ 73819 h 300697"/>
              <a:gd name="connsiteX33" fmla="*/ 284262 w 627402"/>
              <a:gd name="connsiteY33" fmla="*/ 76200 h 300697"/>
              <a:gd name="connsiteX34" fmla="*/ 291406 w 627402"/>
              <a:gd name="connsiteY34" fmla="*/ 78581 h 300697"/>
              <a:gd name="connsiteX35" fmla="*/ 327124 w 627402"/>
              <a:gd name="connsiteY35" fmla="*/ 83344 h 300697"/>
              <a:gd name="connsiteX36" fmla="*/ 346174 w 627402"/>
              <a:gd name="connsiteY36" fmla="*/ 85725 h 300697"/>
              <a:gd name="connsiteX37" fmla="*/ 377131 w 627402"/>
              <a:gd name="connsiteY37" fmla="*/ 92869 h 300697"/>
              <a:gd name="connsiteX38" fmla="*/ 389037 w 627402"/>
              <a:gd name="connsiteY38" fmla="*/ 95250 h 300697"/>
              <a:gd name="connsiteX39" fmla="*/ 415231 w 627402"/>
              <a:gd name="connsiteY39" fmla="*/ 97631 h 300697"/>
              <a:gd name="connsiteX40" fmla="*/ 450949 w 627402"/>
              <a:gd name="connsiteY40" fmla="*/ 102394 h 300697"/>
              <a:gd name="connsiteX41" fmla="*/ 503337 w 627402"/>
              <a:gd name="connsiteY41" fmla="*/ 95250 h 300697"/>
              <a:gd name="connsiteX42" fmla="*/ 517624 w 627402"/>
              <a:gd name="connsiteY42" fmla="*/ 76200 h 300697"/>
              <a:gd name="connsiteX43" fmla="*/ 591443 w 627402"/>
              <a:gd name="connsiteY43" fmla="*/ 0 h 300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27402" h="300697">
                <a:moveTo>
                  <a:pt x="591443" y="0"/>
                </a:moveTo>
                <a:lnTo>
                  <a:pt x="572393" y="47625"/>
                </a:lnTo>
                <a:lnTo>
                  <a:pt x="572393" y="95250"/>
                </a:lnTo>
                <a:cubicBezTo>
                  <a:pt x="582356" y="101892"/>
                  <a:pt x="586827" y="103522"/>
                  <a:pt x="593824" y="111919"/>
                </a:cubicBezTo>
                <a:cubicBezTo>
                  <a:pt x="595656" y="114117"/>
                  <a:pt x="596999" y="116681"/>
                  <a:pt x="598587" y="119062"/>
                </a:cubicBezTo>
                <a:lnTo>
                  <a:pt x="605731" y="140494"/>
                </a:lnTo>
                <a:cubicBezTo>
                  <a:pt x="606525" y="142875"/>
                  <a:pt x="607503" y="145202"/>
                  <a:pt x="608112" y="147637"/>
                </a:cubicBezTo>
                <a:cubicBezTo>
                  <a:pt x="608906" y="150812"/>
                  <a:pt x="609553" y="154027"/>
                  <a:pt x="610493" y="157162"/>
                </a:cubicBezTo>
                <a:cubicBezTo>
                  <a:pt x="611936" y="161971"/>
                  <a:pt x="614272" y="166527"/>
                  <a:pt x="615256" y="171450"/>
                </a:cubicBezTo>
                <a:cubicBezTo>
                  <a:pt x="616050" y="175419"/>
                  <a:pt x="616655" y="179430"/>
                  <a:pt x="617637" y="183356"/>
                </a:cubicBezTo>
                <a:cubicBezTo>
                  <a:pt x="618246" y="185791"/>
                  <a:pt x="619328" y="188086"/>
                  <a:pt x="620018" y="190500"/>
                </a:cubicBezTo>
                <a:cubicBezTo>
                  <a:pt x="620917" y="193647"/>
                  <a:pt x="621459" y="196890"/>
                  <a:pt x="622399" y="200025"/>
                </a:cubicBezTo>
                <a:cubicBezTo>
                  <a:pt x="623842" y="204833"/>
                  <a:pt x="627162" y="214312"/>
                  <a:pt x="627162" y="214312"/>
                </a:cubicBezTo>
                <a:cubicBezTo>
                  <a:pt x="626368" y="227012"/>
                  <a:pt x="627402" y="239960"/>
                  <a:pt x="624781" y="252412"/>
                </a:cubicBezTo>
                <a:cubicBezTo>
                  <a:pt x="624087" y="255707"/>
                  <a:pt x="620295" y="257488"/>
                  <a:pt x="617637" y="259556"/>
                </a:cubicBezTo>
                <a:cubicBezTo>
                  <a:pt x="613119" y="263070"/>
                  <a:pt x="608112" y="265906"/>
                  <a:pt x="603349" y="269081"/>
                </a:cubicBezTo>
                <a:lnTo>
                  <a:pt x="596206" y="273844"/>
                </a:lnTo>
                <a:cubicBezTo>
                  <a:pt x="593825" y="275432"/>
                  <a:pt x="591086" y="276582"/>
                  <a:pt x="589062" y="278606"/>
                </a:cubicBezTo>
                <a:cubicBezTo>
                  <a:pt x="586681" y="280987"/>
                  <a:pt x="583986" y="283092"/>
                  <a:pt x="581918" y="285750"/>
                </a:cubicBezTo>
                <a:cubicBezTo>
                  <a:pt x="570292" y="300697"/>
                  <a:pt x="578347" y="300037"/>
                  <a:pt x="570012" y="300037"/>
                </a:cubicBezTo>
                <a:lnTo>
                  <a:pt x="267593" y="295275"/>
                </a:lnTo>
                <a:cubicBezTo>
                  <a:pt x="266799" y="237331"/>
                  <a:pt x="266006" y="179388"/>
                  <a:pt x="265212" y="121444"/>
                </a:cubicBezTo>
                <a:lnTo>
                  <a:pt x="5656" y="123825"/>
                </a:lnTo>
                <a:cubicBezTo>
                  <a:pt x="4068" y="121444"/>
                  <a:pt x="1248" y="119521"/>
                  <a:pt x="893" y="116681"/>
                </a:cubicBezTo>
                <a:cubicBezTo>
                  <a:pt x="0" y="109543"/>
                  <a:pt x="3741" y="102786"/>
                  <a:pt x="8037" y="97631"/>
                </a:cubicBezTo>
                <a:cubicBezTo>
                  <a:pt x="10193" y="95044"/>
                  <a:pt x="12257" y="92158"/>
                  <a:pt x="15181" y="90487"/>
                </a:cubicBezTo>
                <a:cubicBezTo>
                  <a:pt x="18923" y="88349"/>
                  <a:pt x="40721" y="85818"/>
                  <a:pt x="41374" y="85725"/>
                </a:cubicBezTo>
                <a:cubicBezTo>
                  <a:pt x="46137" y="84137"/>
                  <a:pt x="51172" y="83207"/>
                  <a:pt x="55662" y="80962"/>
                </a:cubicBezTo>
                <a:cubicBezTo>
                  <a:pt x="61907" y="77840"/>
                  <a:pt x="72808" y="71829"/>
                  <a:pt x="79474" y="71437"/>
                </a:cubicBezTo>
                <a:lnTo>
                  <a:pt x="119956" y="69056"/>
                </a:lnTo>
                <a:cubicBezTo>
                  <a:pt x="155291" y="57278"/>
                  <a:pt x="129790" y="64876"/>
                  <a:pt x="217587" y="69056"/>
                </a:cubicBezTo>
                <a:cubicBezTo>
                  <a:pt x="220856" y="69212"/>
                  <a:pt x="223884" y="70899"/>
                  <a:pt x="227112" y="71437"/>
                </a:cubicBezTo>
                <a:cubicBezTo>
                  <a:pt x="233424" y="72489"/>
                  <a:pt x="239785" y="73287"/>
                  <a:pt x="246162" y="73819"/>
                </a:cubicBezTo>
                <a:cubicBezTo>
                  <a:pt x="258843" y="74876"/>
                  <a:pt x="271562" y="75406"/>
                  <a:pt x="284262" y="76200"/>
                </a:cubicBezTo>
                <a:cubicBezTo>
                  <a:pt x="286643" y="76994"/>
                  <a:pt x="288956" y="78037"/>
                  <a:pt x="291406" y="78581"/>
                </a:cubicBezTo>
                <a:cubicBezTo>
                  <a:pt x="302522" y="81051"/>
                  <a:pt x="316170" y="82055"/>
                  <a:pt x="327124" y="83344"/>
                </a:cubicBezTo>
                <a:lnTo>
                  <a:pt x="346174" y="85725"/>
                </a:lnTo>
                <a:cubicBezTo>
                  <a:pt x="360553" y="95310"/>
                  <a:pt x="348805" y="89092"/>
                  <a:pt x="377131" y="92869"/>
                </a:cubicBezTo>
                <a:cubicBezTo>
                  <a:pt x="381143" y="93404"/>
                  <a:pt x="385021" y="94748"/>
                  <a:pt x="389037" y="95250"/>
                </a:cubicBezTo>
                <a:cubicBezTo>
                  <a:pt x="397737" y="96337"/>
                  <a:pt x="406512" y="96713"/>
                  <a:pt x="415231" y="97631"/>
                </a:cubicBezTo>
                <a:cubicBezTo>
                  <a:pt x="426948" y="98864"/>
                  <a:pt x="439262" y="100724"/>
                  <a:pt x="450949" y="102394"/>
                </a:cubicBezTo>
                <a:cubicBezTo>
                  <a:pt x="504923" y="99940"/>
                  <a:pt x="503337" y="117493"/>
                  <a:pt x="503337" y="95250"/>
                </a:cubicBezTo>
                <a:lnTo>
                  <a:pt x="517624" y="76200"/>
                </a:lnTo>
                <a:lnTo>
                  <a:pt x="591443" y="0"/>
                </a:lnTo>
                <a:close/>
              </a:path>
            </a:pathLst>
          </a:custGeom>
          <a:solidFill>
            <a:schemeClr val="tx2"/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9" name="158 - Ελεύθερη σχεδίαση"/>
          <p:cNvSpPr/>
          <p:nvPr/>
        </p:nvSpPr>
        <p:spPr>
          <a:xfrm>
            <a:off x="4688681" y="3590925"/>
            <a:ext cx="147638" cy="219075"/>
          </a:xfrm>
          <a:custGeom>
            <a:avLst/>
            <a:gdLst>
              <a:gd name="connsiteX0" fmla="*/ 2382 w 147638"/>
              <a:gd name="connsiteY0" fmla="*/ 216694 h 219075"/>
              <a:gd name="connsiteX1" fmla="*/ 147638 w 147638"/>
              <a:gd name="connsiteY1" fmla="*/ 219075 h 219075"/>
              <a:gd name="connsiteX2" fmla="*/ 147638 w 147638"/>
              <a:gd name="connsiteY2" fmla="*/ 64294 h 219075"/>
              <a:gd name="connsiteX3" fmla="*/ 38100 w 147638"/>
              <a:gd name="connsiteY3" fmla="*/ 0 h 219075"/>
              <a:gd name="connsiteX4" fmla="*/ 0 w 147638"/>
              <a:gd name="connsiteY4" fmla="*/ 0 h 219075"/>
              <a:gd name="connsiteX5" fmla="*/ 2382 w 147638"/>
              <a:gd name="connsiteY5" fmla="*/ 216694 h 219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7638" h="219075">
                <a:moveTo>
                  <a:pt x="2382" y="216694"/>
                </a:moveTo>
                <a:lnTo>
                  <a:pt x="147638" y="219075"/>
                </a:lnTo>
                <a:lnTo>
                  <a:pt x="147638" y="64294"/>
                </a:lnTo>
                <a:lnTo>
                  <a:pt x="38100" y="0"/>
                </a:lnTo>
                <a:lnTo>
                  <a:pt x="0" y="0"/>
                </a:lnTo>
                <a:cubicBezTo>
                  <a:pt x="803" y="74613"/>
                  <a:pt x="2382" y="149221"/>
                  <a:pt x="2382" y="216694"/>
                </a:cubicBezTo>
                <a:close/>
              </a:path>
            </a:pathLst>
          </a:custGeom>
          <a:solidFill>
            <a:schemeClr val="tx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3" name="162 - Ελεύθερη σχεδίαση"/>
          <p:cNvSpPr/>
          <p:nvPr/>
        </p:nvSpPr>
        <p:spPr>
          <a:xfrm>
            <a:off x="4381500" y="3378994"/>
            <a:ext cx="245269" cy="242888"/>
          </a:xfrm>
          <a:custGeom>
            <a:avLst/>
            <a:gdLst>
              <a:gd name="connsiteX0" fmla="*/ 78581 w 245269"/>
              <a:gd name="connsiteY0" fmla="*/ 235744 h 242888"/>
              <a:gd name="connsiteX1" fmla="*/ 245269 w 245269"/>
              <a:gd name="connsiteY1" fmla="*/ 242888 h 242888"/>
              <a:gd name="connsiteX2" fmla="*/ 223838 w 245269"/>
              <a:gd name="connsiteY2" fmla="*/ 228600 h 242888"/>
              <a:gd name="connsiteX3" fmla="*/ 116681 w 245269"/>
              <a:gd name="connsiteY3" fmla="*/ 116681 h 242888"/>
              <a:gd name="connsiteX4" fmla="*/ 176213 w 245269"/>
              <a:gd name="connsiteY4" fmla="*/ 116681 h 242888"/>
              <a:gd name="connsiteX5" fmla="*/ 178594 w 245269"/>
              <a:gd name="connsiteY5" fmla="*/ 0 h 242888"/>
              <a:gd name="connsiteX6" fmla="*/ 0 w 245269"/>
              <a:gd name="connsiteY6" fmla="*/ 2381 h 242888"/>
              <a:gd name="connsiteX7" fmla="*/ 0 w 245269"/>
              <a:gd name="connsiteY7" fmla="*/ 83344 h 242888"/>
              <a:gd name="connsiteX8" fmla="*/ 97631 w 245269"/>
              <a:gd name="connsiteY8" fmla="*/ 176213 h 242888"/>
              <a:gd name="connsiteX9" fmla="*/ 161925 w 245269"/>
              <a:gd name="connsiteY9" fmla="*/ 176213 h 242888"/>
              <a:gd name="connsiteX10" fmla="*/ 161925 w 245269"/>
              <a:gd name="connsiteY10" fmla="*/ 204788 h 242888"/>
              <a:gd name="connsiteX11" fmla="*/ 78581 w 245269"/>
              <a:gd name="connsiteY11" fmla="*/ 235744 h 242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45269" h="242888">
                <a:moveTo>
                  <a:pt x="78581" y="235744"/>
                </a:moveTo>
                <a:lnTo>
                  <a:pt x="245269" y="242888"/>
                </a:lnTo>
                <a:lnTo>
                  <a:pt x="223838" y="228600"/>
                </a:lnTo>
                <a:lnTo>
                  <a:pt x="116681" y="116681"/>
                </a:lnTo>
                <a:lnTo>
                  <a:pt x="176213" y="116681"/>
                </a:lnTo>
                <a:cubicBezTo>
                  <a:pt x="177007" y="77787"/>
                  <a:pt x="177800" y="38894"/>
                  <a:pt x="178594" y="0"/>
                </a:cubicBezTo>
                <a:lnTo>
                  <a:pt x="0" y="2381"/>
                </a:lnTo>
                <a:lnTo>
                  <a:pt x="0" y="83344"/>
                </a:lnTo>
                <a:lnTo>
                  <a:pt x="97631" y="176213"/>
                </a:lnTo>
                <a:lnTo>
                  <a:pt x="161925" y="176213"/>
                </a:lnTo>
                <a:lnTo>
                  <a:pt x="161925" y="204788"/>
                </a:lnTo>
                <a:lnTo>
                  <a:pt x="78581" y="235744"/>
                </a:lnTo>
                <a:close/>
              </a:path>
            </a:pathLst>
          </a:custGeom>
          <a:solidFill>
            <a:schemeClr val="tx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4" name="163 - Ελεύθερη σχεδίαση"/>
          <p:cNvSpPr/>
          <p:nvPr/>
        </p:nvSpPr>
        <p:spPr>
          <a:xfrm>
            <a:off x="2669852" y="3493790"/>
            <a:ext cx="1877699" cy="161184"/>
          </a:xfrm>
          <a:custGeom>
            <a:avLst/>
            <a:gdLst>
              <a:gd name="connsiteX0" fmla="*/ 1447393 w 1877699"/>
              <a:gd name="connsiteY0" fmla="*/ 134471 h 161184"/>
              <a:gd name="connsiteX1" fmla="*/ 2445 w 1877699"/>
              <a:gd name="connsiteY1" fmla="*/ 134471 h 161184"/>
              <a:gd name="connsiteX2" fmla="*/ 0 w 1877699"/>
              <a:gd name="connsiteY2" fmla="*/ 0 h 161184"/>
              <a:gd name="connsiteX3" fmla="*/ 1684550 w 1877699"/>
              <a:gd name="connsiteY3" fmla="*/ 2445 h 161184"/>
              <a:gd name="connsiteX4" fmla="*/ 1706554 w 1877699"/>
              <a:gd name="connsiteY4" fmla="*/ 17115 h 161184"/>
              <a:gd name="connsiteX5" fmla="*/ 1804351 w 1877699"/>
              <a:gd name="connsiteY5" fmla="*/ 102687 h 161184"/>
              <a:gd name="connsiteX6" fmla="*/ 1877699 w 1877699"/>
              <a:gd name="connsiteY6" fmla="*/ 92907 h 161184"/>
              <a:gd name="connsiteX7" fmla="*/ 1799461 w 1877699"/>
              <a:gd name="connsiteY7" fmla="*/ 129581 h 161184"/>
              <a:gd name="connsiteX8" fmla="*/ 1447393 w 1877699"/>
              <a:gd name="connsiteY8" fmla="*/ 134471 h 161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77699" h="161184">
                <a:moveTo>
                  <a:pt x="1447393" y="134471"/>
                </a:moveTo>
                <a:lnTo>
                  <a:pt x="2445" y="134471"/>
                </a:lnTo>
                <a:lnTo>
                  <a:pt x="0" y="0"/>
                </a:lnTo>
                <a:lnTo>
                  <a:pt x="1684550" y="2445"/>
                </a:lnTo>
                <a:lnTo>
                  <a:pt x="1706554" y="17115"/>
                </a:lnTo>
                <a:lnTo>
                  <a:pt x="1804351" y="102687"/>
                </a:lnTo>
                <a:lnTo>
                  <a:pt x="1877699" y="92907"/>
                </a:lnTo>
                <a:cubicBezTo>
                  <a:pt x="1798732" y="132390"/>
                  <a:pt x="1799461" y="161184"/>
                  <a:pt x="1799461" y="129581"/>
                </a:cubicBezTo>
                <a:lnTo>
                  <a:pt x="1447393" y="134471"/>
                </a:lnTo>
                <a:close/>
              </a:path>
            </a:pathLst>
          </a:cu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5" name="164 - Ελεύθερη σχεδίαση"/>
          <p:cNvSpPr/>
          <p:nvPr/>
        </p:nvSpPr>
        <p:spPr>
          <a:xfrm>
            <a:off x="970633" y="3479121"/>
            <a:ext cx="1708999" cy="200483"/>
          </a:xfrm>
          <a:custGeom>
            <a:avLst/>
            <a:gdLst>
              <a:gd name="connsiteX0" fmla="*/ 1706554 w 1708999"/>
              <a:gd name="connsiteY0" fmla="*/ 0 h 200483"/>
              <a:gd name="connsiteX1" fmla="*/ 1708999 w 1708999"/>
              <a:gd name="connsiteY1" fmla="*/ 200483 h 200483"/>
              <a:gd name="connsiteX2" fmla="*/ 0 w 1708999"/>
              <a:gd name="connsiteY2" fmla="*/ 195593 h 200483"/>
              <a:gd name="connsiteX3" fmla="*/ 0 w 1708999"/>
              <a:gd name="connsiteY3" fmla="*/ 4890 h 200483"/>
              <a:gd name="connsiteX4" fmla="*/ 1706554 w 1708999"/>
              <a:gd name="connsiteY4" fmla="*/ 0 h 200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8999" h="200483">
                <a:moveTo>
                  <a:pt x="1706554" y="0"/>
                </a:moveTo>
                <a:lnTo>
                  <a:pt x="1708999" y="200483"/>
                </a:lnTo>
                <a:lnTo>
                  <a:pt x="0" y="195593"/>
                </a:lnTo>
                <a:lnTo>
                  <a:pt x="0" y="4890"/>
                </a:lnTo>
                <a:lnTo>
                  <a:pt x="1706554" y="0"/>
                </a:lnTo>
                <a:close/>
              </a:path>
            </a:pathLst>
          </a:cu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6" name="165 - Έλλειψη"/>
          <p:cNvSpPr/>
          <p:nvPr/>
        </p:nvSpPr>
        <p:spPr>
          <a:xfrm>
            <a:off x="1071538" y="3500438"/>
            <a:ext cx="71438" cy="7143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7" name="166 - Έλλειψη"/>
          <p:cNvSpPr/>
          <p:nvPr/>
        </p:nvSpPr>
        <p:spPr>
          <a:xfrm>
            <a:off x="1932325" y="3503969"/>
            <a:ext cx="71438" cy="7143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8" name="167 - Έλλειψη"/>
          <p:cNvSpPr/>
          <p:nvPr/>
        </p:nvSpPr>
        <p:spPr>
          <a:xfrm>
            <a:off x="1496635" y="3526906"/>
            <a:ext cx="71438" cy="7143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9" name="168 - Έλλειψη"/>
          <p:cNvSpPr/>
          <p:nvPr/>
        </p:nvSpPr>
        <p:spPr>
          <a:xfrm>
            <a:off x="2357422" y="3530437"/>
            <a:ext cx="71438" cy="7143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3" name="172 - TextBox"/>
          <p:cNvSpPr txBox="1"/>
          <p:nvPr/>
        </p:nvSpPr>
        <p:spPr>
          <a:xfrm>
            <a:off x="1299500" y="1629402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bar</a:t>
            </a:r>
            <a:endParaRPr lang="el-GR" dirty="0"/>
          </a:p>
        </p:txBody>
      </p:sp>
      <p:sp>
        <p:nvSpPr>
          <p:cNvPr id="174" name="173 - TextBox"/>
          <p:cNvSpPr txBox="1"/>
          <p:nvPr/>
        </p:nvSpPr>
        <p:spPr>
          <a:xfrm>
            <a:off x="7361280" y="1643050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bar</a:t>
            </a:r>
            <a:endParaRPr lang="el-GR" dirty="0"/>
          </a:p>
        </p:txBody>
      </p:sp>
      <p:grpSp>
        <p:nvGrpSpPr>
          <p:cNvPr id="175" name="174 - Ομάδα"/>
          <p:cNvGrpSpPr/>
          <p:nvPr/>
        </p:nvGrpSpPr>
        <p:grpSpPr>
          <a:xfrm>
            <a:off x="6551364" y="3857628"/>
            <a:ext cx="1714512" cy="428629"/>
            <a:chOff x="6715140" y="3857628"/>
            <a:chExt cx="1714512" cy="428629"/>
          </a:xfrm>
        </p:grpSpPr>
        <p:cxnSp>
          <p:nvCxnSpPr>
            <p:cNvPr id="176" name="175 - Ευθύγραμμο βέλος σύνδεσης"/>
            <p:cNvCxnSpPr/>
            <p:nvPr/>
          </p:nvCxnSpPr>
          <p:spPr>
            <a:xfrm rot="16200000" flipH="1">
              <a:off x="6715140" y="3857628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176 - Ευθύγραμμο βέλος σύνδεσης"/>
            <p:cNvCxnSpPr/>
            <p:nvPr/>
          </p:nvCxnSpPr>
          <p:spPr>
            <a:xfrm rot="16200000" flipH="1">
              <a:off x="6929454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177 - Ευθύγραμμο βέλος σύνδεσης"/>
            <p:cNvCxnSpPr/>
            <p:nvPr/>
          </p:nvCxnSpPr>
          <p:spPr>
            <a:xfrm rot="16200000" flipH="1">
              <a:off x="7143768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178 - Ευθύγραμμο βέλος σύνδεσης"/>
            <p:cNvCxnSpPr/>
            <p:nvPr/>
          </p:nvCxnSpPr>
          <p:spPr>
            <a:xfrm rot="16200000" flipH="1">
              <a:off x="7358082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179 - Ευθύγραμμο βέλος σύνδεσης"/>
            <p:cNvCxnSpPr/>
            <p:nvPr/>
          </p:nvCxnSpPr>
          <p:spPr>
            <a:xfrm rot="16200000" flipH="1">
              <a:off x="7572395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180 - Ευθύγραμμο βέλος σύνδεσης"/>
            <p:cNvCxnSpPr/>
            <p:nvPr/>
          </p:nvCxnSpPr>
          <p:spPr>
            <a:xfrm rot="16200000" flipH="1">
              <a:off x="7786711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181 - Ευθύγραμμο βέλος σύνδεσης"/>
            <p:cNvCxnSpPr/>
            <p:nvPr/>
          </p:nvCxnSpPr>
          <p:spPr>
            <a:xfrm rot="16200000" flipH="1">
              <a:off x="8001024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3" name="182 - Ομάδα"/>
          <p:cNvGrpSpPr/>
          <p:nvPr/>
        </p:nvGrpSpPr>
        <p:grpSpPr>
          <a:xfrm flipV="1">
            <a:off x="714348" y="3857628"/>
            <a:ext cx="1714512" cy="428629"/>
            <a:chOff x="6715140" y="3857628"/>
            <a:chExt cx="1714512" cy="428629"/>
          </a:xfrm>
        </p:grpSpPr>
        <p:cxnSp>
          <p:nvCxnSpPr>
            <p:cNvPr id="184" name="183 - Ευθύγραμμο βέλος σύνδεσης"/>
            <p:cNvCxnSpPr/>
            <p:nvPr/>
          </p:nvCxnSpPr>
          <p:spPr>
            <a:xfrm rot="16200000" flipH="1">
              <a:off x="6715140" y="3857628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184 - Ευθύγραμμο βέλος σύνδεσης"/>
            <p:cNvCxnSpPr/>
            <p:nvPr/>
          </p:nvCxnSpPr>
          <p:spPr>
            <a:xfrm rot="16200000" flipH="1">
              <a:off x="6929454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185 - Ευθύγραμμο βέλος σύνδεσης"/>
            <p:cNvCxnSpPr/>
            <p:nvPr/>
          </p:nvCxnSpPr>
          <p:spPr>
            <a:xfrm rot="16200000" flipH="1">
              <a:off x="7143768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186 - Ευθύγραμμο βέλος σύνδεσης"/>
            <p:cNvCxnSpPr/>
            <p:nvPr/>
          </p:nvCxnSpPr>
          <p:spPr>
            <a:xfrm rot="16200000" flipH="1">
              <a:off x="7358082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187 - Ευθύγραμμο βέλος σύνδεσης"/>
            <p:cNvCxnSpPr/>
            <p:nvPr/>
          </p:nvCxnSpPr>
          <p:spPr>
            <a:xfrm rot="16200000" flipH="1">
              <a:off x="7572395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188 - Ευθύγραμμο βέλος σύνδεσης"/>
            <p:cNvCxnSpPr/>
            <p:nvPr/>
          </p:nvCxnSpPr>
          <p:spPr>
            <a:xfrm rot="16200000" flipH="1">
              <a:off x="7786711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189 - Ευθύγραμμο βέλος σύνδεσης"/>
            <p:cNvCxnSpPr/>
            <p:nvPr/>
          </p:nvCxnSpPr>
          <p:spPr>
            <a:xfrm rot="16200000" flipH="1">
              <a:off x="8001024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3" name="192 - Στρογγυλεμένο ορθογώνιο"/>
          <p:cNvSpPr/>
          <p:nvPr/>
        </p:nvSpPr>
        <p:spPr>
          <a:xfrm>
            <a:off x="214282" y="2684640"/>
            <a:ext cx="500066" cy="2857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92" name="191 - TextBox"/>
          <p:cNvSpPr txBox="1"/>
          <p:nvPr/>
        </p:nvSpPr>
        <p:spPr>
          <a:xfrm>
            <a:off x="112864" y="2631040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</a:t>
            </a:r>
            <a:r>
              <a:rPr lang="el-GR" dirty="0"/>
              <a:t>2</a:t>
            </a:r>
            <a:r>
              <a:rPr lang="en-US" dirty="0"/>
              <a:t>6</a:t>
            </a:r>
            <a:r>
              <a:rPr lang="el-GR" baseline="30000" dirty="0"/>
              <a:t>0</a:t>
            </a:r>
            <a:r>
              <a:rPr lang="en-US" dirty="0"/>
              <a:t>C</a:t>
            </a:r>
            <a:endParaRPr lang="el-GR" dirty="0"/>
          </a:p>
        </p:txBody>
      </p:sp>
      <p:grpSp>
        <p:nvGrpSpPr>
          <p:cNvPr id="162" name="169 - Ομάδα"/>
          <p:cNvGrpSpPr/>
          <p:nvPr/>
        </p:nvGrpSpPr>
        <p:grpSpPr>
          <a:xfrm>
            <a:off x="4000496" y="428604"/>
            <a:ext cx="785818" cy="500066"/>
            <a:chOff x="7361594" y="1214422"/>
            <a:chExt cx="785818" cy="500066"/>
          </a:xfrm>
        </p:grpSpPr>
        <p:sp>
          <p:nvSpPr>
            <p:cNvPr id="194" name="193 - TextBox"/>
            <p:cNvSpPr txBox="1"/>
            <p:nvPr/>
          </p:nvSpPr>
          <p:spPr>
            <a:xfrm>
              <a:off x="7361594" y="1285860"/>
              <a:ext cx="7858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/>
                <a:t>22</a:t>
              </a:r>
              <a:r>
                <a:rPr lang="el-GR" baseline="30000" dirty="0"/>
                <a:t>0</a:t>
              </a:r>
              <a:r>
                <a:rPr lang="en-US" dirty="0"/>
                <a:t>C</a:t>
              </a:r>
              <a:endParaRPr lang="el-GR" dirty="0"/>
            </a:p>
          </p:txBody>
        </p:sp>
        <p:sp>
          <p:nvSpPr>
            <p:cNvPr id="195" name="194 - Στρογγυλεμένο ορθογώνιο"/>
            <p:cNvSpPr/>
            <p:nvPr/>
          </p:nvSpPr>
          <p:spPr>
            <a:xfrm>
              <a:off x="7388576" y="1214422"/>
              <a:ext cx="571504" cy="500066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196" name="195 - TextBox"/>
          <p:cNvSpPr txBox="1"/>
          <p:nvPr/>
        </p:nvSpPr>
        <p:spPr>
          <a:xfrm>
            <a:off x="3643306" y="71414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ΠΕΡΙΒΑΛΛΟΝ</a:t>
            </a:r>
          </a:p>
        </p:txBody>
      </p:sp>
      <p:sp>
        <p:nvSpPr>
          <p:cNvPr id="197" name="196 - TextBox"/>
          <p:cNvSpPr txBox="1"/>
          <p:nvPr/>
        </p:nvSpPr>
        <p:spPr>
          <a:xfrm>
            <a:off x="1129440" y="0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R 134 a</a:t>
            </a:r>
            <a:endParaRPr lang="el-GR" sz="2800" b="1" dirty="0"/>
          </a:p>
        </p:txBody>
      </p:sp>
      <p:grpSp>
        <p:nvGrpSpPr>
          <p:cNvPr id="198" name="197 - Ομάδα"/>
          <p:cNvGrpSpPr/>
          <p:nvPr/>
        </p:nvGrpSpPr>
        <p:grpSpPr>
          <a:xfrm>
            <a:off x="6500826" y="71414"/>
            <a:ext cx="2571736" cy="1143008"/>
            <a:chOff x="6572264" y="-24"/>
            <a:chExt cx="2571736" cy="1215240"/>
          </a:xfrm>
        </p:grpSpPr>
        <p:sp>
          <p:nvSpPr>
            <p:cNvPr id="199" name="198 - TextBox"/>
            <p:cNvSpPr txBox="1"/>
            <p:nvPr/>
          </p:nvSpPr>
          <p:spPr>
            <a:xfrm>
              <a:off x="6572264" y="-24"/>
              <a:ext cx="12858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dirty="0"/>
                <a:t>ΠΙΕΣΗ  </a:t>
              </a:r>
            </a:p>
          </p:txBody>
        </p:sp>
        <p:sp>
          <p:nvSpPr>
            <p:cNvPr id="200" name="199 - Ορθογώνιο"/>
            <p:cNvSpPr/>
            <p:nvPr/>
          </p:nvSpPr>
          <p:spPr>
            <a:xfrm>
              <a:off x="6572264" y="0"/>
              <a:ext cx="2571736" cy="121442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201" name="200 - Ευθεία γραμμή σύνδεσης"/>
            <p:cNvCxnSpPr/>
            <p:nvPr/>
          </p:nvCxnSpPr>
          <p:spPr>
            <a:xfrm>
              <a:off x="6572264" y="357166"/>
              <a:ext cx="2571736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201 - Ευθεία γραμμή σύνδεσης"/>
            <p:cNvCxnSpPr/>
            <p:nvPr/>
          </p:nvCxnSpPr>
          <p:spPr>
            <a:xfrm rot="10800000" flipH="1">
              <a:off x="6572264" y="754225"/>
              <a:ext cx="2571736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202 - Ευθεία γραμμή σύνδεσης"/>
            <p:cNvCxnSpPr>
              <a:stCxn id="200" idx="0"/>
              <a:endCxn id="200" idx="2"/>
            </p:cNvCxnSpPr>
            <p:nvPr/>
          </p:nvCxnSpPr>
          <p:spPr>
            <a:xfrm rot="16200000" flipH="1">
              <a:off x="7250921" y="607211"/>
              <a:ext cx="1214422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4" name="203 - TextBox"/>
            <p:cNvSpPr txBox="1"/>
            <p:nvPr/>
          </p:nvSpPr>
          <p:spPr>
            <a:xfrm>
              <a:off x="7858148" y="0"/>
              <a:ext cx="12858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baseline="30000" dirty="0"/>
                <a:t>0</a:t>
              </a:r>
              <a:r>
                <a:rPr lang="en-US" b="1" dirty="0"/>
                <a:t>C</a:t>
              </a:r>
              <a:endParaRPr lang="el-GR" b="1" dirty="0"/>
            </a:p>
          </p:txBody>
        </p:sp>
        <p:sp>
          <p:nvSpPr>
            <p:cNvPr id="205" name="204 - TextBox"/>
            <p:cNvSpPr txBox="1"/>
            <p:nvPr/>
          </p:nvSpPr>
          <p:spPr>
            <a:xfrm>
              <a:off x="6572264" y="357166"/>
              <a:ext cx="1285884" cy="425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1 bar</a:t>
              </a:r>
              <a:endParaRPr lang="el-GR" sz="2000" dirty="0"/>
            </a:p>
          </p:txBody>
        </p:sp>
        <p:sp>
          <p:nvSpPr>
            <p:cNvPr id="206" name="205 - TextBox"/>
            <p:cNvSpPr txBox="1"/>
            <p:nvPr/>
          </p:nvSpPr>
          <p:spPr>
            <a:xfrm>
              <a:off x="7858148" y="357166"/>
              <a:ext cx="1285852" cy="425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-26 </a:t>
              </a:r>
              <a:r>
                <a:rPr lang="el-GR" sz="2000" baseline="30000" dirty="0"/>
                <a:t>0</a:t>
              </a:r>
              <a:r>
                <a:rPr lang="en-US" sz="2000" dirty="0"/>
                <a:t>C </a:t>
              </a:r>
              <a:endParaRPr lang="el-GR" sz="2000" dirty="0"/>
            </a:p>
          </p:txBody>
        </p:sp>
        <p:sp>
          <p:nvSpPr>
            <p:cNvPr id="207" name="206 - TextBox"/>
            <p:cNvSpPr txBox="1"/>
            <p:nvPr/>
          </p:nvSpPr>
          <p:spPr>
            <a:xfrm>
              <a:off x="6572264" y="785794"/>
              <a:ext cx="1285884" cy="425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12 bar</a:t>
              </a:r>
              <a:endParaRPr lang="el-GR" sz="2000" dirty="0"/>
            </a:p>
          </p:txBody>
        </p:sp>
        <p:sp>
          <p:nvSpPr>
            <p:cNvPr id="208" name="207 - TextBox"/>
            <p:cNvSpPr txBox="1"/>
            <p:nvPr/>
          </p:nvSpPr>
          <p:spPr>
            <a:xfrm>
              <a:off x="7858148" y="785794"/>
              <a:ext cx="1285852" cy="425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46</a:t>
              </a:r>
              <a:r>
                <a:rPr lang="el-GR" sz="2000" baseline="30000" dirty="0"/>
                <a:t>0</a:t>
              </a:r>
              <a:r>
                <a:rPr lang="en-US" sz="2000" dirty="0"/>
                <a:t>C </a:t>
              </a:r>
              <a:endParaRPr lang="el-GR" sz="2000" dirty="0"/>
            </a:p>
          </p:txBody>
        </p:sp>
      </p:grpSp>
      <p:sp>
        <p:nvSpPr>
          <p:cNvPr id="209" name="208 - Επεξήγηση με στρογγυλεμένο παραλληλόγραμμο"/>
          <p:cNvSpPr/>
          <p:nvPr/>
        </p:nvSpPr>
        <p:spPr>
          <a:xfrm>
            <a:off x="3428992" y="4357694"/>
            <a:ext cx="2571768" cy="1643074"/>
          </a:xfrm>
          <a:prstGeom prst="wedgeRoundRectCallout">
            <a:avLst>
              <a:gd name="adj1" fmla="val -15905"/>
              <a:gd name="adj2" fmla="val -9105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ΤΟ ΥΓΡΟ ΠΛΕΟΝ ΠΕΡΝΑΕΙ ΣΤΗΝ ΠΛΕΥΡΑ ΧΑΜΗΛΗΣ ΚΑΙ ΕΧΕΙ ΜΕΙΩΜΕΝΗ ΠΙΕΣΗ ΚΑΙ ΘΕΡΜΟΚΡΑΣΙΑ  (-26 </a:t>
            </a:r>
            <a:r>
              <a:rPr lang="el-GR" baseline="30000" dirty="0"/>
              <a:t>0</a:t>
            </a:r>
            <a:r>
              <a:rPr lang="en-US" dirty="0"/>
              <a:t>C</a:t>
            </a:r>
            <a:r>
              <a:rPr lang="el-GR" dirty="0"/>
              <a:t>)</a:t>
            </a:r>
          </a:p>
        </p:txBody>
      </p:sp>
      <p:sp>
        <p:nvSpPr>
          <p:cNvPr id="211" name="210 - Επεξήγηση με στρογγυλεμένο παραλληλόγραμμο"/>
          <p:cNvSpPr/>
          <p:nvPr/>
        </p:nvSpPr>
        <p:spPr>
          <a:xfrm>
            <a:off x="714348" y="4643446"/>
            <a:ext cx="2143140" cy="1143008"/>
          </a:xfrm>
          <a:prstGeom prst="wedgeRoundRectCallout">
            <a:avLst>
              <a:gd name="adj1" fmla="val -12440"/>
              <a:gd name="adj2" fmla="val -8438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ΤΟ ΥΓΡΟ ΑΠΟΡΡΟΦΑ ΘΕΡΜΟΤΗΤΑ ΚΑΙ ΑΤΜΟΠΟΙΕΙΤΑΙ</a:t>
            </a:r>
          </a:p>
        </p:txBody>
      </p:sp>
      <p:sp>
        <p:nvSpPr>
          <p:cNvPr id="210" name="209 - Επεξήγηση με στρογγυλεμένο παραλληλόγραμμο"/>
          <p:cNvSpPr/>
          <p:nvPr/>
        </p:nvSpPr>
        <p:spPr>
          <a:xfrm>
            <a:off x="714348" y="4643446"/>
            <a:ext cx="2143140" cy="1143008"/>
          </a:xfrm>
          <a:prstGeom prst="wedgeRoundRectCallout">
            <a:avLst>
              <a:gd name="adj1" fmla="val -12440"/>
              <a:gd name="adj2" fmla="val -8438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Η ΘΕΡΜΟΚΡΑΣΙΑ ΤΟΥ ΔΟΧΕΙΟΥ  ΜΕΙΩΝΕΤΑΙ (-26 </a:t>
            </a:r>
            <a:r>
              <a:rPr lang="el-GR" baseline="30000" dirty="0"/>
              <a:t>0</a:t>
            </a:r>
            <a:r>
              <a:rPr lang="en-US" dirty="0"/>
              <a:t>C)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" grpId="0" animBg="1"/>
      <p:bldP spid="166" grpId="0" animBg="1"/>
      <p:bldP spid="167" grpId="0" animBg="1"/>
      <p:bldP spid="168" grpId="0" animBg="1"/>
      <p:bldP spid="169" grpId="0" animBg="1"/>
      <p:bldP spid="193" grpId="0" animBg="1"/>
      <p:bldP spid="192" grpId="0"/>
      <p:bldP spid="211" grpId="0" animBg="1"/>
      <p:bldP spid="2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74 - Ομάδα"/>
          <p:cNvGrpSpPr/>
          <p:nvPr/>
        </p:nvGrpSpPr>
        <p:grpSpPr>
          <a:xfrm>
            <a:off x="928662" y="1142985"/>
            <a:ext cx="7215238" cy="2688175"/>
            <a:chOff x="857224" y="1142985"/>
            <a:chExt cx="7215238" cy="2688175"/>
          </a:xfrm>
        </p:grpSpPr>
        <p:sp>
          <p:nvSpPr>
            <p:cNvPr id="2" name="1 - Ορθογώνιο"/>
            <p:cNvSpPr/>
            <p:nvPr/>
          </p:nvSpPr>
          <p:spPr>
            <a:xfrm>
              <a:off x="857224" y="2357431"/>
              <a:ext cx="1785950" cy="1357322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" name="2 - Ορθογώνιο"/>
            <p:cNvSpPr/>
            <p:nvPr/>
          </p:nvSpPr>
          <p:spPr>
            <a:xfrm>
              <a:off x="6286512" y="2357431"/>
              <a:ext cx="1785950" cy="1357322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pic>
          <p:nvPicPr>
            <p:cNvPr id="4" name="Picture 2" descr="ΠΑΛΙΝΔΡΟΜΙΚΟΣ"/>
            <p:cNvPicPr>
              <a:picLocks noChangeAspect="1" noChangeArrowheads="1" noCrop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571868" y="1142985"/>
              <a:ext cx="1785950" cy="1857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4 - Ελεύθερη σχεδίαση"/>
            <p:cNvSpPr/>
            <p:nvPr/>
          </p:nvSpPr>
          <p:spPr>
            <a:xfrm>
              <a:off x="2348179" y="1488078"/>
              <a:ext cx="1295127" cy="869353"/>
            </a:xfrm>
            <a:custGeom>
              <a:avLst/>
              <a:gdLst>
                <a:gd name="connsiteX0" fmla="*/ 1236269 w 1236269"/>
                <a:gd name="connsiteY0" fmla="*/ 0 h 914400"/>
                <a:gd name="connsiteX1" fmla="*/ 7315 w 1236269"/>
                <a:gd name="connsiteY1" fmla="*/ 0 h 914400"/>
                <a:gd name="connsiteX2" fmla="*/ 0 w 1236269"/>
                <a:gd name="connsiteY2" fmla="*/ 9144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269" h="914400">
                  <a:moveTo>
                    <a:pt x="1236269" y="0"/>
                  </a:moveTo>
                  <a:lnTo>
                    <a:pt x="7315" y="0"/>
                  </a:lnTo>
                  <a:cubicBezTo>
                    <a:pt x="4877" y="304800"/>
                    <a:pt x="2438" y="609600"/>
                    <a:pt x="0" y="914400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" name="5 - Ελεύθερη σχεδίαση"/>
            <p:cNvSpPr/>
            <p:nvPr/>
          </p:nvSpPr>
          <p:spPr>
            <a:xfrm>
              <a:off x="2199916" y="1329751"/>
              <a:ext cx="1443390" cy="1027680"/>
            </a:xfrm>
            <a:custGeom>
              <a:avLst/>
              <a:gdLst>
                <a:gd name="connsiteX0" fmla="*/ 1236269 w 1236269"/>
                <a:gd name="connsiteY0" fmla="*/ 0 h 914400"/>
                <a:gd name="connsiteX1" fmla="*/ 7315 w 1236269"/>
                <a:gd name="connsiteY1" fmla="*/ 0 h 914400"/>
                <a:gd name="connsiteX2" fmla="*/ 0 w 1236269"/>
                <a:gd name="connsiteY2" fmla="*/ 9144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269" h="914400">
                  <a:moveTo>
                    <a:pt x="1236269" y="0"/>
                  </a:moveTo>
                  <a:lnTo>
                    <a:pt x="7315" y="0"/>
                  </a:lnTo>
                  <a:cubicBezTo>
                    <a:pt x="4877" y="304800"/>
                    <a:pt x="2438" y="609600"/>
                    <a:pt x="0" y="914400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0" name="9 - Ευθεία γραμμή σύνδεσης"/>
            <p:cNvCxnSpPr/>
            <p:nvPr/>
          </p:nvCxnSpPr>
          <p:spPr>
            <a:xfrm rot="5400000">
              <a:off x="2175656" y="2357431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10 - Ευθεία γραμμή σύνδεσης"/>
            <p:cNvCxnSpPr/>
            <p:nvPr/>
          </p:nvCxnSpPr>
          <p:spPr>
            <a:xfrm rot="5400000">
              <a:off x="2227245" y="2356637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11 - Ελεύθερη σχεδίαση"/>
            <p:cNvSpPr/>
            <p:nvPr/>
          </p:nvSpPr>
          <p:spPr>
            <a:xfrm>
              <a:off x="5177481" y="1496333"/>
              <a:ext cx="1346887" cy="877329"/>
            </a:xfrm>
            <a:custGeom>
              <a:avLst/>
              <a:gdLst>
                <a:gd name="connsiteX0" fmla="*/ 0 w 1346887"/>
                <a:gd name="connsiteY0" fmla="*/ 0 h 877329"/>
                <a:gd name="connsiteX1" fmla="*/ 1346887 w 1346887"/>
                <a:gd name="connsiteY1" fmla="*/ 0 h 877329"/>
                <a:gd name="connsiteX2" fmla="*/ 1340708 w 1346887"/>
                <a:gd name="connsiteY2" fmla="*/ 877329 h 877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6887" h="877329">
                  <a:moveTo>
                    <a:pt x="0" y="0"/>
                  </a:moveTo>
                  <a:lnTo>
                    <a:pt x="1346887" y="0"/>
                  </a:lnTo>
                  <a:cubicBezTo>
                    <a:pt x="1344827" y="292443"/>
                    <a:pt x="1342768" y="584886"/>
                    <a:pt x="1340708" y="877329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3" name="12 - Ελεύθερη σχεδίαση"/>
            <p:cNvSpPr/>
            <p:nvPr/>
          </p:nvSpPr>
          <p:spPr>
            <a:xfrm>
              <a:off x="5202586" y="1324870"/>
              <a:ext cx="1500198" cy="1020205"/>
            </a:xfrm>
            <a:custGeom>
              <a:avLst/>
              <a:gdLst>
                <a:gd name="connsiteX0" fmla="*/ 0 w 1346887"/>
                <a:gd name="connsiteY0" fmla="*/ 0 h 877329"/>
                <a:gd name="connsiteX1" fmla="*/ 1346887 w 1346887"/>
                <a:gd name="connsiteY1" fmla="*/ 0 h 877329"/>
                <a:gd name="connsiteX2" fmla="*/ 1340708 w 1346887"/>
                <a:gd name="connsiteY2" fmla="*/ 877329 h 877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6887" h="877329">
                  <a:moveTo>
                    <a:pt x="0" y="0"/>
                  </a:moveTo>
                  <a:lnTo>
                    <a:pt x="1346887" y="0"/>
                  </a:lnTo>
                  <a:cubicBezTo>
                    <a:pt x="1344827" y="292443"/>
                    <a:pt x="1342768" y="584886"/>
                    <a:pt x="1340708" y="877329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4" name="13 - Ευθεία γραμμή σύνδεσης"/>
            <p:cNvCxnSpPr/>
            <p:nvPr/>
          </p:nvCxnSpPr>
          <p:spPr>
            <a:xfrm rot="5400000">
              <a:off x="6507525" y="2357431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14 - Ευθεία γραμμή σύνδεσης"/>
            <p:cNvCxnSpPr/>
            <p:nvPr/>
          </p:nvCxnSpPr>
          <p:spPr>
            <a:xfrm rot="5400000">
              <a:off x="6577648" y="2356637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17 - Ομάδα"/>
            <p:cNvGrpSpPr/>
            <p:nvPr/>
          </p:nvGrpSpPr>
          <p:grpSpPr>
            <a:xfrm rot="16200000">
              <a:off x="5182369" y="1338629"/>
              <a:ext cx="65942" cy="143672"/>
              <a:chOff x="6716145" y="1652572"/>
              <a:chExt cx="65942" cy="143672"/>
            </a:xfrm>
          </p:grpSpPr>
          <p:cxnSp>
            <p:nvCxnSpPr>
              <p:cNvPr id="16" name="15 - Ευθεία γραμμή σύνδεσης"/>
              <p:cNvCxnSpPr/>
              <p:nvPr/>
            </p:nvCxnSpPr>
            <p:spPr>
              <a:xfrm rot="5400000">
                <a:off x="6645501" y="1724012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16 - Ευθεία γραμμή σύνδεσης"/>
              <p:cNvCxnSpPr/>
              <p:nvPr/>
            </p:nvCxnSpPr>
            <p:spPr>
              <a:xfrm rot="5400000">
                <a:off x="6709855" y="1723216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18 - Ομάδα"/>
            <p:cNvGrpSpPr/>
            <p:nvPr/>
          </p:nvGrpSpPr>
          <p:grpSpPr>
            <a:xfrm rot="16200000">
              <a:off x="3539295" y="1338629"/>
              <a:ext cx="65942" cy="143672"/>
              <a:chOff x="6716145" y="1652572"/>
              <a:chExt cx="65942" cy="143672"/>
            </a:xfrm>
          </p:grpSpPr>
          <p:cxnSp>
            <p:nvCxnSpPr>
              <p:cNvPr id="20" name="19 - Ευθεία γραμμή σύνδεσης"/>
              <p:cNvCxnSpPr/>
              <p:nvPr/>
            </p:nvCxnSpPr>
            <p:spPr>
              <a:xfrm rot="5400000">
                <a:off x="6645501" y="1724012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20 - Ευθεία γραμμή σύνδεσης"/>
              <p:cNvCxnSpPr/>
              <p:nvPr/>
            </p:nvCxnSpPr>
            <p:spPr>
              <a:xfrm rot="5400000">
                <a:off x="6709855" y="1723216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3" name="22 - Ευθεία γραμμή σύνδεσης"/>
            <p:cNvCxnSpPr/>
            <p:nvPr/>
          </p:nvCxnSpPr>
          <p:spPr>
            <a:xfrm>
              <a:off x="2643174" y="3473971"/>
              <a:ext cx="3643338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24 - Ευθεία γραμμή σύνδεσης"/>
            <p:cNvCxnSpPr/>
            <p:nvPr/>
          </p:nvCxnSpPr>
          <p:spPr>
            <a:xfrm>
              <a:off x="2643174" y="3653667"/>
              <a:ext cx="3643338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25 - Ομάδα"/>
            <p:cNvGrpSpPr/>
            <p:nvPr/>
          </p:nvGrpSpPr>
          <p:grpSpPr>
            <a:xfrm rot="16200000">
              <a:off x="6253939" y="3489698"/>
              <a:ext cx="65942" cy="143672"/>
              <a:chOff x="6716145" y="1652572"/>
              <a:chExt cx="65942" cy="143672"/>
            </a:xfrm>
          </p:grpSpPr>
          <p:cxnSp>
            <p:nvCxnSpPr>
              <p:cNvPr id="27" name="26 - Ευθεία γραμμή σύνδεσης"/>
              <p:cNvCxnSpPr/>
              <p:nvPr/>
            </p:nvCxnSpPr>
            <p:spPr>
              <a:xfrm rot="5400000">
                <a:off x="6645501" y="1724012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27 - Ευθεία γραμμή σύνδεσης"/>
              <p:cNvCxnSpPr/>
              <p:nvPr/>
            </p:nvCxnSpPr>
            <p:spPr>
              <a:xfrm rot="5400000">
                <a:off x="6709855" y="1723216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28 - Ομάδα"/>
            <p:cNvGrpSpPr/>
            <p:nvPr/>
          </p:nvGrpSpPr>
          <p:grpSpPr>
            <a:xfrm rot="16200000">
              <a:off x="2622389" y="3487838"/>
              <a:ext cx="62411" cy="143672"/>
              <a:chOff x="6716145" y="1652572"/>
              <a:chExt cx="62411" cy="143672"/>
            </a:xfrm>
          </p:grpSpPr>
          <p:cxnSp>
            <p:nvCxnSpPr>
              <p:cNvPr id="30" name="29 - Ευθεία γραμμή σύνδεσης"/>
              <p:cNvCxnSpPr/>
              <p:nvPr/>
            </p:nvCxnSpPr>
            <p:spPr>
              <a:xfrm rot="5400000">
                <a:off x="6645501" y="1724012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30 - Ευθεία γραμμή σύνδεσης"/>
              <p:cNvCxnSpPr/>
              <p:nvPr/>
            </p:nvCxnSpPr>
            <p:spPr>
              <a:xfrm rot="5400000">
                <a:off x="6706324" y="1723216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32 - Ορθογώνιο"/>
            <p:cNvSpPr/>
            <p:nvPr/>
          </p:nvSpPr>
          <p:spPr>
            <a:xfrm>
              <a:off x="4286248" y="3356629"/>
              <a:ext cx="500066" cy="47453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60" name="59 - Ευθεία γραμμή σύνδεσης"/>
            <p:cNvCxnSpPr/>
            <p:nvPr/>
          </p:nvCxnSpPr>
          <p:spPr>
            <a:xfrm>
              <a:off x="4215606" y="3599170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60 - Ευθεία γραμμή σύνδεσης"/>
            <p:cNvCxnSpPr/>
            <p:nvPr/>
          </p:nvCxnSpPr>
          <p:spPr>
            <a:xfrm>
              <a:off x="4214810" y="3534816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61 - Ευθεία γραμμή σύνδεσης"/>
            <p:cNvCxnSpPr/>
            <p:nvPr/>
          </p:nvCxnSpPr>
          <p:spPr>
            <a:xfrm>
              <a:off x="4761597" y="3598352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62 - Ευθεία γραμμή σύνδεσης"/>
            <p:cNvCxnSpPr/>
            <p:nvPr/>
          </p:nvCxnSpPr>
          <p:spPr>
            <a:xfrm>
              <a:off x="4760801" y="3533998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67 - Ελεύθερη σχεδίαση"/>
            <p:cNvSpPr/>
            <p:nvPr/>
          </p:nvSpPr>
          <p:spPr>
            <a:xfrm>
              <a:off x="4282499" y="3468074"/>
              <a:ext cx="515453" cy="190647"/>
            </a:xfrm>
            <a:custGeom>
              <a:avLst/>
              <a:gdLst>
                <a:gd name="connsiteX0" fmla="*/ 0 w 515453"/>
                <a:gd name="connsiteY0" fmla="*/ 0 h 190647"/>
                <a:gd name="connsiteX1" fmla="*/ 116506 w 515453"/>
                <a:gd name="connsiteY1" fmla="*/ 105915 h 190647"/>
                <a:gd name="connsiteX2" fmla="*/ 374233 w 515453"/>
                <a:gd name="connsiteY2" fmla="*/ 105915 h 190647"/>
                <a:gd name="connsiteX3" fmla="*/ 515453 w 515453"/>
                <a:gd name="connsiteY3" fmla="*/ 190647 h 190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453" h="190647">
                  <a:moveTo>
                    <a:pt x="0" y="0"/>
                  </a:moveTo>
                  <a:lnTo>
                    <a:pt x="116506" y="105915"/>
                  </a:lnTo>
                  <a:lnTo>
                    <a:pt x="374233" y="105915"/>
                  </a:lnTo>
                  <a:lnTo>
                    <a:pt x="515453" y="190647"/>
                  </a:ln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69" name="68 - Ευθεία γραμμή σύνδεσης"/>
            <p:cNvCxnSpPr/>
            <p:nvPr/>
          </p:nvCxnSpPr>
          <p:spPr>
            <a:xfrm rot="5400000">
              <a:off x="4431233" y="3616053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69 - Ευθεία γραμμή σύνδεσης"/>
            <p:cNvCxnSpPr/>
            <p:nvPr/>
          </p:nvCxnSpPr>
          <p:spPr>
            <a:xfrm rot="5400000">
              <a:off x="4504887" y="3615259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73 - Ομάδα"/>
            <p:cNvGrpSpPr/>
            <p:nvPr/>
          </p:nvGrpSpPr>
          <p:grpSpPr>
            <a:xfrm>
              <a:off x="4361217" y="3196323"/>
              <a:ext cx="357190" cy="389786"/>
              <a:chOff x="4361217" y="2376944"/>
              <a:chExt cx="357190" cy="389786"/>
            </a:xfrm>
          </p:grpSpPr>
          <p:sp>
            <p:nvSpPr>
              <p:cNvPr id="64" name="63 - Βέλος προς τα κάτω"/>
              <p:cNvSpPr/>
              <p:nvPr/>
            </p:nvSpPr>
            <p:spPr>
              <a:xfrm>
                <a:off x="4467965" y="2392704"/>
                <a:ext cx="142876" cy="374026"/>
              </a:xfrm>
              <a:prstGeom prst="downArrow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73" name="72 - Ορθογώνιο"/>
              <p:cNvSpPr/>
              <p:nvPr/>
            </p:nvSpPr>
            <p:spPr>
              <a:xfrm>
                <a:off x="4361217" y="2376944"/>
                <a:ext cx="357190" cy="71438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</p:grpSp>
      <p:sp>
        <p:nvSpPr>
          <p:cNvPr id="39" name="38 - Έλλειψη"/>
          <p:cNvSpPr/>
          <p:nvPr/>
        </p:nvSpPr>
        <p:spPr>
          <a:xfrm>
            <a:off x="1285852" y="3357562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1" name="40 - Έλλειψη"/>
          <p:cNvSpPr/>
          <p:nvPr/>
        </p:nvSpPr>
        <p:spPr>
          <a:xfrm>
            <a:off x="1214414" y="2786058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3" name="42 - Έλλειψη"/>
          <p:cNvSpPr/>
          <p:nvPr/>
        </p:nvSpPr>
        <p:spPr>
          <a:xfrm>
            <a:off x="2000232" y="2500306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6" name="45 - Έλλειψη"/>
          <p:cNvSpPr/>
          <p:nvPr/>
        </p:nvSpPr>
        <p:spPr>
          <a:xfrm>
            <a:off x="2214546" y="3357562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8" name="47 - Έλλειψη"/>
          <p:cNvSpPr/>
          <p:nvPr/>
        </p:nvSpPr>
        <p:spPr>
          <a:xfrm>
            <a:off x="1857356" y="3143248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9" name="48 - Έλλειψη"/>
          <p:cNvSpPr/>
          <p:nvPr/>
        </p:nvSpPr>
        <p:spPr>
          <a:xfrm>
            <a:off x="2500298" y="2928934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0" name="49 - Έλλειψη"/>
          <p:cNvSpPr/>
          <p:nvPr/>
        </p:nvSpPr>
        <p:spPr>
          <a:xfrm>
            <a:off x="2500298" y="2500306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5" name="54 - Έλλειψη"/>
          <p:cNvSpPr/>
          <p:nvPr/>
        </p:nvSpPr>
        <p:spPr>
          <a:xfrm>
            <a:off x="6572264" y="327660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6" name="55 - Έλλειψη"/>
          <p:cNvSpPr/>
          <p:nvPr/>
        </p:nvSpPr>
        <p:spPr>
          <a:xfrm>
            <a:off x="7143768" y="334803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7" name="56 - Έλλειψη"/>
          <p:cNvSpPr/>
          <p:nvPr/>
        </p:nvSpPr>
        <p:spPr>
          <a:xfrm>
            <a:off x="6572264" y="263365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8" name="57 - Έλλειψη"/>
          <p:cNvSpPr/>
          <p:nvPr/>
        </p:nvSpPr>
        <p:spPr>
          <a:xfrm>
            <a:off x="6572264" y="299084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9" name="58 - Έλλειψη"/>
          <p:cNvSpPr/>
          <p:nvPr/>
        </p:nvSpPr>
        <p:spPr>
          <a:xfrm>
            <a:off x="7358082" y="250030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5" name="64 - Έλλειψη"/>
          <p:cNvSpPr/>
          <p:nvPr/>
        </p:nvSpPr>
        <p:spPr>
          <a:xfrm>
            <a:off x="7000892" y="257174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6" name="65 - Έλλειψη"/>
          <p:cNvSpPr/>
          <p:nvPr/>
        </p:nvSpPr>
        <p:spPr>
          <a:xfrm>
            <a:off x="7000892" y="327660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7" name="66 - Έλλειψη"/>
          <p:cNvSpPr/>
          <p:nvPr/>
        </p:nvSpPr>
        <p:spPr>
          <a:xfrm>
            <a:off x="6715140" y="328612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1" name="70 - Έλλειψη"/>
          <p:cNvSpPr/>
          <p:nvPr/>
        </p:nvSpPr>
        <p:spPr>
          <a:xfrm>
            <a:off x="6929454" y="277653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2" name="71 - Έλλειψη"/>
          <p:cNvSpPr/>
          <p:nvPr/>
        </p:nvSpPr>
        <p:spPr>
          <a:xfrm>
            <a:off x="7215206" y="299084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4" name="73 - Έλλειψη"/>
          <p:cNvSpPr/>
          <p:nvPr/>
        </p:nvSpPr>
        <p:spPr>
          <a:xfrm>
            <a:off x="7858148" y="277653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5" name="74 - Έλλειψη"/>
          <p:cNvSpPr/>
          <p:nvPr/>
        </p:nvSpPr>
        <p:spPr>
          <a:xfrm>
            <a:off x="7858148" y="250030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6" name="75 - Έλλειψη"/>
          <p:cNvSpPr/>
          <p:nvPr/>
        </p:nvSpPr>
        <p:spPr>
          <a:xfrm>
            <a:off x="7429520" y="277653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7" name="76 - Έλλειψη"/>
          <p:cNvSpPr/>
          <p:nvPr/>
        </p:nvSpPr>
        <p:spPr>
          <a:xfrm>
            <a:off x="7715272" y="306228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8" name="77 - Έλλειψη"/>
          <p:cNvSpPr/>
          <p:nvPr/>
        </p:nvSpPr>
        <p:spPr>
          <a:xfrm>
            <a:off x="6500826" y="278605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9" name="78 - Έλλειψη"/>
          <p:cNvSpPr/>
          <p:nvPr/>
        </p:nvSpPr>
        <p:spPr>
          <a:xfrm>
            <a:off x="6500826" y="250030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0" name="79 - Έλλειψη"/>
          <p:cNvSpPr/>
          <p:nvPr/>
        </p:nvSpPr>
        <p:spPr>
          <a:xfrm>
            <a:off x="2303639" y="2214554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2" name="81 - Έλλειψη"/>
          <p:cNvSpPr/>
          <p:nvPr/>
        </p:nvSpPr>
        <p:spPr>
          <a:xfrm>
            <a:off x="2325643" y="1571612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4" name="83 - Έλλειψη"/>
          <p:cNvSpPr/>
          <p:nvPr/>
        </p:nvSpPr>
        <p:spPr>
          <a:xfrm>
            <a:off x="2857488" y="1371422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6" name="85 - Έλλειψη"/>
          <p:cNvSpPr/>
          <p:nvPr/>
        </p:nvSpPr>
        <p:spPr>
          <a:xfrm>
            <a:off x="3718275" y="1374953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7" name="86 - Έλλειψη"/>
          <p:cNvSpPr/>
          <p:nvPr/>
        </p:nvSpPr>
        <p:spPr>
          <a:xfrm>
            <a:off x="4286248" y="1428736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8" name="87 - Έλλειψη"/>
          <p:cNvSpPr/>
          <p:nvPr/>
        </p:nvSpPr>
        <p:spPr>
          <a:xfrm>
            <a:off x="4643438" y="135729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9" name="88 - Έλλειψη"/>
          <p:cNvSpPr/>
          <p:nvPr/>
        </p:nvSpPr>
        <p:spPr>
          <a:xfrm>
            <a:off x="5214942" y="136436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0" name="89 - Έλλειψη"/>
          <p:cNvSpPr/>
          <p:nvPr/>
        </p:nvSpPr>
        <p:spPr>
          <a:xfrm>
            <a:off x="5786446" y="135729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1" name="90 - Έλλειψη"/>
          <p:cNvSpPr/>
          <p:nvPr/>
        </p:nvSpPr>
        <p:spPr>
          <a:xfrm>
            <a:off x="6357950" y="135729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2" name="91 - Έλλειψη"/>
          <p:cNvSpPr/>
          <p:nvPr/>
        </p:nvSpPr>
        <p:spPr>
          <a:xfrm>
            <a:off x="6643702" y="150969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3" name="92 - Έλλειψη"/>
          <p:cNvSpPr/>
          <p:nvPr/>
        </p:nvSpPr>
        <p:spPr>
          <a:xfrm>
            <a:off x="6643702" y="200024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7" name="96 - Έλλειψη"/>
          <p:cNvSpPr/>
          <p:nvPr/>
        </p:nvSpPr>
        <p:spPr>
          <a:xfrm>
            <a:off x="5072066" y="3505252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0" name="99 - Έλλειψη"/>
          <p:cNvSpPr/>
          <p:nvPr/>
        </p:nvSpPr>
        <p:spPr>
          <a:xfrm>
            <a:off x="4572000" y="3643314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24" name="102 - Ομάδα"/>
          <p:cNvGrpSpPr/>
          <p:nvPr/>
        </p:nvGrpSpPr>
        <p:grpSpPr>
          <a:xfrm>
            <a:off x="1364460" y="1921486"/>
            <a:ext cx="357190" cy="548762"/>
            <a:chOff x="1289510" y="1921486"/>
            <a:chExt cx="357190" cy="548762"/>
          </a:xfrm>
        </p:grpSpPr>
        <p:sp>
          <p:nvSpPr>
            <p:cNvPr id="104" name="103 - Έλλειψη"/>
            <p:cNvSpPr/>
            <p:nvPr/>
          </p:nvSpPr>
          <p:spPr>
            <a:xfrm>
              <a:off x="1289510" y="1932460"/>
              <a:ext cx="357190" cy="35719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05" name="104 - TextBox"/>
            <p:cNvSpPr txBox="1"/>
            <p:nvPr/>
          </p:nvSpPr>
          <p:spPr>
            <a:xfrm>
              <a:off x="1311458" y="192148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  <a:endParaRPr lang="el-GR" dirty="0"/>
            </a:p>
          </p:txBody>
        </p:sp>
        <p:sp>
          <p:nvSpPr>
            <p:cNvPr id="106" name="105 - Ορθογώνιο"/>
            <p:cNvSpPr/>
            <p:nvPr/>
          </p:nvSpPr>
          <p:spPr>
            <a:xfrm>
              <a:off x="1397528" y="2300624"/>
              <a:ext cx="142876" cy="7143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07" name="106 - Ευθεία γραμμή σύνδεσης"/>
            <p:cNvCxnSpPr/>
            <p:nvPr/>
          </p:nvCxnSpPr>
          <p:spPr>
            <a:xfrm rot="5400000">
              <a:off x="1360699" y="2362297"/>
              <a:ext cx="214314" cy="1588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107 - Ομάδα"/>
          <p:cNvGrpSpPr/>
          <p:nvPr/>
        </p:nvGrpSpPr>
        <p:grpSpPr>
          <a:xfrm>
            <a:off x="7433032" y="1928802"/>
            <a:ext cx="440652" cy="548762"/>
            <a:chOff x="1289510" y="1921486"/>
            <a:chExt cx="440652" cy="548762"/>
          </a:xfrm>
        </p:grpSpPr>
        <p:sp>
          <p:nvSpPr>
            <p:cNvPr id="109" name="108 - Έλλειψη"/>
            <p:cNvSpPr/>
            <p:nvPr/>
          </p:nvSpPr>
          <p:spPr>
            <a:xfrm>
              <a:off x="1289510" y="1932460"/>
              <a:ext cx="357190" cy="35719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10" name="109 - TextBox"/>
            <p:cNvSpPr txBox="1"/>
            <p:nvPr/>
          </p:nvSpPr>
          <p:spPr>
            <a:xfrm>
              <a:off x="1311458" y="1921486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12</a:t>
              </a:r>
              <a:endParaRPr lang="el-GR" dirty="0"/>
            </a:p>
          </p:txBody>
        </p:sp>
        <p:sp>
          <p:nvSpPr>
            <p:cNvPr id="111" name="110 - Ορθογώνιο"/>
            <p:cNvSpPr/>
            <p:nvPr/>
          </p:nvSpPr>
          <p:spPr>
            <a:xfrm>
              <a:off x="1397528" y="2300624"/>
              <a:ext cx="142876" cy="7143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12" name="111 - Ευθεία γραμμή σύνδεσης"/>
            <p:cNvCxnSpPr/>
            <p:nvPr/>
          </p:nvCxnSpPr>
          <p:spPr>
            <a:xfrm rot="5400000">
              <a:off x="1360699" y="2362297"/>
              <a:ext cx="214314" cy="1588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112 - Ομάδα"/>
          <p:cNvGrpSpPr/>
          <p:nvPr/>
        </p:nvGrpSpPr>
        <p:grpSpPr>
          <a:xfrm>
            <a:off x="7940569" y="2571744"/>
            <a:ext cx="1184515" cy="732294"/>
            <a:chOff x="7940569" y="2571744"/>
            <a:chExt cx="1184515" cy="732294"/>
          </a:xfrm>
        </p:grpSpPr>
        <p:sp>
          <p:nvSpPr>
            <p:cNvPr id="114" name="113 - Στρογγυλεμένο ορθογώνιο"/>
            <p:cNvSpPr/>
            <p:nvPr/>
          </p:nvSpPr>
          <p:spPr>
            <a:xfrm>
              <a:off x="8433164" y="2571744"/>
              <a:ext cx="571504" cy="500066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15" name="114 - Ελεύθερη σχεδίαση"/>
            <p:cNvSpPr/>
            <p:nvPr/>
          </p:nvSpPr>
          <p:spPr>
            <a:xfrm>
              <a:off x="7991586" y="3077936"/>
              <a:ext cx="726621" cy="225878"/>
            </a:xfrm>
            <a:custGeom>
              <a:avLst/>
              <a:gdLst>
                <a:gd name="connsiteX0" fmla="*/ 726621 w 726621"/>
                <a:gd name="connsiteY0" fmla="*/ 0 h 225878"/>
                <a:gd name="connsiteX1" fmla="*/ 726621 w 726621"/>
                <a:gd name="connsiteY1" fmla="*/ 225878 h 225878"/>
                <a:gd name="connsiteX2" fmla="*/ 0 w 726621"/>
                <a:gd name="connsiteY2" fmla="*/ 225878 h 225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6621" h="225878">
                  <a:moveTo>
                    <a:pt x="726621" y="0"/>
                  </a:moveTo>
                  <a:lnTo>
                    <a:pt x="726621" y="225878"/>
                  </a:lnTo>
                  <a:lnTo>
                    <a:pt x="0" y="225878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16" name="115 - Ευθεία γραμμή σύνδεσης"/>
            <p:cNvCxnSpPr/>
            <p:nvPr/>
          </p:nvCxnSpPr>
          <p:spPr>
            <a:xfrm>
              <a:off x="7940569" y="3302450"/>
              <a:ext cx="142876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7" name="116 - TextBox"/>
            <p:cNvSpPr txBox="1"/>
            <p:nvPr/>
          </p:nvSpPr>
          <p:spPr>
            <a:xfrm>
              <a:off x="8410704" y="2631040"/>
              <a:ext cx="7143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46</a:t>
              </a:r>
              <a:r>
                <a:rPr lang="el-GR" baseline="30000" dirty="0"/>
                <a:t>0</a:t>
              </a:r>
              <a:r>
                <a:rPr lang="en-US" dirty="0"/>
                <a:t>C</a:t>
              </a:r>
              <a:endParaRPr lang="el-GR" dirty="0"/>
            </a:p>
          </p:txBody>
        </p:sp>
      </p:grpSp>
      <p:grpSp>
        <p:nvGrpSpPr>
          <p:cNvPr id="32" name="117 - Ομάδα"/>
          <p:cNvGrpSpPr/>
          <p:nvPr/>
        </p:nvGrpSpPr>
        <p:grpSpPr>
          <a:xfrm>
            <a:off x="157834" y="2571744"/>
            <a:ext cx="985142" cy="732294"/>
            <a:chOff x="157834" y="2571744"/>
            <a:chExt cx="985142" cy="732294"/>
          </a:xfrm>
        </p:grpSpPr>
        <p:sp>
          <p:nvSpPr>
            <p:cNvPr id="119" name="118 - Στρογγυλεμένο ορθογώνιο"/>
            <p:cNvSpPr/>
            <p:nvPr/>
          </p:nvSpPr>
          <p:spPr>
            <a:xfrm>
              <a:off x="165304" y="2571744"/>
              <a:ext cx="571504" cy="500066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20" name="119 - Ελεύθερη σχεδίαση"/>
            <p:cNvSpPr/>
            <p:nvPr/>
          </p:nvSpPr>
          <p:spPr>
            <a:xfrm flipH="1">
              <a:off x="453716" y="3071810"/>
              <a:ext cx="642942" cy="232004"/>
            </a:xfrm>
            <a:custGeom>
              <a:avLst/>
              <a:gdLst>
                <a:gd name="connsiteX0" fmla="*/ 726621 w 726621"/>
                <a:gd name="connsiteY0" fmla="*/ 0 h 225878"/>
                <a:gd name="connsiteX1" fmla="*/ 726621 w 726621"/>
                <a:gd name="connsiteY1" fmla="*/ 225878 h 225878"/>
                <a:gd name="connsiteX2" fmla="*/ 0 w 726621"/>
                <a:gd name="connsiteY2" fmla="*/ 225878 h 225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6621" h="225878">
                  <a:moveTo>
                    <a:pt x="726621" y="0"/>
                  </a:moveTo>
                  <a:lnTo>
                    <a:pt x="726621" y="225878"/>
                  </a:lnTo>
                  <a:lnTo>
                    <a:pt x="0" y="225878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21" name="120 - Ευθεία γραμμή σύνδεσης"/>
            <p:cNvCxnSpPr/>
            <p:nvPr/>
          </p:nvCxnSpPr>
          <p:spPr>
            <a:xfrm>
              <a:off x="1000100" y="3302450"/>
              <a:ext cx="142876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" name="121 - TextBox"/>
            <p:cNvSpPr txBox="1"/>
            <p:nvPr/>
          </p:nvSpPr>
          <p:spPr>
            <a:xfrm>
              <a:off x="157834" y="2631040"/>
              <a:ext cx="7143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/>
                <a:t>22</a:t>
              </a:r>
              <a:r>
                <a:rPr lang="el-GR" baseline="30000" dirty="0"/>
                <a:t>0</a:t>
              </a:r>
              <a:r>
                <a:rPr lang="en-US" dirty="0"/>
                <a:t>C</a:t>
              </a:r>
              <a:endParaRPr lang="el-GR" dirty="0"/>
            </a:p>
          </p:txBody>
        </p:sp>
      </p:grpSp>
      <p:sp>
        <p:nvSpPr>
          <p:cNvPr id="123" name="122 - Έλλειψη"/>
          <p:cNvSpPr/>
          <p:nvPr/>
        </p:nvSpPr>
        <p:spPr>
          <a:xfrm>
            <a:off x="6572264" y="327660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4" name="123 - Έλλειψη"/>
          <p:cNvSpPr/>
          <p:nvPr/>
        </p:nvSpPr>
        <p:spPr>
          <a:xfrm>
            <a:off x="6786578" y="257174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5" name="124 - Έλλειψη"/>
          <p:cNvSpPr/>
          <p:nvPr/>
        </p:nvSpPr>
        <p:spPr>
          <a:xfrm>
            <a:off x="6572264" y="299084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6" name="125 - Έλλειψη"/>
          <p:cNvSpPr/>
          <p:nvPr/>
        </p:nvSpPr>
        <p:spPr>
          <a:xfrm>
            <a:off x="6715140" y="307181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7" name="126 - Έλλειψη"/>
          <p:cNvSpPr/>
          <p:nvPr/>
        </p:nvSpPr>
        <p:spPr>
          <a:xfrm>
            <a:off x="7500958" y="327660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8" name="127 - Έλλειψη"/>
          <p:cNvSpPr/>
          <p:nvPr/>
        </p:nvSpPr>
        <p:spPr>
          <a:xfrm>
            <a:off x="6929454" y="299084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9" name="128 - Έλλειψη"/>
          <p:cNvSpPr/>
          <p:nvPr/>
        </p:nvSpPr>
        <p:spPr>
          <a:xfrm>
            <a:off x="7286644" y="3205162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0" name="129 - Έλλειψη"/>
          <p:cNvSpPr/>
          <p:nvPr/>
        </p:nvSpPr>
        <p:spPr>
          <a:xfrm>
            <a:off x="7858148" y="277653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1" name="130 - Έλλειψη"/>
          <p:cNvSpPr/>
          <p:nvPr/>
        </p:nvSpPr>
        <p:spPr>
          <a:xfrm>
            <a:off x="7429520" y="277653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2" name="131 - Έλλειψη"/>
          <p:cNvSpPr/>
          <p:nvPr/>
        </p:nvSpPr>
        <p:spPr>
          <a:xfrm>
            <a:off x="7715272" y="306228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3" name="132 - Έλλειψη"/>
          <p:cNvSpPr/>
          <p:nvPr/>
        </p:nvSpPr>
        <p:spPr>
          <a:xfrm>
            <a:off x="7858148" y="327660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5" name="134 - Έλλειψη"/>
          <p:cNvSpPr/>
          <p:nvPr/>
        </p:nvSpPr>
        <p:spPr>
          <a:xfrm>
            <a:off x="7929586" y="3000372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6" name="135 - Έλλειψη"/>
          <p:cNvSpPr/>
          <p:nvPr/>
        </p:nvSpPr>
        <p:spPr>
          <a:xfrm>
            <a:off x="7072330" y="306228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7" name="136 - Έλλειψη"/>
          <p:cNvSpPr/>
          <p:nvPr/>
        </p:nvSpPr>
        <p:spPr>
          <a:xfrm>
            <a:off x="7500958" y="306228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8" name="137 - Έλλειψη"/>
          <p:cNvSpPr/>
          <p:nvPr/>
        </p:nvSpPr>
        <p:spPr>
          <a:xfrm>
            <a:off x="7929586" y="314324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9" name="138 - Έλλειψη"/>
          <p:cNvSpPr/>
          <p:nvPr/>
        </p:nvSpPr>
        <p:spPr>
          <a:xfrm>
            <a:off x="7662882" y="265270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0" name="139 - Έλλειψη"/>
          <p:cNvSpPr/>
          <p:nvPr/>
        </p:nvSpPr>
        <p:spPr>
          <a:xfrm>
            <a:off x="7653358" y="321468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1" name="140 - Έλλειψη"/>
          <p:cNvSpPr/>
          <p:nvPr/>
        </p:nvSpPr>
        <p:spPr>
          <a:xfrm>
            <a:off x="6877064" y="3205162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2" name="141 - Έλλειψη"/>
          <p:cNvSpPr/>
          <p:nvPr/>
        </p:nvSpPr>
        <p:spPr>
          <a:xfrm>
            <a:off x="7377130" y="336708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3" name="142 - Έλλειψη"/>
          <p:cNvSpPr/>
          <p:nvPr/>
        </p:nvSpPr>
        <p:spPr>
          <a:xfrm>
            <a:off x="7715272" y="334803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6" name="145 - Έλλειψη"/>
          <p:cNvSpPr/>
          <p:nvPr/>
        </p:nvSpPr>
        <p:spPr>
          <a:xfrm>
            <a:off x="6454935" y="3379721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7" name="146 - Έλλειψη"/>
          <p:cNvSpPr/>
          <p:nvPr/>
        </p:nvSpPr>
        <p:spPr>
          <a:xfrm>
            <a:off x="6724664" y="278605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8" name="147 - Έλλειψη"/>
          <p:cNvSpPr/>
          <p:nvPr/>
        </p:nvSpPr>
        <p:spPr>
          <a:xfrm>
            <a:off x="7510482" y="250030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9" name="148 - Έλλειψη"/>
          <p:cNvSpPr/>
          <p:nvPr/>
        </p:nvSpPr>
        <p:spPr>
          <a:xfrm>
            <a:off x="7153292" y="257174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0" name="149 - Έλλειψη"/>
          <p:cNvSpPr/>
          <p:nvPr/>
        </p:nvSpPr>
        <p:spPr>
          <a:xfrm>
            <a:off x="6072198" y="135729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3" name="152 - Έλλειψη"/>
          <p:cNvSpPr/>
          <p:nvPr/>
        </p:nvSpPr>
        <p:spPr>
          <a:xfrm>
            <a:off x="7581920" y="292893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4" name="153 - Έλλειψη"/>
          <p:cNvSpPr/>
          <p:nvPr/>
        </p:nvSpPr>
        <p:spPr>
          <a:xfrm>
            <a:off x="7715272" y="280510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5" name="154 - Έλλειψη"/>
          <p:cNvSpPr/>
          <p:nvPr/>
        </p:nvSpPr>
        <p:spPr>
          <a:xfrm>
            <a:off x="7858148" y="265270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6" name="155 - Έλλειψη"/>
          <p:cNvSpPr/>
          <p:nvPr/>
        </p:nvSpPr>
        <p:spPr>
          <a:xfrm>
            <a:off x="7215206" y="272414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7" name="156 - Ελεύθερη σχεδίαση"/>
          <p:cNvSpPr/>
          <p:nvPr/>
        </p:nvSpPr>
        <p:spPr>
          <a:xfrm>
            <a:off x="4751878" y="3500438"/>
            <a:ext cx="3357586" cy="174975"/>
          </a:xfrm>
          <a:custGeom>
            <a:avLst/>
            <a:gdLst>
              <a:gd name="connsiteX0" fmla="*/ 0 w 3342903"/>
              <a:gd name="connsiteY0" fmla="*/ 35626 h 130629"/>
              <a:gd name="connsiteX1" fmla="*/ 83127 w 3342903"/>
              <a:gd name="connsiteY1" fmla="*/ 89065 h 130629"/>
              <a:gd name="connsiteX2" fmla="*/ 1638794 w 3342903"/>
              <a:gd name="connsiteY2" fmla="*/ 89065 h 130629"/>
              <a:gd name="connsiteX3" fmla="*/ 1638794 w 3342903"/>
              <a:gd name="connsiteY3" fmla="*/ 130629 h 130629"/>
              <a:gd name="connsiteX4" fmla="*/ 3342903 w 3342903"/>
              <a:gd name="connsiteY4" fmla="*/ 130629 h 130629"/>
              <a:gd name="connsiteX5" fmla="*/ 3336966 w 3342903"/>
              <a:gd name="connsiteY5" fmla="*/ 0 h 130629"/>
              <a:gd name="connsiteX6" fmla="*/ 0 w 3342903"/>
              <a:gd name="connsiteY6" fmla="*/ 35626 h 130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42903" h="130629">
                <a:moveTo>
                  <a:pt x="0" y="35626"/>
                </a:moveTo>
                <a:lnTo>
                  <a:pt x="83127" y="89065"/>
                </a:lnTo>
                <a:lnTo>
                  <a:pt x="1638794" y="89065"/>
                </a:lnTo>
                <a:lnTo>
                  <a:pt x="1638794" y="130629"/>
                </a:lnTo>
                <a:lnTo>
                  <a:pt x="3342903" y="130629"/>
                </a:lnTo>
                <a:lnTo>
                  <a:pt x="3336966" y="0"/>
                </a:lnTo>
                <a:lnTo>
                  <a:pt x="0" y="35626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8" name="157 - Ελεύθερη σχεδίαση"/>
          <p:cNvSpPr/>
          <p:nvPr/>
        </p:nvSpPr>
        <p:spPr>
          <a:xfrm>
            <a:off x="4746423" y="3382751"/>
            <a:ext cx="3366895" cy="179709"/>
          </a:xfrm>
          <a:custGeom>
            <a:avLst/>
            <a:gdLst>
              <a:gd name="connsiteX0" fmla="*/ 0 w 3366895"/>
              <a:gd name="connsiteY0" fmla="*/ 179709 h 179709"/>
              <a:gd name="connsiteX1" fmla="*/ 3366895 w 3366895"/>
              <a:gd name="connsiteY1" fmla="*/ 158567 h 179709"/>
              <a:gd name="connsiteX2" fmla="*/ 3366895 w 3366895"/>
              <a:gd name="connsiteY2" fmla="*/ 0 h 179709"/>
              <a:gd name="connsiteX3" fmla="*/ 1649091 w 3366895"/>
              <a:gd name="connsiteY3" fmla="*/ 5286 h 179709"/>
              <a:gd name="connsiteX4" fmla="*/ 1654377 w 3366895"/>
              <a:gd name="connsiteY4" fmla="*/ 121568 h 179709"/>
              <a:gd name="connsiteX5" fmla="*/ 63427 w 3366895"/>
              <a:gd name="connsiteY5" fmla="*/ 110997 h 179709"/>
              <a:gd name="connsiteX6" fmla="*/ 0 w 3366895"/>
              <a:gd name="connsiteY6" fmla="*/ 179709 h 179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66895" h="179709">
                <a:moveTo>
                  <a:pt x="0" y="179709"/>
                </a:moveTo>
                <a:lnTo>
                  <a:pt x="3366895" y="158567"/>
                </a:lnTo>
                <a:lnTo>
                  <a:pt x="3366895" y="0"/>
                </a:lnTo>
                <a:lnTo>
                  <a:pt x="1649091" y="5286"/>
                </a:lnTo>
                <a:lnTo>
                  <a:pt x="1654377" y="121568"/>
                </a:lnTo>
                <a:lnTo>
                  <a:pt x="63427" y="110997"/>
                </a:lnTo>
                <a:lnTo>
                  <a:pt x="0" y="179709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0" name="159 - Ελεύθερη σχεδίαση"/>
          <p:cNvSpPr/>
          <p:nvPr/>
        </p:nvSpPr>
        <p:spPr>
          <a:xfrm>
            <a:off x="4667250" y="3383756"/>
            <a:ext cx="166688" cy="173832"/>
          </a:xfrm>
          <a:custGeom>
            <a:avLst/>
            <a:gdLst>
              <a:gd name="connsiteX0" fmla="*/ 21431 w 166688"/>
              <a:gd name="connsiteY0" fmla="*/ 169069 h 173832"/>
              <a:gd name="connsiteX1" fmla="*/ 114300 w 166688"/>
              <a:gd name="connsiteY1" fmla="*/ 173832 h 173832"/>
              <a:gd name="connsiteX2" fmla="*/ 166688 w 166688"/>
              <a:gd name="connsiteY2" fmla="*/ 97632 h 173832"/>
              <a:gd name="connsiteX3" fmla="*/ 166688 w 166688"/>
              <a:gd name="connsiteY3" fmla="*/ 0 h 173832"/>
              <a:gd name="connsiteX4" fmla="*/ 0 w 166688"/>
              <a:gd name="connsiteY4" fmla="*/ 0 h 173832"/>
              <a:gd name="connsiteX5" fmla="*/ 0 w 166688"/>
              <a:gd name="connsiteY5" fmla="*/ 111919 h 173832"/>
              <a:gd name="connsiteX6" fmla="*/ 52388 w 166688"/>
              <a:gd name="connsiteY6" fmla="*/ 114300 h 173832"/>
              <a:gd name="connsiteX7" fmla="*/ 21431 w 166688"/>
              <a:gd name="connsiteY7" fmla="*/ 169069 h 173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6688" h="173832">
                <a:moveTo>
                  <a:pt x="21431" y="169069"/>
                </a:moveTo>
                <a:lnTo>
                  <a:pt x="114300" y="173832"/>
                </a:lnTo>
                <a:lnTo>
                  <a:pt x="166688" y="97632"/>
                </a:lnTo>
                <a:lnTo>
                  <a:pt x="166688" y="0"/>
                </a:lnTo>
                <a:lnTo>
                  <a:pt x="0" y="0"/>
                </a:lnTo>
                <a:lnTo>
                  <a:pt x="0" y="111919"/>
                </a:lnTo>
                <a:lnTo>
                  <a:pt x="52388" y="114300"/>
                </a:lnTo>
                <a:lnTo>
                  <a:pt x="21431" y="169069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1" name="160 - Ελεύθερη σχεδίαση"/>
          <p:cNvSpPr/>
          <p:nvPr/>
        </p:nvSpPr>
        <p:spPr>
          <a:xfrm>
            <a:off x="4113907" y="3512344"/>
            <a:ext cx="627402" cy="300697"/>
          </a:xfrm>
          <a:custGeom>
            <a:avLst/>
            <a:gdLst>
              <a:gd name="connsiteX0" fmla="*/ 591443 w 627402"/>
              <a:gd name="connsiteY0" fmla="*/ 0 h 300697"/>
              <a:gd name="connsiteX1" fmla="*/ 572393 w 627402"/>
              <a:gd name="connsiteY1" fmla="*/ 47625 h 300697"/>
              <a:gd name="connsiteX2" fmla="*/ 572393 w 627402"/>
              <a:gd name="connsiteY2" fmla="*/ 95250 h 300697"/>
              <a:gd name="connsiteX3" fmla="*/ 593824 w 627402"/>
              <a:gd name="connsiteY3" fmla="*/ 111919 h 300697"/>
              <a:gd name="connsiteX4" fmla="*/ 598587 w 627402"/>
              <a:gd name="connsiteY4" fmla="*/ 119062 h 300697"/>
              <a:gd name="connsiteX5" fmla="*/ 605731 w 627402"/>
              <a:gd name="connsiteY5" fmla="*/ 140494 h 300697"/>
              <a:gd name="connsiteX6" fmla="*/ 608112 w 627402"/>
              <a:gd name="connsiteY6" fmla="*/ 147637 h 300697"/>
              <a:gd name="connsiteX7" fmla="*/ 610493 w 627402"/>
              <a:gd name="connsiteY7" fmla="*/ 157162 h 300697"/>
              <a:gd name="connsiteX8" fmla="*/ 615256 w 627402"/>
              <a:gd name="connsiteY8" fmla="*/ 171450 h 300697"/>
              <a:gd name="connsiteX9" fmla="*/ 617637 w 627402"/>
              <a:gd name="connsiteY9" fmla="*/ 183356 h 300697"/>
              <a:gd name="connsiteX10" fmla="*/ 620018 w 627402"/>
              <a:gd name="connsiteY10" fmla="*/ 190500 h 300697"/>
              <a:gd name="connsiteX11" fmla="*/ 622399 w 627402"/>
              <a:gd name="connsiteY11" fmla="*/ 200025 h 300697"/>
              <a:gd name="connsiteX12" fmla="*/ 627162 w 627402"/>
              <a:gd name="connsiteY12" fmla="*/ 214312 h 300697"/>
              <a:gd name="connsiteX13" fmla="*/ 624781 w 627402"/>
              <a:gd name="connsiteY13" fmla="*/ 252412 h 300697"/>
              <a:gd name="connsiteX14" fmla="*/ 617637 w 627402"/>
              <a:gd name="connsiteY14" fmla="*/ 259556 h 300697"/>
              <a:gd name="connsiteX15" fmla="*/ 603349 w 627402"/>
              <a:gd name="connsiteY15" fmla="*/ 269081 h 300697"/>
              <a:gd name="connsiteX16" fmla="*/ 596206 w 627402"/>
              <a:gd name="connsiteY16" fmla="*/ 273844 h 300697"/>
              <a:gd name="connsiteX17" fmla="*/ 589062 w 627402"/>
              <a:gd name="connsiteY17" fmla="*/ 278606 h 300697"/>
              <a:gd name="connsiteX18" fmla="*/ 581918 w 627402"/>
              <a:gd name="connsiteY18" fmla="*/ 285750 h 300697"/>
              <a:gd name="connsiteX19" fmla="*/ 570012 w 627402"/>
              <a:gd name="connsiteY19" fmla="*/ 300037 h 300697"/>
              <a:gd name="connsiteX20" fmla="*/ 267593 w 627402"/>
              <a:gd name="connsiteY20" fmla="*/ 295275 h 300697"/>
              <a:gd name="connsiteX21" fmla="*/ 265212 w 627402"/>
              <a:gd name="connsiteY21" fmla="*/ 121444 h 300697"/>
              <a:gd name="connsiteX22" fmla="*/ 5656 w 627402"/>
              <a:gd name="connsiteY22" fmla="*/ 123825 h 300697"/>
              <a:gd name="connsiteX23" fmla="*/ 893 w 627402"/>
              <a:gd name="connsiteY23" fmla="*/ 116681 h 300697"/>
              <a:gd name="connsiteX24" fmla="*/ 8037 w 627402"/>
              <a:gd name="connsiteY24" fmla="*/ 97631 h 300697"/>
              <a:gd name="connsiteX25" fmla="*/ 15181 w 627402"/>
              <a:gd name="connsiteY25" fmla="*/ 90487 h 300697"/>
              <a:gd name="connsiteX26" fmla="*/ 41374 w 627402"/>
              <a:gd name="connsiteY26" fmla="*/ 85725 h 300697"/>
              <a:gd name="connsiteX27" fmla="*/ 55662 w 627402"/>
              <a:gd name="connsiteY27" fmla="*/ 80962 h 300697"/>
              <a:gd name="connsiteX28" fmla="*/ 79474 w 627402"/>
              <a:gd name="connsiteY28" fmla="*/ 71437 h 300697"/>
              <a:gd name="connsiteX29" fmla="*/ 119956 w 627402"/>
              <a:gd name="connsiteY29" fmla="*/ 69056 h 300697"/>
              <a:gd name="connsiteX30" fmla="*/ 217587 w 627402"/>
              <a:gd name="connsiteY30" fmla="*/ 69056 h 300697"/>
              <a:gd name="connsiteX31" fmla="*/ 227112 w 627402"/>
              <a:gd name="connsiteY31" fmla="*/ 71437 h 300697"/>
              <a:gd name="connsiteX32" fmla="*/ 246162 w 627402"/>
              <a:gd name="connsiteY32" fmla="*/ 73819 h 300697"/>
              <a:gd name="connsiteX33" fmla="*/ 284262 w 627402"/>
              <a:gd name="connsiteY33" fmla="*/ 76200 h 300697"/>
              <a:gd name="connsiteX34" fmla="*/ 291406 w 627402"/>
              <a:gd name="connsiteY34" fmla="*/ 78581 h 300697"/>
              <a:gd name="connsiteX35" fmla="*/ 327124 w 627402"/>
              <a:gd name="connsiteY35" fmla="*/ 83344 h 300697"/>
              <a:gd name="connsiteX36" fmla="*/ 346174 w 627402"/>
              <a:gd name="connsiteY36" fmla="*/ 85725 h 300697"/>
              <a:gd name="connsiteX37" fmla="*/ 377131 w 627402"/>
              <a:gd name="connsiteY37" fmla="*/ 92869 h 300697"/>
              <a:gd name="connsiteX38" fmla="*/ 389037 w 627402"/>
              <a:gd name="connsiteY38" fmla="*/ 95250 h 300697"/>
              <a:gd name="connsiteX39" fmla="*/ 415231 w 627402"/>
              <a:gd name="connsiteY39" fmla="*/ 97631 h 300697"/>
              <a:gd name="connsiteX40" fmla="*/ 450949 w 627402"/>
              <a:gd name="connsiteY40" fmla="*/ 102394 h 300697"/>
              <a:gd name="connsiteX41" fmla="*/ 503337 w 627402"/>
              <a:gd name="connsiteY41" fmla="*/ 95250 h 300697"/>
              <a:gd name="connsiteX42" fmla="*/ 517624 w 627402"/>
              <a:gd name="connsiteY42" fmla="*/ 76200 h 300697"/>
              <a:gd name="connsiteX43" fmla="*/ 591443 w 627402"/>
              <a:gd name="connsiteY43" fmla="*/ 0 h 300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27402" h="300697">
                <a:moveTo>
                  <a:pt x="591443" y="0"/>
                </a:moveTo>
                <a:lnTo>
                  <a:pt x="572393" y="47625"/>
                </a:lnTo>
                <a:lnTo>
                  <a:pt x="572393" y="95250"/>
                </a:lnTo>
                <a:cubicBezTo>
                  <a:pt x="582356" y="101892"/>
                  <a:pt x="586827" y="103522"/>
                  <a:pt x="593824" y="111919"/>
                </a:cubicBezTo>
                <a:cubicBezTo>
                  <a:pt x="595656" y="114117"/>
                  <a:pt x="596999" y="116681"/>
                  <a:pt x="598587" y="119062"/>
                </a:cubicBezTo>
                <a:lnTo>
                  <a:pt x="605731" y="140494"/>
                </a:lnTo>
                <a:cubicBezTo>
                  <a:pt x="606525" y="142875"/>
                  <a:pt x="607503" y="145202"/>
                  <a:pt x="608112" y="147637"/>
                </a:cubicBezTo>
                <a:cubicBezTo>
                  <a:pt x="608906" y="150812"/>
                  <a:pt x="609553" y="154027"/>
                  <a:pt x="610493" y="157162"/>
                </a:cubicBezTo>
                <a:cubicBezTo>
                  <a:pt x="611936" y="161971"/>
                  <a:pt x="614272" y="166527"/>
                  <a:pt x="615256" y="171450"/>
                </a:cubicBezTo>
                <a:cubicBezTo>
                  <a:pt x="616050" y="175419"/>
                  <a:pt x="616655" y="179430"/>
                  <a:pt x="617637" y="183356"/>
                </a:cubicBezTo>
                <a:cubicBezTo>
                  <a:pt x="618246" y="185791"/>
                  <a:pt x="619328" y="188086"/>
                  <a:pt x="620018" y="190500"/>
                </a:cubicBezTo>
                <a:cubicBezTo>
                  <a:pt x="620917" y="193647"/>
                  <a:pt x="621459" y="196890"/>
                  <a:pt x="622399" y="200025"/>
                </a:cubicBezTo>
                <a:cubicBezTo>
                  <a:pt x="623842" y="204833"/>
                  <a:pt x="627162" y="214312"/>
                  <a:pt x="627162" y="214312"/>
                </a:cubicBezTo>
                <a:cubicBezTo>
                  <a:pt x="626368" y="227012"/>
                  <a:pt x="627402" y="239960"/>
                  <a:pt x="624781" y="252412"/>
                </a:cubicBezTo>
                <a:cubicBezTo>
                  <a:pt x="624087" y="255707"/>
                  <a:pt x="620295" y="257488"/>
                  <a:pt x="617637" y="259556"/>
                </a:cubicBezTo>
                <a:cubicBezTo>
                  <a:pt x="613119" y="263070"/>
                  <a:pt x="608112" y="265906"/>
                  <a:pt x="603349" y="269081"/>
                </a:cubicBezTo>
                <a:lnTo>
                  <a:pt x="596206" y="273844"/>
                </a:lnTo>
                <a:cubicBezTo>
                  <a:pt x="593825" y="275432"/>
                  <a:pt x="591086" y="276582"/>
                  <a:pt x="589062" y="278606"/>
                </a:cubicBezTo>
                <a:cubicBezTo>
                  <a:pt x="586681" y="280987"/>
                  <a:pt x="583986" y="283092"/>
                  <a:pt x="581918" y="285750"/>
                </a:cubicBezTo>
                <a:cubicBezTo>
                  <a:pt x="570292" y="300697"/>
                  <a:pt x="578347" y="300037"/>
                  <a:pt x="570012" y="300037"/>
                </a:cubicBezTo>
                <a:lnTo>
                  <a:pt x="267593" y="295275"/>
                </a:lnTo>
                <a:cubicBezTo>
                  <a:pt x="266799" y="237331"/>
                  <a:pt x="266006" y="179388"/>
                  <a:pt x="265212" y="121444"/>
                </a:cubicBezTo>
                <a:lnTo>
                  <a:pt x="5656" y="123825"/>
                </a:lnTo>
                <a:cubicBezTo>
                  <a:pt x="4068" y="121444"/>
                  <a:pt x="1248" y="119521"/>
                  <a:pt x="893" y="116681"/>
                </a:cubicBezTo>
                <a:cubicBezTo>
                  <a:pt x="0" y="109543"/>
                  <a:pt x="3741" y="102786"/>
                  <a:pt x="8037" y="97631"/>
                </a:cubicBezTo>
                <a:cubicBezTo>
                  <a:pt x="10193" y="95044"/>
                  <a:pt x="12257" y="92158"/>
                  <a:pt x="15181" y="90487"/>
                </a:cubicBezTo>
                <a:cubicBezTo>
                  <a:pt x="18923" y="88349"/>
                  <a:pt x="40721" y="85818"/>
                  <a:pt x="41374" y="85725"/>
                </a:cubicBezTo>
                <a:cubicBezTo>
                  <a:pt x="46137" y="84137"/>
                  <a:pt x="51172" y="83207"/>
                  <a:pt x="55662" y="80962"/>
                </a:cubicBezTo>
                <a:cubicBezTo>
                  <a:pt x="61907" y="77840"/>
                  <a:pt x="72808" y="71829"/>
                  <a:pt x="79474" y="71437"/>
                </a:cubicBezTo>
                <a:lnTo>
                  <a:pt x="119956" y="69056"/>
                </a:lnTo>
                <a:cubicBezTo>
                  <a:pt x="155291" y="57278"/>
                  <a:pt x="129790" y="64876"/>
                  <a:pt x="217587" y="69056"/>
                </a:cubicBezTo>
                <a:cubicBezTo>
                  <a:pt x="220856" y="69212"/>
                  <a:pt x="223884" y="70899"/>
                  <a:pt x="227112" y="71437"/>
                </a:cubicBezTo>
                <a:cubicBezTo>
                  <a:pt x="233424" y="72489"/>
                  <a:pt x="239785" y="73287"/>
                  <a:pt x="246162" y="73819"/>
                </a:cubicBezTo>
                <a:cubicBezTo>
                  <a:pt x="258843" y="74876"/>
                  <a:pt x="271562" y="75406"/>
                  <a:pt x="284262" y="76200"/>
                </a:cubicBezTo>
                <a:cubicBezTo>
                  <a:pt x="286643" y="76994"/>
                  <a:pt x="288956" y="78037"/>
                  <a:pt x="291406" y="78581"/>
                </a:cubicBezTo>
                <a:cubicBezTo>
                  <a:pt x="302522" y="81051"/>
                  <a:pt x="316170" y="82055"/>
                  <a:pt x="327124" y="83344"/>
                </a:cubicBezTo>
                <a:lnTo>
                  <a:pt x="346174" y="85725"/>
                </a:lnTo>
                <a:cubicBezTo>
                  <a:pt x="360553" y="95310"/>
                  <a:pt x="348805" y="89092"/>
                  <a:pt x="377131" y="92869"/>
                </a:cubicBezTo>
                <a:cubicBezTo>
                  <a:pt x="381143" y="93404"/>
                  <a:pt x="385021" y="94748"/>
                  <a:pt x="389037" y="95250"/>
                </a:cubicBezTo>
                <a:cubicBezTo>
                  <a:pt x="397737" y="96337"/>
                  <a:pt x="406512" y="96713"/>
                  <a:pt x="415231" y="97631"/>
                </a:cubicBezTo>
                <a:cubicBezTo>
                  <a:pt x="426948" y="98864"/>
                  <a:pt x="439262" y="100724"/>
                  <a:pt x="450949" y="102394"/>
                </a:cubicBezTo>
                <a:cubicBezTo>
                  <a:pt x="504923" y="99940"/>
                  <a:pt x="503337" y="117493"/>
                  <a:pt x="503337" y="95250"/>
                </a:cubicBezTo>
                <a:lnTo>
                  <a:pt x="517624" y="76200"/>
                </a:lnTo>
                <a:lnTo>
                  <a:pt x="591443" y="0"/>
                </a:lnTo>
                <a:close/>
              </a:path>
            </a:pathLst>
          </a:custGeom>
          <a:solidFill>
            <a:schemeClr val="tx2"/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9" name="158 - Ελεύθερη σχεδίαση"/>
          <p:cNvSpPr/>
          <p:nvPr/>
        </p:nvSpPr>
        <p:spPr>
          <a:xfrm>
            <a:off x="4688681" y="3590925"/>
            <a:ext cx="147638" cy="219075"/>
          </a:xfrm>
          <a:custGeom>
            <a:avLst/>
            <a:gdLst>
              <a:gd name="connsiteX0" fmla="*/ 2382 w 147638"/>
              <a:gd name="connsiteY0" fmla="*/ 216694 h 219075"/>
              <a:gd name="connsiteX1" fmla="*/ 147638 w 147638"/>
              <a:gd name="connsiteY1" fmla="*/ 219075 h 219075"/>
              <a:gd name="connsiteX2" fmla="*/ 147638 w 147638"/>
              <a:gd name="connsiteY2" fmla="*/ 64294 h 219075"/>
              <a:gd name="connsiteX3" fmla="*/ 38100 w 147638"/>
              <a:gd name="connsiteY3" fmla="*/ 0 h 219075"/>
              <a:gd name="connsiteX4" fmla="*/ 0 w 147638"/>
              <a:gd name="connsiteY4" fmla="*/ 0 h 219075"/>
              <a:gd name="connsiteX5" fmla="*/ 2382 w 147638"/>
              <a:gd name="connsiteY5" fmla="*/ 216694 h 219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7638" h="219075">
                <a:moveTo>
                  <a:pt x="2382" y="216694"/>
                </a:moveTo>
                <a:lnTo>
                  <a:pt x="147638" y="219075"/>
                </a:lnTo>
                <a:lnTo>
                  <a:pt x="147638" y="64294"/>
                </a:lnTo>
                <a:lnTo>
                  <a:pt x="38100" y="0"/>
                </a:lnTo>
                <a:lnTo>
                  <a:pt x="0" y="0"/>
                </a:lnTo>
                <a:cubicBezTo>
                  <a:pt x="803" y="74613"/>
                  <a:pt x="2382" y="149221"/>
                  <a:pt x="2382" y="216694"/>
                </a:cubicBezTo>
                <a:close/>
              </a:path>
            </a:pathLst>
          </a:custGeom>
          <a:solidFill>
            <a:schemeClr val="tx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3" name="162 - Ελεύθερη σχεδίαση"/>
          <p:cNvSpPr/>
          <p:nvPr/>
        </p:nvSpPr>
        <p:spPr>
          <a:xfrm>
            <a:off x="4381500" y="3378994"/>
            <a:ext cx="245269" cy="242888"/>
          </a:xfrm>
          <a:custGeom>
            <a:avLst/>
            <a:gdLst>
              <a:gd name="connsiteX0" fmla="*/ 78581 w 245269"/>
              <a:gd name="connsiteY0" fmla="*/ 235744 h 242888"/>
              <a:gd name="connsiteX1" fmla="*/ 245269 w 245269"/>
              <a:gd name="connsiteY1" fmla="*/ 242888 h 242888"/>
              <a:gd name="connsiteX2" fmla="*/ 223838 w 245269"/>
              <a:gd name="connsiteY2" fmla="*/ 228600 h 242888"/>
              <a:gd name="connsiteX3" fmla="*/ 116681 w 245269"/>
              <a:gd name="connsiteY3" fmla="*/ 116681 h 242888"/>
              <a:gd name="connsiteX4" fmla="*/ 176213 w 245269"/>
              <a:gd name="connsiteY4" fmla="*/ 116681 h 242888"/>
              <a:gd name="connsiteX5" fmla="*/ 178594 w 245269"/>
              <a:gd name="connsiteY5" fmla="*/ 0 h 242888"/>
              <a:gd name="connsiteX6" fmla="*/ 0 w 245269"/>
              <a:gd name="connsiteY6" fmla="*/ 2381 h 242888"/>
              <a:gd name="connsiteX7" fmla="*/ 0 w 245269"/>
              <a:gd name="connsiteY7" fmla="*/ 83344 h 242888"/>
              <a:gd name="connsiteX8" fmla="*/ 97631 w 245269"/>
              <a:gd name="connsiteY8" fmla="*/ 176213 h 242888"/>
              <a:gd name="connsiteX9" fmla="*/ 161925 w 245269"/>
              <a:gd name="connsiteY9" fmla="*/ 176213 h 242888"/>
              <a:gd name="connsiteX10" fmla="*/ 161925 w 245269"/>
              <a:gd name="connsiteY10" fmla="*/ 204788 h 242888"/>
              <a:gd name="connsiteX11" fmla="*/ 78581 w 245269"/>
              <a:gd name="connsiteY11" fmla="*/ 235744 h 242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45269" h="242888">
                <a:moveTo>
                  <a:pt x="78581" y="235744"/>
                </a:moveTo>
                <a:lnTo>
                  <a:pt x="245269" y="242888"/>
                </a:lnTo>
                <a:lnTo>
                  <a:pt x="223838" y="228600"/>
                </a:lnTo>
                <a:lnTo>
                  <a:pt x="116681" y="116681"/>
                </a:lnTo>
                <a:lnTo>
                  <a:pt x="176213" y="116681"/>
                </a:lnTo>
                <a:cubicBezTo>
                  <a:pt x="177007" y="77787"/>
                  <a:pt x="177800" y="38894"/>
                  <a:pt x="178594" y="0"/>
                </a:cubicBezTo>
                <a:lnTo>
                  <a:pt x="0" y="2381"/>
                </a:lnTo>
                <a:lnTo>
                  <a:pt x="0" y="83344"/>
                </a:lnTo>
                <a:lnTo>
                  <a:pt x="97631" y="176213"/>
                </a:lnTo>
                <a:lnTo>
                  <a:pt x="161925" y="176213"/>
                </a:lnTo>
                <a:lnTo>
                  <a:pt x="161925" y="204788"/>
                </a:lnTo>
                <a:lnTo>
                  <a:pt x="78581" y="235744"/>
                </a:lnTo>
                <a:close/>
              </a:path>
            </a:pathLst>
          </a:custGeom>
          <a:solidFill>
            <a:schemeClr val="tx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4" name="163 - Ελεύθερη σχεδίαση"/>
          <p:cNvSpPr/>
          <p:nvPr/>
        </p:nvSpPr>
        <p:spPr>
          <a:xfrm>
            <a:off x="2669852" y="3493790"/>
            <a:ext cx="1877699" cy="161184"/>
          </a:xfrm>
          <a:custGeom>
            <a:avLst/>
            <a:gdLst>
              <a:gd name="connsiteX0" fmla="*/ 1447393 w 1877699"/>
              <a:gd name="connsiteY0" fmla="*/ 134471 h 161184"/>
              <a:gd name="connsiteX1" fmla="*/ 2445 w 1877699"/>
              <a:gd name="connsiteY1" fmla="*/ 134471 h 161184"/>
              <a:gd name="connsiteX2" fmla="*/ 0 w 1877699"/>
              <a:gd name="connsiteY2" fmla="*/ 0 h 161184"/>
              <a:gd name="connsiteX3" fmla="*/ 1684550 w 1877699"/>
              <a:gd name="connsiteY3" fmla="*/ 2445 h 161184"/>
              <a:gd name="connsiteX4" fmla="*/ 1706554 w 1877699"/>
              <a:gd name="connsiteY4" fmla="*/ 17115 h 161184"/>
              <a:gd name="connsiteX5" fmla="*/ 1804351 w 1877699"/>
              <a:gd name="connsiteY5" fmla="*/ 102687 h 161184"/>
              <a:gd name="connsiteX6" fmla="*/ 1877699 w 1877699"/>
              <a:gd name="connsiteY6" fmla="*/ 92907 h 161184"/>
              <a:gd name="connsiteX7" fmla="*/ 1799461 w 1877699"/>
              <a:gd name="connsiteY7" fmla="*/ 129581 h 161184"/>
              <a:gd name="connsiteX8" fmla="*/ 1447393 w 1877699"/>
              <a:gd name="connsiteY8" fmla="*/ 134471 h 161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77699" h="161184">
                <a:moveTo>
                  <a:pt x="1447393" y="134471"/>
                </a:moveTo>
                <a:lnTo>
                  <a:pt x="2445" y="134471"/>
                </a:lnTo>
                <a:lnTo>
                  <a:pt x="0" y="0"/>
                </a:lnTo>
                <a:lnTo>
                  <a:pt x="1684550" y="2445"/>
                </a:lnTo>
                <a:lnTo>
                  <a:pt x="1706554" y="17115"/>
                </a:lnTo>
                <a:lnTo>
                  <a:pt x="1804351" y="102687"/>
                </a:lnTo>
                <a:lnTo>
                  <a:pt x="1877699" y="92907"/>
                </a:lnTo>
                <a:cubicBezTo>
                  <a:pt x="1798732" y="132390"/>
                  <a:pt x="1799461" y="161184"/>
                  <a:pt x="1799461" y="129581"/>
                </a:cubicBezTo>
                <a:lnTo>
                  <a:pt x="1447393" y="134471"/>
                </a:lnTo>
                <a:close/>
              </a:path>
            </a:pathLst>
          </a:cu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5" name="164 - Ελεύθερη σχεδίαση"/>
          <p:cNvSpPr/>
          <p:nvPr/>
        </p:nvSpPr>
        <p:spPr>
          <a:xfrm>
            <a:off x="970633" y="3479121"/>
            <a:ext cx="1708999" cy="200483"/>
          </a:xfrm>
          <a:custGeom>
            <a:avLst/>
            <a:gdLst>
              <a:gd name="connsiteX0" fmla="*/ 1706554 w 1708999"/>
              <a:gd name="connsiteY0" fmla="*/ 0 h 200483"/>
              <a:gd name="connsiteX1" fmla="*/ 1708999 w 1708999"/>
              <a:gd name="connsiteY1" fmla="*/ 200483 h 200483"/>
              <a:gd name="connsiteX2" fmla="*/ 0 w 1708999"/>
              <a:gd name="connsiteY2" fmla="*/ 195593 h 200483"/>
              <a:gd name="connsiteX3" fmla="*/ 0 w 1708999"/>
              <a:gd name="connsiteY3" fmla="*/ 4890 h 200483"/>
              <a:gd name="connsiteX4" fmla="*/ 1706554 w 1708999"/>
              <a:gd name="connsiteY4" fmla="*/ 0 h 200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8999" h="200483">
                <a:moveTo>
                  <a:pt x="1706554" y="0"/>
                </a:moveTo>
                <a:lnTo>
                  <a:pt x="1708999" y="200483"/>
                </a:lnTo>
                <a:lnTo>
                  <a:pt x="0" y="195593"/>
                </a:lnTo>
                <a:lnTo>
                  <a:pt x="0" y="4890"/>
                </a:lnTo>
                <a:lnTo>
                  <a:pt x="1706554" y="0"/>
                </a:lnTo>
                <a:close/>
              </a:path>
            </a:pathLst>
          </a:cu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6" name="165 - Έλλειψη"/>
          <p:cNvSpPr/>
          <p:nvPr/>
        </p:nvSpPr>
        <p:spPr>
          <a:xfrm>
            <a:off x="1071538" y="3500438"/>
            <a:ext cx="71438" cy="7143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7" name="166 - Έλλειψη"/>
          <p:cNvSpPr/>
          <p:nvPr/>
        </p:nvSpPr>
        <p:spPr>
          <a:xfrm>
            <a:off x="1932325" y="3503969"/>
            <a:ext cx="71438" cy="7143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8" name="167 - Έλλειψη"/>
          <p:cNvSpPr/>
          <p:nvPr/>
        </p:nvSpPr>
        <p:spPr>
          <a:xfrm>
            <a:off x="1496635" y="3526906"/>
            <a:ext cx="71438" cy="7143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9" name="168 - Έλλειψη"/>
          <p:cNvSpPr/>
          <p:nvPr/>
        </p:nvSpPr>
        <p:spPr>
          <a:xfrm>
            <a:off x="2357422" y="3530437"/>
            <a:ext cx="71438" cy="7143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3" name="172 - TextBox"/>
          <p:cNvSpPr txBox="1"/>
          <p:nvPr/>
        </p:nvSpPr>
        <p:spPr>
          <a:xfrm>
            <a:off x="1299500" y="1629402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bar</a:t>
            </a:r>
            <a:endParaRPr lang="el-GR" dirty="0"/>
          </a:p>
        </p:txBody>
      </p:sp>
      <p:sp>
        <p:nvSpPr>
          <p:cNvPr id="174" name="173 - TextBox"/>
          <p:cNvSpPr txBox="1"/>
          <p:nvPr/>
        </p:nvSpPr>
        <p:spPr>
          <a:xfrm>
            <a:off x="7361280" y="1643050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bar</a:t>
            </a:r>
            <a:endParaRPr lang="el-GR" dirty="0"/>
          </a:p>
        </p:txBody>
      </p:sp>
      <p:grpSp>
        <p:nvGrpSpPr>
          <p:cNvPr id="34" name="174 - Ομάδα"/>
          <p:cNvGrpSpPr/>
          <p:nvPr/>
        </p:nvGrpSpPr>
        <p:grpSpPr>
          <a:xfrm>
            <a:off x="6551364" y="3857628"/>
            <a:ext cx="1714512" cy="428629"/>
            <a:chOff x="6715140" y="3857628"/>
            <a:chExt cx="1714512" cy="428629"/>
          </a:xfrm>
        </p:grpSpPr>
        <p:cxnSp>
          <p:nvCxnSpPr>
            <p:cNvPr id="176" name="175 - Ευθύγραμμο βέλος σύνδεσης"/>
            <p:cNvCxnSpPr/>
            <p:nvPr/>
          </p:nvCxnSpPr>
          <p:spPr>
            <a:xfrm rot="16200000" flipH="1">
              <a:off x="6715140" y="3857628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176 - Ευθύγραμμο βέλος σύνδεσης"/>
            <p:cNvCxnSpPr/>
            <p:nvPr/>
          </p:nvCxnSpPr>
          <p:spPr>
            <a:xfrm rot="16200000" flipH="1">
              <a:off x="6929454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177 - Ευθύγραμμο βέλος σύνδεσης"/>
            <p:cNvCxnSpPr/>
            <p:nvPr/>
          </p:nvCxnSpPr>
          <p:spPr>
            <a:xfrm rot="16200000" flipH="1">
              <a:off x="7143768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178 - Ευθύγραμμο βέλος σύνδεσης"/>
            <p:cNvCxnSpPr/>
            <p:nvPr/>
          </p:nvCxnSpPr>
          <p:spPr>
            <a:xfrm rot="16200000" flipH="1">
              <a:off x="7358082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179 - Ευθύγραμμο βέλος σύνδεσης"/>
            <p:cNvCxnSpPr/>
            <p:nvPr/>
          </p:nvCxnSpPr>
          <p:spPr>
            <a:xfrm rot="16200000" flipH="1">
              <a:off x="7572395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180 - Ευθύγραμμο βέλος σύνδεσης"/>
            <p:cNvCxnSpPr/>
            <p:nvPr/>
          </p:nvCxnSpPr>
          <p:spPr>
            <a:xfrm rot="16200000" flipH="1">
              <a:off x="7786711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181 - Ευθύγραμμο βέλος σύνδεσης"/>
            <p:cNvCxnSpPr/>
            <p:nvPr/>
          </p:nvCxnSpPr>
          <p:spPr>
            <a:xfrm rot="16200000" flipH="1">
              <a:off x="8001024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182 - Ομάδα"/>
          <p:cNvGrpSpPr/>
          <p:nvPr/>
        </p:nvGrpSpPr>
        <p:grpSpPr>
          <a:xfrm flipV="1">
            <a:off x="714348" y="3857628"/>
            <a:ext cx="1714512" cy="428629"/>
            <a:chOff x="6715140" y="3857628"/>
            <a:chExt cx="1714512" cy="428629"/>
          </a:xfrm>
        </p:grpSpPr>
        <p:cxnSp>
          <p:nvCxnSpPr>
            <p:cNvPr id="184" name="183 - Ευθύγραμμο βέλος σύνδεσης"/>
            <p:cNvCxnSpPr/>
            <p:nvPr/>
          </p:nvCxnSpPr>
          <p:spPr>
            <a:xfrm rot="16200000" flipH="1">
              <a:off x="6715140" y="3857628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184 - Ευθύγραμμο βέλος σύνδεσης"/>
            <p:cNvCxnSpPr/>
            <p:nvPr/>
          </p:nvCxnSpPr>
          <p:spPr>
            <a:xfrm rot="16200000" flipH="1">
              <a:off x="6929454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185 - Ευθύγραμμο βέλος σύνδεσης"/>
            <p:cNvCxnSpPr/>
            <p:nvPr/>
          </p:nvCxnSpPr>
          <p:spPr>
            <a:xfrm rot="16200000" flipH="1">
              <a:off x="7143768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186 - Ευθύγραμμο βέλος σύνδεσης"/>
            <p:cNvCxnSpPr/>
            <p:nvPr/>
          </p:nvCxnSpPr>
          <p:spPr>
            <a:xfrm rot="16200000" flipH="1">
              <a:off x="7358082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187 - Ευθύγραμμο βέλος σύνδεσης"/>
            <p:cNvCxnSpPr/>
            <p:nvPr/>
          </p:nvCxnSpPr>
          <p:spPr>
            <a:xfrm rot="16200000" flipH="1">
              <a:off x="7572395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188 - Ευθύγραμμο βέλος σύνδεσης"/>
            <p:cNvCxnSpPr/>
            <p:nvPr/>
          </p:nvCxnSpPr>
          <p:spPr>
            <a:xfrm rot="16200000" flipH="1">
              <a:off x="7786711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189 - Ευθύγραμμο βέλος σύνδεσης"/>
            <p:cNvCxnSpPr/>
            <p:nvPr/>
          </p:nvCxnSpPr>
          <p:spPr>
            <a:xfrm rot="16200000" flipH="1">
              <a:off x="8001024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3" name="192 - Στρογγυλεμένο ορθογώνιο"/>
          <p:cNvSpPr/>
          <p:nvPr/>
        </p:nvSpPr>
        <p:spPr>
          <a:xfrm>
            <a:off x="214282" y="2684640"/>
            <a:ext cx="500066" cy="2857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92" name="191 - TextBox"/>
          <p:cNvSpPr txBox="1"/>
          <p:nvPr/>
        </p:nvSpPr>
        <p:spPr>
          <a:xfrm>
            <a:off x="112864" y="2631040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</a:t>
            </a:r>
            <a:r>
              <a:rPr lang="el-GR" dirty="0"/>
              <a:t>2</a:t>
            </a:r>
            <a:r>
              <a:rPr lang="en-US" dirty="0"/>
              <a:t>6</a:t>
            </a:r>
            <a:r>
              <a:rPr lang="el-GR" baseline="30000" dirty="0"/>
              <a:t>0</a:t>
            </a:r>
            <a:r>
              <a:rPr lang="en-US" dirty="0"/>
              <a:t>C</a:t>
            </a:r>
            <a:endParaRPr lang="el-GR" dirty="0"/>
          </a:p>
        </p:txBody>
      </p:sp>
      <p:grpSp>
        <p:nvGrpSpPr>
          <p:cNvPr id="36" name="169 - Ομάδα"/>
          <p:cNvGrpSpPr/>
          <p:nvPr/>
        </p:nvGrpSpPr>
        <p:grpSpPr>
          <a:xfrm>
            <a:off x="4000496" y="428604"/>
            <a:ext cx="785818" cy="500066"/>
            <a:chOff x="7361594" y="1214422"/>
            <a:chExt cx="785818" cy="500066"/>
          </a:xfrm>
        </p:grpSpPr>
        <p:sp>
          <p:nvSpPr>
            <p:cNvPr id="194" name="193 - TextBox"/>
            <p:cNvSpPr txBox="1"/>
            <p:nvPr/>
          </p:nvSpPr>
          <p:spPr>
            <a:xfrm>
              <a:off x="7361594" y="1285860"/>
              <a:ext cx="7858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/>
                <a:t>22</a:t>
              </a:r>
              <a:r>
                <a:rPr lang="el-GR" baseline="30000" dirty="0"/>
                <a:t>0</a:t>
              </a:r>
              <a:r>
                <a:rPr lang="en-US" dirty="0"/>
                <a:t>C</a:t>
              </a:r>
              <a:endParaRPr lang="el-GR" dirty="0"/>
            </a:p>
          </p:txBody>
        </p:sp>
        <p:sp>
          <p:nvSpPr>
            <p:cNvPr id="195" name="194 - Στρογγυλεμένο ορθογώνιο"/>
            <p:cNvSpPr/>
            <p:nvPr/>
          </p:nvSpPr>
          <p:spPr>
            <a:xfrm>
              <a:off x="7388576" y="1214422"/>
              <a:ext cx="571504" cy="500066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196" name="195 - TextBox"/>
          <p:cNvSpPr txBox="1"/>
          <p:nvPr/>
        </p:nvSpPr>
        <p:spPr>
          <a:xfrm>
            <a:off x="3643306" y="71414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ΠΕΡΙΒΑΛΛΟΝ</a:t>
            </a:r>
          </a:p>
        </p:txBody>
      </p:sp>
      <p:sp>
        <p:nvSpPr>
          <p:cNvPr id="197" name="196 - TextBox"/>
          <p:cNvSpPr txBox="1"/>
          <p:nvPr/>
        </p:nvSpPr>
        <p:spPr>
          <a:xfrm>
            <a:off x="1129440" y="0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R 134 a</a:t>
            </a:r>
            <a:endParaRPr lang="el-GR" sz="2800" b="1" dirty="0"/>
          </a:p>
        </p:txBody>
      </p:sp>
      <p:grpSp>
        <p:nvGrpSpPr>
          <p:cNvPr id="37" name="197 - Ομάδα"/>
          <p:cNvGrpSpPr/>
          <p:nvPr/>
        </p:nvGrpSpPr>
        <p:grpSpPr>
          <a:xfrm>
            <a:off x="6500826" y="71414"/>
            <a:ext cx="2571736" cy="1143008"/>
            <a:chOff x="6572264" y="-24"/>
            <a:chExt cx="2571736" cy="1215240"/>
          </a:xfrm>
        </p:grpSpPr>
        <p:sp>
          <p:nvSpPr>
            <p:cNvPr id="199" name="198 - TextBox"/>
            <p:cNvSpPr txBox="1"/>
            <p:nvPr/>
          </p:nvSpPr>
          <p:spPr>
            <a:xfrm>
              <a:off x="6572264" y="-24"/>
              <a:ext cx="12858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dirty="0"/>
                <a:t>ΠΙΕΣΗ  </a:t>
              </a:r>
            </a:p>
          </p:txBody>
        </p:sp>
        <p:sp>
          <p:nvSpPr>
            <p:cNvPr id="200" name="199 - Ορθογώνιο"/>
            <p:cNvSpPr/>
            <p:nvPr/>
          </p:nvSpPr>
          <p:spPr>
            <a:xfrm>
              <a:off x="6572264" y="0"/>
              <a:ext cx="2571736" cy="121442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201" name="200 - Ευθεία γραμμή σύνδεσης"/>
            <p:cNvCxnSpPr/>
            <p:nvPr/>
          </p:nvCxnSpPr>
          <p:spPr>
            <a:xfrm>
              <a:off x="6572264" y="357166"/>
              <a:ext cx="2571736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201 - Ευθεία γραμμή σύνδεσης"/>
            <p:cNvCxnSpPr/>
            <p:nvPr/>
          </p:nvCxnSpPr>
          <p:spPr>
            <a:xfrm rot="10800000" flipH="1">
              <a:off x="6572264" y="754225"/>
              <a:ext cx="2571736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202 - Ευθεία γραμμή σύνδεσης"/>
            <p:cNvCxnSpPr>
              <a:stCxn id="200" idx="0"/>
              <a:endCxn id="200" idx="2"/>
            </p:cNvCxnSpPr>
            <p:nvPr/>
          </p:nvCxnSpPr>
          <p:spPr>
            <a:xfrm rot="16200000" flipH="1">
              <a:off x="7250921" y="607211"/>
              <a:ext cx="1214422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4" name="203 - TextBox"/>
            <p:cNvSpPr txBox="1"/>
            <p:nvPr/>
          </p:nvSpPr>
          <p:spPr>
            <a:xfrm>
              <a:off x="7858148" y="0"/>
              <a:ext cx="12858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baseline="30000" dirty="0"/>
                <a:t>0</a:t>
              </a:r>
              <a:r>
                <a:rPr lang="en-US" b="1" dirty="0"/>
                <a:t>C</a:t>
              </a:r>
              <a:endParaRPr lang="el-GR" b="1" dirty="0"/>
            </a:p>
          </p:txBody>
        </p:sp>
        <p:sp>
          <p:nvSpPr>
            <p:cNvPr id="205" name="204 - TextBox"/>
            <p:cNvSpPr txBox="1"/>
            <p:nvPr/>
          </p:nvSpPr>
          <p:spPr>
            <a:xfrm>
              <a:off x="6572264" y="357166"/>
              <a:ext cx="1285884" cy="425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1 bar</a:t>
              </a:r>
              <a:endParaRPr lang="el-GR" sz="2000" dirty="0"/>
            </a:p>
          </p:txBody>
        </p:sp>
        <p:sp>
          <p:nvSpPr>
            <p:cNvPr id="206" name="205 - TextBox"/>
            <p:cNvSpPr txBox="1"/>
            <p:nvPr/>
          </p:nvSpPr>
          <p:spPr>
            <a:xfrm>
              <a:off x="7858148" y="357166"/>
              <a:ext cx="1285852" cy="425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-26 </a:t>
              </a:r>
              <a:r>
                <a:rPr lang="el-GR" sz="2000" baseline="30000" dirty="0"/>
                <a:t>0</a:t>
              </a:r>
              <a:r>
                <a:rPr lang="en-US" sz="2000" dirty="0"/>
                <a:t>C </a:t>
              </a:r>
              <a:endParaRPr lang="el-GR" sz="2000" dirty="0"/>
            </a:p>
          </p:txBody>
        </p:sp>
        <p:sp>
          <p:nvSpPr>
            <p:cNvPr id="207" name="206 - TextBox"/>
            <p:cNvSpPr txBox="1"/>
            <p:nvPr/>
          </p:nvSpPr>
          <p:spPr>
            <a:xfrm>
              <a:off x="6572264" y="785794"/>
              <a:ext cx="1285884" cy="425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12 bar</a:t>
              </a:r>
              <a:endParaRPr lang="el-GR" sz="2000" dirty="0"/>
            </a:p>
          </p:txBody>
        </p:sp>
        <p:sp>
          <p:nvSpPr>
            <p:cNvPr id="208" name="207 - TextBox"/>
            <p:cNvSpPr txBox="1"/>
            <p:nvPr/>
          </p:nvSpPr>
          <p:spPr>
            <a:xfrm>
              <a:off x="7858148" y="785794"/>
              <a:ext cx="1285852" cy="425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46</a:t>
              </a:r>
              <a:r>
                <a:rPr lang="el-GR" sz="2000" baseline="30000" dirty="0"/>
                <a:t>0</a:t>
              </a:r>
              <a:r>
                <a:rPr lang="en-US" sz="2000" dirty="0"/>
                <a:t>C </a:t>
              </a:r>
              <a:endParaRPr lang="el-GR" sz="2000" dirty="0"/>
            </a:p>
          </p:txBody>
        </p:sp>
      </p:grpSp>
      <p:sp>
        <p:nvSpPr>
          <p:cNvPr id="175" name="174 - Ορθογώνιο"/>
          <p:cNvSpPr/>
          <p:nvPr/>
        </p:nvSpPr>
        <p:spPr>
          <a:xfrm>
            <a:off x="2765954" y="3367610"/>
            <a:ext cx="1571636" cy="71438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83" name="182 - Ορθογώνιο"/>
          <p:cNvSpPr/>
          <p:nvPr/>
        </p:nvSpPr>
        <p:spPr>
          <a:xfrm>
            <a:off x="2765954" y="3673458"/>
            <a:ext cx="1571636" cy="71438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91" name="190 - Επεξήγηση με στρογγυλεμένο παραλληλόγραμμο"/>
          <p:cNvSpPr/>
          <p:nvPr/>
        </p:nvSpPr>
        <p:spPr>
          <a:xfrm>
            <a:off x="3000364" y="4500570"/>
            <a:ext cx="1571636" cy="1000132"/>
          </a:xfrm>
          <a:prstGeom prst="wedgeRoundRectCallout">
            <a:avLst>
              <a:gd name="adj1" fmla="val -22741"/>
              <a:gd name="adj2" fmla="val -12335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ΜΟΝΩΣΗ</a:t>
            </a:r>
          </a:p>
        </p:txBody>
      </p:sp>
      <p:sp>
        <p:nvSpPr>
          <p:cNvPr id="198" name="197 - TextBox"/>
          <p:cNvSpPr txBox="1"/>
          <p:nvPr/>
        </p:nvSpPr>
        <p:spPr>
          <a:xfrm>
            <a:off x="1071538" y="2643182"/>
            <a:ext cx="150019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b="1" dirty="0"/>
              <a:t>ΕΞΑΤΜΙΣΤΗΣ</a:t>
            </a:r>
          </a:p>
        </p:txBody>
      </p:sp>
      <p:sp>
        <p:nvSpPr>
          <p:cNvPr id="212" name="211 - TextBox"/>
          <p:cNvSpPr txBox="1"/>
          <p:nvPr/>
        </p:nvSpPr>
        <p:spPr>
          <a:xfrm>
            <a:off x="6414398" y="2714620"/>
            <a:ext cx="171451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b="1" dirty="0"/>
              <a:t>ΣΥΜΠΥΚΝΩΤΗΣ</a:t>
            </a:r>
          </a:p>
        </p:txBody>
      </p:sp>
      <p:sp>
        <p:nvSpPr>
          <p:cNvPr id="213" name="212 - TextBox"/>
          <p:cNvSpPr txBox="1"/>
          <p:nvPr/>
        </p:nvSpPr>
        <p:spPr>
          <a:xfrm>
            <a:off x="3714744" y="2285992"/>
            <a:ext cx="150019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b="1" dirty="0"/>
              <a:t>ΣΥΜΠΙΕΣΤΗΣ</a:t>
            </a:r>
          </a:p>
        </p:txBody>
      </p:sp>
      <p:sp>
        <p:nvSpPr>
          <p:cNvPr id="214" name="213 - TextBox"/>
          <p:cNvSpPr txBox="1"/>
          <p:nvPr/>
        </p:nvSpPr>
        <p:spPr>
          <a:xfrm>
            <a:off x="3929058" y="3786190"/>
            <a:ext cx="150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/>
              <a:t>ΕΚΤΟΝΩΤΙΚΟ ΜΕΣΟ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" grpId="0" animBg="1"/>
      <p:bldP spid="183" grpId="0" animBg="1"/>
      <p:bldP spid="191" grpId="0" animBg="1"/>
      <p:bldP spid="198" grpId="0" animBg="1"/>
      <p:bldP spid="212" grpId="0" animBg="1"/>
      <p:bldP spid="213" grpId="0" animBg="1"/>
      <p:bldP spid="2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161 - Ορθογώνιο"/>
          <p:cNvSpPr/>
          <p:nvPr/>
        </p:nvSpPr>
        <p:spPr>
          <a:xfrm>
            <a:off x="115548" y="785794"/>
            <a:ext cx="3214710" cy="428628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7" name="74 - Ομάδα"/>
          <p:cNvGrpSpPr/>
          <p:nvPr/>
        </p:nvGrpSpPr>
        <p:grpSpPr>
          <a:xfrm>
            <a:off x="928662" y="1142985"/>
            <a:ext cx="7215238" cy="2688175"/>
            <a:chOff x="857224" y="1142985"/>
            <a:chExt cx="7215238" cy="2688175"/>
          </a:xfrm>
        </p:grpSpPr>
        <p:sp>
          <p:nvSpPr>
            <p:cNvPr id="2" name="1 - Ορθογώνιο"/>
            <p:cNvSpPr/>
            <p:nvPr/>
          </p:nvSpPr>
          <p:spPr>
            <a:xfrm>
              <a:off x="857224" y="2357431"/>
              <a:ext cx="1785950" cy="1357322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" name="2 - Ορθογώνιο"/>
            <p:cNvSpPr/>
            <p:nvPr/>
          </p:nvSpPr>
          <p:spPr>
            <a:xfrm>
              <a:off x="6286512" y="2357431"/>
              <a:ext cx="1785950" cy="1357322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pic>
          <p:nvPicPr>
            <p:cNvPr id="4" name="Picture 2" descr="ΠΑΛΙΝΔΡΟΜΙΚΟΣ"/>
            <p:cNvPicPr>
              <a:picLocks noChangeAspect="1" noChangeArrowheads="1" noCrop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571868" y="1142985"/>
              <a:ext cx="1785950" cy="1857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4 - Ελεύθερη σχεδίαση"/>
            <p:cNvSpPr/>
            <p:nvPr/>
          </p:nvSpPr>
          <p:spPr>
            <a:xfrm>
              <a:off x="2348179" y="1488078"/>
              <a:ext cx="1295127" cy="869353"/>
            </a:xfrm>
            <a:custGeom>
              <a:avLst/>
              <a:gdLst>
                <a:gd name="connsiteX0" fmla="*/ 1236269 w 1236269"/>
                <a:gd name="connsiteY0" fmla="*/ 0 h 914400"/>
                <a:gd name="connsiteX1" fmla="*/ 7315 w 1236269"/>
                <a:gd name="connsiteY1" fmla="*/ 0 h 914400"/>
                <a:gd name="connsiteX2" fmla="*/ 0 w 1236269"/>
                <a:gd name="connsiteY2" fmla="*/ 9144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269" h="914400">
                  <a:moveTo>
                    <a:pt x="1236269" y="0"/>
                  </a:moveTo>
                  <a:lnTo>
                    <a:pt x="7315" y="0"/>
                  </a:lnTo>
                  <a:cubicBezTo>
                    <a:pt x="4877" y="304800"/>
                    <a:pt x="2438" y="609600"/>
                    <a:pt x="0" y="914400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" name="5 - Ελεύθερη σχεδίαση"/>
            <p:cNvSpPr/>
            <p:nvPr/>
          </p:nvSpPr>
          <p:spPr>
            <a:xfrm>
              <a:off x="2199916" y="1329751"/>
              <a:ext cx="1443390" cy="1027680"/>
            </a:xfrm>
            <a:custGeom>
              <a:avLst/>
              <a:gdLst>
                <a:gd name="connsiteX0" fmla="*/ 1236269 w 1236269"/>
                <a:gd name="connsiteY0" fmla="*/ 0 h 914400"/>
                <a:gd name="connsiteX1" fmla="*/ 7315 w 1236269"/>
                <a:gd name="connsiteY1" fmla="*/ 0 h 914400"/>
                <a:gd name="connsiteX2" fmla="*/ 0 w 1236269"/>
                <a:gd name="connsiteY2" fmla="*/ 9144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269" h="914400">
                  <a:moveTo>
                    <a:pt x="1236269" y="0"/>
                  </a:moveTo>
                  <a:lnTo>
                    <a:pt x="7315" y="0"/>
                  </a:lnTo>
                  <a:cubicBezTo>
                    <a:pt x="4877" y="304800"/>
                    <a:pt x="2438" y="609600"/>
                    <a:pt x="0" y="914400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0" name="9 - Ευθεία γραμμή σύνδεσης"/>
            <p:cNvCxnSpPr/>
            <p:nvPr/>
          </p:nvCxnSpPr>
          <p:spPr>
            <a:xfrm rot="5400000">
              <a:off x="2175656" y="2357431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10 - Ευθεία γραμμή σύνδεσης"/>
            <p:cNvCxnSpPr/>
            <p:nvPr/>
          </p:nvCxnSpPr>
          <p:spPr>
            <a:xfrm rot="5400000">
              <a:off x="2227245" y="2356637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11 - Ελεύθερη σχεδίαση"/>
            <p:cNvSpPr/>
            <p:nvPr/>
          </p:nvSpPr>
          <p:spPr>
            <a:xfrm>
              <a:off x="5177481" y="1496333"/>
              <a:ext cx="1346887" cy="877329"/>
            </a:xfrm>
            <a:custGeom>
              <a:avLst/>
              <a:gdLst>
                <a:gd name="connsiteX0" fmla="*/ 0 w 1346887"/>
                <a:gd name="connsiteY0" fmla="*/ 0 h 877329"/>
                <a:gd name="connsiteX1" fmla="*/ 1346887 w 1346887"/>
                <a:gd name="connsiteY1" fmla="*/ 0 h 877329"/>
                <a:gd name="connsiteX2" fmla="*/ 1340708 w 1346887"/>
                <a:gd name="connsiteY2" fmla="*/ 877329 h 877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6887" h="877329">
                  <a:moveTo>
                    <a:pt x="0" y="0"/>
                  </a:moveTo>
                  <a:lnTo>
                    <a:pt x="1346887" y="0"/>
                  </a:lnTo>
                  <a:cubicBezTo>
                    <a:pt x="1344827" y="292443"/>
                    <a:pt x="1342768" y="584886"/>
                    <a:pt x="1340708" y="877329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3" name="12 - Ελεύθερη σχεδίαση"/>
            <p:cNvSpPr/>
            <p:nvPr/>
          </p:nvSpPr>
          <p:spPr>
            <a:xfrm>
              <a:off x="5202586" y="1324870"/>
              <a:ext cx="1500198" cy="1020205"/>
            </a:xfrm>
            <a:custGeom>
              <a:avLst/>
              <a:gdLst>
                <a:gd name="connsiteX0" fmla="*/ 0 w 1346887"/>
                <a:gd name="connsiteY0" fmla="*/ 0 h 877329"/>
                <a:gd name="connsiteX1" fmla="*/ 1346887 w 1346887"/>
                <a:gd name="connsiteY1" fmla="*/ 0 h 877329"/>
                <a:gd name="connsiteX2" fmla="*/ 1340708 w 1346887"/>
                <a:gd name="connsiteY2" fmla="*/ 877329 h 877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6887" h="877329">
                  <a:moveTo>
                    <a:pt x="0" y="0"/>
                  </a:moveTo>
                  <a:lnTo>
                    <a:pt x="1346887" y="0"/>
                  </a:lnTo>
                  <a:cubicBezTo>
                    <a:pt x="1344827" y="292443"/>
                    <a:pt x="1342768" y="584886"/>
                    <a:pt x="1340708" y="877329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4" name="13 - Ευθεία γραμμή σύνδεσης"/>
            <p:cNvCxnSpPr/>
            <p:nvPr/>
          </p:nvCxnSpPr>
          <p:spPr>
            <a:xfrm rot="5400000">
              <a:off x="6507525" y="2357431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14 - Ευθεία γραμμή σύνδεσης"/>
            <p:cNvCxnSpPr/>
            <p:nvPr/>
          </p:nvCxnSpPr>
          <p:spPr>
            <a:xfrm rot="5400000">
              <a:off x="6577648" y="2356637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17 - Ομάδα"/>
            <p:cNvGrpSpPr/>
            <p:nvPr/>
          </p:nvGrpSpPr>
          <p:grpSpPr>
            <a:xfrm rot="16200000">
              <a:off x="5182369" y="1338629"/>
              <a:ext cx="65942" cy="143672"/>
              <a:chOff x="6716145" y="1652572"/>
              <a:chExt cx="65942" cy="143672"/>
            </a:xfrm>
          </p:grpSpPr>
          <p:cxnSp>
            <p:nvCxnSpPr>
              <p:cNvPr id="16" name="15 - Ευθεία γραμμή σύνδεσης"/>
              <p:cNvCxnSpPr/>
              <p:nvPr/>
            </p:nvCxnSpPr>
            <p:spPr>
              <a:xfrm rot="5400000">
                <a:off x="6645501" y="1724012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16 - Ευθεία γραμμή σύνδεσης"/>
              <p:cNvCxnSpPr/>
              <p:nvPr/>
            </p:nvCxnSpPr>
            <p:spPr>
              <a:xfrm rot="5400000">
                <a:off x="6709855" y="1723216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18 - Ομάδα"/>
            <p:cNvGrpSpPr/>
            <p:nvPr/>
          </p:nvGrpSpPr>
          <p:grpSpPr>
            <a:xfrm rot="16200000">
              <a:off x="3539295" y="1338629"/>
              <a:ext cx="65942" cy="143672"/>
              <a:chOff x="6716145" y="1652572"/>
              <a:chExt cx="65942" cy="143672"/>
            </a:xfrm>
          </p:grpSpPr>
          <p:cxnSp>
            <p:nvCxnSpPr>
              <p:cNvPr id="20" name="19 - Ευθεία γραμμή σύνδεσης"/>
              <p:cNvCxnSpPr/>
              <p:nvPr/>
            </p:nvCxnSpPr>
            <p:spPr>
              <a:xfrm rot="5400000">
                <a:off x="6645501" y="1724012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20 - Ευθεία γραμμή σύνδεσης"/>
              <p:cNvCxnSpPr/>
              <p:nvPr/>
            </p:nvCxnSpPr>
            <p:spPr>
              <a:xfrm rot="5400000">
                <a:off x="6709855" y="1723216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3" name="22 - Ευθεία γραμμή σύνδεσης"/>
            <p:cNvCxnSpPr/>
            <p:nvPr/>
          </p:nvCxnSpPr>
          <p:spPr>
            <a:xfrm>
              <a:off x="2643174" y="3473971"/>
              <a:ext cx="3643338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24 - Ευθεία γραμμή σύνδεσης"/>
            <p:cNvCxnSpPr/>
            <p:nvPr/>
          </p:nvCxnSpPr>
          <p:spPr>
            <a:xfrm>
              <a:off x="2643174" y="3653667"/>
              <a:ext cx="3643338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25 - Ομάδα"/>
            <p:cNvGrpSpPr/>
            <p:nvPr/>
          </p:nvGrpSpPr>
          <p:grpSpPr>
            <a:xfrm rot="16200000">
              <a:off x="6253939" y="3489698"/>
              <a:ext cx="65942" cy="143672"/>
              <a:chOff x="6716145" y="1652572"/>
              <a:chExt cx="65942" cy="143672"/>
            </a:xfrm>
          </p:grpSpPr>
          <p:cxnSp>
            <p:nvCxnSpPr>
              <p:cNvPr id="27" name="26 - Ευθεία γραμμή σύνδεσης"/>
              <p:cNvCxnSpPr/>
              <p:nvPr/>
            </p:nvCxnSpPr>
            <p:spPr>
              <a:xfrm rot="5400000">
                <a:off x="6645501" y="1724012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27 - Ευθεία γραμμή σύνδεσης"/>
              <p:cNvCxnSpPr/>
              <p:nvPr/>
            </p:nvCxnSpPr>
            <p:spPr>
              <a:xfrm rot="5400000">
                <a:off x="6709855" y="1723216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28 - Ομάδα"/>
            <p:cNvGrpSpPr/>
            <p:nvPr/>
          </p:nvGrpSpPr>
          <p:grpSpPr>
            <a:xfrm rot="16200000">
              <a:off x="2622389" y="3487838"/>
              <a:ext cx="62411" cy="143672"/>
              <a:chOff x="6716145" y="1652572"/>
              <a:chExt cx="62411" cy="143672"/>
            </a:xfrm>
          </p:grpSpPr>
          <p:cxnSp>
            <p:nvCxnSpPr>
              <p:cNvPr id="30" name="29 - Ευθεία γραμμή σύνδεσης"/>
              <p:cNvCxnSpPr/>
              <p:nvPr/>
            </p:nvCxnSpPr>
            <p:spPr>
              <a:xfrm rot="5400000">
                <a:off x="6645501" y="1724012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30 - Ευθεία γραμμή σύνδεσης"/>
              <p:cNvCxnSpPr/>
              <p:nvPr/>
            </p:nvCxnSpPr>
            <p:spPr>
              <a:xfrm rot="5400000">
                <a:off x="6706324" y="1723216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32 - Ορθογώνιο"/>
            <p:cNvSpPr/>
            <p:nvPr/>
          </p:nvSpPr>
          <p:spPr>
            <a:xfrm>
              <a:off x="4286248" y="3356629"/>
              <a:ext cx="500066" cy="47453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60" name="59 - Ευθεία γραμμή σύνδεσης"/>
            <p:cNvCxnSpPr/>
            <p:nvPr/>
          </p:nvCxnSpPr>
          <p:spPr>
            <a:xfrm>
              <a:off x="4215606" y="3599170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60 - Ευθεία γραμμή σύνδεσης"/>
            <p:cNvCxnSpPr/>
            <p:nvPr/>
          </p:nvCxnSpPr>
          <p:spPr>
            <a:xfrm>
              <a:off x="4214810" y="3534816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61 - Ευθεία γραμμή σύνδεσης"/>
            <p:cNvCxnSpPr/>
            <p:nvPr/>
          </p:nvCxnSpPr>
          <p:spPr>
            <a:xfrm>
              <a:off x="4761597" y="3598352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62 - Ευθεία γραμμή σύνδεσης"/>
            <p:cNvCxnSpPr/>
            <p:nvPr/>
          </p:nvCxnSpPr>
          <p:spPr>
            <a:xfrm>
              <a:off x="4760801" y="3533998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67 - Ελεύθερη σχεδίαση"/>
            <p:cNvSpPr/>
            <p:nvPr/>
          </p:nvSpPr>
          <p:spPr>
            <a:xfrm>
              <a:off x="4282499" y="3468074"/>
              <a:ext cx="515453" cy="190647"/>
            </a:xfrm>
            <a:custGeom>
              <a:avLst/>
              <a:gdLst>
                <a:gd name="connsiteX0" fmla="*/ 0 w 515453"/>
                <a:gd name="connsiteY0" fmla="*/ 0 h 190647"/>
                <a:gd name="connsiteX1" fmla="*/ 116506 w 515453"/>
                <a:gd name="connsiteY1" fmla="*/ 105915 h 190647"/>
                <a:gd name="connsiteX2" fmla="*/ 374233 w 515453"/>
                <a:gd name="connsiteY2" fmla="*/ 105915 h 190647"/>
                <a:gd name="connsiteX3" fmla="*/ 515453 w 515453"/>
                <a:gd name="connsiteY3" fmla="*/ 190647 h 190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453" h="190647">
                  <a:moveTo>
                    <a:pt x="0" y="0"/>
                  </a:moveTo>
                  <a:lnTo>
                    <a:pt x="116506" y="105915"/>
                  </a:lnTo>
                  <a:lnTo>
                    <a:pt x="374233" y="105915"/>
                  </a:lnTo>
                  <a:lnTo>
                    <a:pt x="515453" y="190647"/>
                  </a:ln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69" name="68 - Ευθεία γραμμή σύνδεσης"/>
            <p:cNvCxnSpPr/>
            <p:nvPr/>
          </p:nvCxnSpPr>
          <p:spPr>
            <a:xfrm rot="5400000">
              <a:off x="4431233" y="3616053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69 - Ευθεία γραμμή σύνδεσης"/>
            <p:cNvCxnSpPr/>
            <p:nvPr/>
          </p:nvCxnSpPr>
          <p:spPr>
            <a:xfrm rot="5400000">
              <a:off x="4504887" y="3615259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73 - Ομάδα"/>
            <p:cNvGrpSpPr/>
            <p:nvPr/>
          </p:nvGrpSpPr>
          <p:grpSpPr>
            <a:xfrm>
              <a:off x="4361217" y="3196323"/>
              <a:ext cx="357190" cy="389786"/>
              <a:chOff x="4361217" y="2376944"/>
              <a:chExt cx="357190" cy="389786"/>
            </a:xfrm>
          </p:grpSpPr>
          <p:sp>
            <p:nvSpPr>
              <p:cNvPr id="64" name="63 - Βέλος προς τα κάτω"/>
              <p:cNvSpPr/>
              <p:nvPr/>
            </p:nvSpPr>
            <p:spPr>
              <a:xfrm>
                <a:off x="4467965" y="2392704"/>
                <a:ext cx="142876" cy="374026"/>
              </a:xfrm>
              <a:prstGeom prst="downArrow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73" name="72 - Ορθογώνιο"/>
              <p:cNvSpPr/>
              <p:nvPr/>
            </p:nvSpPr>
            <p:spPr>
              <a:xfrm>
                <a:off x="4361217" y="2376944"/>
                <a:ext cx="357190" cy="71438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</p:grpSp>
      <p:sp>
        <p:nvSpPr>
          <p:cNvPr id="39" name="38 - Έλλειψη"/>
          <p:cNvSpPr/>
          <p:nvPr/>
        </p:nvSpPr>
        <p:spPr>
          <a:xfrm>
            <a:off x="1285852" y="3357562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1" name="40 - Έλλειψη"/>
          <p:cNvSpPr/>
          <p:nvPr/>
        </p:nvSpPr>
        <p:spPr>
          <a:xfrm>
            <a:off x="1214414" y="2786058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3" name="42 - Έλλειψη"/>
          <p:cNvSpPr/>
          <p:nvPr/>
        </p:nvSpPr>
        <p:spPr>
          <a:xfrm>
            <a:off x="2000232" y="2500306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6" name="45 - Έλλειψη"/>
          <p:cNvSpPr/>
          <p:nvPr/>
        </p:nvSpPr>
        <p:spPr>
          <a:xfrm>
            <a:off x="2214546" y="3357562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8" name="47 - Έλλειψη"/>
          <p:cNvSpPr/>
          <p:nvPr/>
        </p:nvSpPr>
        <p:spPr>
          <a:xfrm>
            <a:off x="1857356" y="3143248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9" name="48 - Έλλειψη"/>
          <p:cNvSpPr/>
          <p:nvPr/>
        </p:nvSpPr>
        <p:spPr>
          <a:xfrm>
            <a:off x="2500298" y="2928934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0" name="49 - Έλλειψη"/>
          <p:cNvSpPr/>
          <p:nvPr/>
        </p:nvSpPr>
        <p:spPr>
          <a:xfrm>
            <a:off x="2500298" y="2500306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5" name="54 - Έλλειψη"/>
          <p:cNvSpPr/>
          <p:nvPr/>
        </p:nvSpPr>
        <p:spPr>
          <a:xfrm>
            <a:off x="6572264" y="327660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6" name="55 - Έλλειψη"/>
          <p:cNvSpPr/>
          <p:nvPr/>
        </p:nvSpPr>
        <p:spPr>
          <a:xfrm>
            <a:off x="7143768" y="334803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7" name="56 - Έλλειψη"/>
          <p:cNvSpPr/>
          <p:nvPr/>
        </p:nvSpPr>
        <p:spPr>
          <a:xfrm>
            <a:off x="6572264" y="263365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8" name="57 - Έλλειψη"/>
          <p:cNvSpPr/>
          <p:nvPr/>
        </p:nvSpPr>
        <p:spPr>
          <a:xfrm>
            <a:off x="6572264" y="299084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9" name="58 - Έλλειψη"/>
          <p:cNvSpPr/>
          <p:nvPr/>
        </p:nvSpPr>
        <p:spPr>
          <a:xfrm>
            <a:off x="7358082" y="250030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5" name="64 - Έλλειψη"/>
          <p:cNvSpPr/>
          <p:nvPr/>
        </p:nvSpPr>
        <p:spPr>
          <a:xfrm>
            <a:off x="7000892" y="257174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6" name="65 - Έλλειψη"/>
          <p:cNvSpPr/>
          <p:nvPr/>
        </p:nvSpPr>
        <p:spPr>
          <a:xfrm>
            <a:off x="7000892" y="327660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7" name="66 - Έλλειψη"/>
          <p:cNvSpPr/>
          <p:nvPr/>
        </p:nvSpPr>
        <p:spPr>
          <a:xfrm>
            <a:off x="6715140" y="328612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1" name="70 - Έλλειψη"/>
          <p:cNvSpPr/>
          <p:nvPr/>
        </p:nvSpPr>
        <p:spPr>
          <a:xfrm>
            <a:off x="6929454" y="277653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2" name="71 - Έλλειψη"/>
          <p:cNvSpPr/>
          <p:nvPr/>
        </p:nvSpPr>
        <p:spPr>
          <a:xfrm>
            <a:off x="7215206" y="299084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4" name="73 - Έλλειψη"/>
          <p:cNvSpPr/>
          <p:nvPr/>
        </p:nvSpPr>
        <p:spPr>
          <a:xfrm>
            <a:off x="7858148" y="277653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5" name="74 - Έλλειψη"/>
          <p:cNvSpPr/>
          <p:nvPr/>
        </p:nvSpPr>
        <p:spPr>
          <a:xfrm>
            <a:off x="7858148" y="250030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6" name="75 - Έλλειψη"/>
          <p:cNvSpPr/>
          <p:nvPr/>
        </p:nvSpPr>
        <p:spPr>
          <a:xfrm>
            <a:off x="7429520" y="277653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7" name="76 - Έλλειψη"/>
          <p:cNvSpPr/>
          <p:nvPr/>
        </p:nvSpPr>
        <p:spPr>
          <a:xfrm>
            <a:off x="7715272" y="306228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8" name="77 - Έλλειψη"/>
          <p:cNvSpPr/>
          <p:nvPr/>
        </p:nvSpPr>
        <p:spPr>
          <a:xfrm>
            <a:off x="6500826" y="278605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9" name="78 - Έλλειψη"/>
          <p:cNvSpPr/>
          <p:nvPr/>
        </p:nvSpPr>
        <p:spPr>
          <a:xfrm>
            <a:off x="6500826" y="250030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0" name="79 - Έλλειψη"/>
          <p:cNvSpPr/>
          <p:nvPr/>
        </p:nvSpPr>
        <p:spPr>
          <a:xfrm>
            <a:off x="2303639" y="2214554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2" name="81 - Έλλειψη"/>
          <p:cNvSpPr/>
          <p:nvPr/>
        </p:nvSpPr>
        <p:spPr>
          <a:xfrm>
            <a:off x="2325643" y="1571612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4" name="83 - Έλλειψη"/>
          <p:cNvSpPr/>
          <p:nvPr/>
        </p:nvSpPr>
        <p:spPr>
          <a:xfrm>
            <a:off x="2857488" y="1371422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6" name="85 - Έλλειψη"/>
          <p:cNvSpPr/>
          <p:nvPr/>
        </p:nvSpPr>
        <p:spPr>
          <a:xfrm>
            <a:off x="3718275" y="1374953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7" name="86 - Έλλειψη"/>
          <p:cNvSpPr/>
          <p:nvPr/>
        </p:nvSpPr>
        <p:spPr>
          <a:xfrm>
            <a:off x="4286248" y="1428736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8" name="87 - Έλλειψη"/>
          <p:cNvSpPr/>
          <p:nvPr/>
        </p:nvSpPr>
        <p:spPr>
          <a:xfrm>
            <a:off x="4643438" y="135729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9" name="88 - Έλλειψη"/>
          <p:cNvSpPr/>
          <p:nvPr/>
        </p:nvSpPr>
        <p:spPr>
          <a:xfrm>
            <a:off x="5214942" y="136436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0" name="89 - Έλλειψη"/>
          <p:cNvSpPr/>
          <p:nvPr/>
        </p:nvSpPr>
        <p:spPr>
          <a:xfrm>
            <a:off x="5786446" y="135729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1" name="90 - Έλλειψη"/>
          <p:cNvSpPr/>
          <p:nvPr/>
        </p:nvSpPr>
        <p:spPr>
          <a:xfrm>
            <a:off x="6357950" y="135729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2" name="91 - Έλλειψη"/>
          <p:cNvSpPr/>
          <p:nvPr/>
        </p:nvSpPr>
        <p:spPr>
          <a:xfrm>
            <a:off x="6643702" y="150969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3" name="92 - Έλλειψη"/>
          <p:cNvSpPr/>
          <p:nvPr/>
        </p:nvSpPr>
        <p:spPr>
          <a:xfrm>
            <a:off x="6643702" y="200024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7" name="96 - Έλλειψη"/>
          <p:cNvSpPr/>
          <p:nvPr/>
        </p:nvSpPr>
        <p:spPr>
          <a:xfrm>
            <a:off x="5072066" y="3505252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0" name="99 - Έλλειψη"/>
          <p:cNvSpPr/>
          <p:nvPr/>
        </p:nvSpPr>
        <p:spPr>
          <a:xfrm>
            <a:off x="4572000" y="3643314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24" name="102 - Ομάδα"/>
          <p:cNvGrpSpPr/>
          <p:nvPr/>
        </p:nvGrpSpPr>
        <p:grpSpPr>
          <a:xfrm>
            <a:off x="1364460" y="1921486"/>
            <a:ext cx="357190" cy="548762"/>
            <a:chOff x="1289510" y="1921486"/>
            <a:chExt cx="357190" cy="548762"/>
          </a:xfrm>
        </p:grpSpPr>
        <p:sp>
          <p:nvSpPr>
            <p:cNvPr id="104" name="103 - Έλλειψη"/>
            <p:cNvSpPr/>
            <p:nvPr/>
          </p:nvSpPr>
          <p:spPr>
            <a:xfrm>
              <a:off x="1289510" y="1932460"/>
              <a:ext cx="357190" cy="35719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05" name="104 - TextBox"/>
            <p:cNvSpPr txBox="1"/>
            <p:nvPr/>
          </p:nvSpPr>
          <p:spPr>
            <a:xfrm>
              <a:off x="1311458" y="192148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  <a:endParaRPr lang="el-GR" dirty="0"/>
            </a:p>
          </p:txBody>
        </p:sp>
        <p:sp>
          <p:nvSpPr>
            <p:cNvPr id="106" name="105 - Ορθογώνιο"/>
            <p:cNvSpPr/>
            <p:nvPr/>
          </p:nvSpPr>
          <p:spPr>
            <a:xfrm>
              <a:off x="1397528" y="2300624"/>
              <a:ext cx="142876" cy="7143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07" name="106 - Ευθεία γραμμή σύνδεσης"/>
            <p:cNvCxnSpPr/>
            <p:nvPr/>
          </p:nvCxnSpPr>
          <p:spPr>
            <a:xfrm rot="5400000">
              <a:off x="1360699" y="2362297"/>
              <a:ext cx="214314" cy="1588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107 - Ομάδα"/>
          <p:cNvGrpSpPr/>
          <p:nvPr/>
        </p:nvGrpSpPr>
        <p:grpSpPr>
          <a:xfrm>
            <a:off x="7433032" y="1928802"/>
            <a:ext cx="440652" cy="548762"/>
            <a:chOff x="1289510" y="1921486"/>
            <a:chExt cx="440652" cy="548762"/>
          </a:xfrm>
        </p:grpSpPr>
        <p:sp>
          <p:nvSpPr>
            <p:cNvPr id="109" name="108 - Έλλειψη"/>
            <p:cNvSpPr/>
            <p:nvPr/>
          </p:nvSpPr>
          <p:spPr>
            <a:xfrm>
              <a:off x="1289510" y="1932460"/>
              <a:ext cx="357190" cy="35719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10" name="109 - TextBox"/>
            <p:cNvSpPr txBox="1"/>
            <p:nvPr/>
          </p:nvSpPr>
          <p:spPr>
            <a:xfrm>
              <a:off x="1311458" y="1921486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12</a:t>
              </a:r>
              <a:endParaRPr lang="el-GR" dirty="0"/>
            </a:p>
          </p:txBody>
        </p:sp>
        <p:sp>
          <p:nvSpPr>
            <p:cNvPr id="111" name="110 - Ορθογώνιο"/>
            <p:cNvSpPr/>
            <p:nvPr/>
          </p:nvSpPr>
          <p:spPr>
            <a:xfrm>
              <a:off x="1397528" y="2300624"/>
              <a:ext cx="142876" cy="7143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12" name="111 - Ευθεία γραμμή σύνδεσης"/>
            <p:cNvCxnSpPr/>
            <p:nvPr/>
          </p:nvCxnSpPr>
          <p:spPr>
            <a:xfrm rot="5400000">
              <a:off x="1360699" y="2362297"/>
              <a:ext cx="214314" cy="1588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112 - Ομάδα"/>
          <p:cNvGrpSpPr/>
          <p:nvPr/>
        </p:nvGrpSpPr>
        <p:grpSpPr>
          <a:xfrm>
            <a:off x="7940569" y="2571744"/>
            <a:ext cx="1184515" cy="732294"/>
            <a:chOff x="7940569" y="2571744"/>
            <a:chExt cx="1184515" cy="732294"/>
          </a:xfrm>
        </p:grpSpPr>
        <p:sp>
          <p:nvSpPr>
            <p:cNvPr id="114" name="113 - Στρογγυλεμένο ορθογώνιο"/>
            <p:cNvSpPr/>
            <p:nvPr/>
          </p:nvSpPr>
          <p:spPr>
            <a:xfrm>
              <a:off x="8433164" y="2571744"/>
              <a:ext cx="571504" cy="500066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15" name="114 - Ελεύθερη σχεδίαση"/>
            <p:cNvSpPr/>
            <p:nvPr/>
          </p:nvSpPr>
          <p:spPr>
            <a:xfrm>
              <a:off x="7991586" y="3077936"/>
              <a:ext cx="726621" cy="225878"/>
            </a:xfrm>
            <a:custGeom>
              <a:avLst/>
              <a:gdLst>
                <a:gd name="connsiteX0" fmla="*/ 726621 w 726621"/>
                <a:gd name="connsiteY0" fmla="*/ 0 h 225878"/>
                <a:gd name="connsiteX1" fmla="*/ 726621 w 726621"/>
                <a:gd name="connsiteY1" fmla="*/ 225878 h 225878"/>
                <a:gd name="connsiteX2" fmla="*/ 0 w 726621"/>
                <a:gd name="connsiteY2" fmla="*/ 225878 h 225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6621" h="225878">
                  <a:moveTo>
                    <a:pt x="726621" y="0"/>
                  </a:moveTo>
                  <a:lnTo>
                    <a:pt x="726621" y="225878"/>
                  </a:lnTo>
                  <a:lnTo>
                    <a:pt x="0" y="225878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16" name="115 - Ευθεία γραμμή σύνδεσης"/>
            <p:cNvCxnSpPr/>
            <p:nvPr/>
          </p:nvCxnSpPr>
          <p:spPr>
            <a:xfrm>
              <a:off x="7940569" y="3302450"/>
              <a:ext cx="142876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7" name="116 - TextBox"/>
            <p:cNvSpPr txBox="1"/>
            <p:nvPr/>
          </p:nvSpPr>
          <p:spPr>
            <a:xfrm>
              <a:off x="8410704" y="2631040"/>
              <a:ext cx="7143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46</a:t>
              </a:r>
              <a:r>
                <a:rPr lang="el-GR" baseline="30000" dirty="0"/>
                <a:t>0</a:t>
              </a:r>
              <a:r>
                <a:rPr lang="en-US" dirty="0"/>
                <a:t>C</a:t>
              </a:r>
              <a:endParaRPr lang="el-GR" dirty="0"/>
            </a:p>
          </p:txBody>
        </p:sp>
      </p:grpSp>
      <p:grpSp>
        <p:nvGrpSpPr>
          <p:cNvPr id="32" name="117 - Ομάδα"/>
          <p:cNvGrpSpPr/>
          <p:nvPr/>
        </p:nvGrpSpPr>
        <p:grpSpPr>
          <a:xfrm>
            <a:off x="142844" y="2571744"/>
            <a:ext cx="1000132" cy="732294"/>
            <a:chOff x="142844" y="2571744"/>
            <a:chExt cx="1000132" cy="732294"/>
          </a:xfrm>
        </p:grpSpPr>
        <p:sp>
          <p:nvSpPr>
            <p:cNvPr id="119" name="118 - Στρογγυλεμένο ορθογώνιο"/>
            <p:cNvSpPr/>
            <p:nvPr/>
          </p:nvSpPr>
          <p:spPr>
            <a:xfrm>
              <a:off x="165304" y="2571744"/>
              <a:ext cx="571504" cy="500066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20" name="119 - Ελεύθερη σχεδίαση"/>
            <p:cNvSpPr/>
            <p:nvPr/>
          </p:nvSpPr>
          <p:spPr>
            <a:xfrm flipH="1">
              <a:off x="453716" y="3071810"/>
              <a:ext cx="642942" cy="232004"/>
            </a:xfrm>
            <a:custGeom>
              <a:avLst/>
              <a:gdLst>
                <a:gd name="connsiteX0" fmla="*/ 726621 w 726621"/>
                <a:gd name="connsiteY0" fmla="*/ 0 h 225878"/>
                <a:gd name="connsiteX1" fmla="*/ 726621 w 726621"/>
                <a:gd name="connsiteY1" fmla="*/ 225878 h 225878"/>
                <a:gd name="connsiteX2" fmla="*/ 0 w 726621"/>
                <a:gd name="connsiteY2" fmla="*/ 225878 h 225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6621" h="225878">
                  <a:moveTo>
                    <a:pt x="726621" y="0"/>
                  </a:moveTo>
                  <a:lnTo>
                    <a:pt x="726621" y="225878"/>
                  </a:lnTo>
                  <a:lnTo>
                    <a:pt x="0" y="225878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21" name="120 - Ευθεία γραμμή σύνδεσης"/>
            <p:cNvCxnSpPr/>
            <p:nvPr/>
          </p:nvCxnSpPr>
          <p:spPr>
            <a:xfrm>
              <a:off x="1000100" y="3302450"/>
              <a:ext cx="142876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" name="121 - TextBox"/>
            <p:cNvSpPr txBox="1"/>
            <p:nvPr/>
          </p:nvSpPr>
          <p:spPr>
            <a:xfrm>
              <a:off x="142844" y="2631040"/>
              <a:ext cx="7143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-</a:t>
              </a:r>
              <a:r>
                <a:rPr lang="el-GR" dirty="0"/>
                <a:t>2</a:t>
              </a:r>
              <a:r>
                <a:rPr lang="en-US" dirty="0"/>
                <a:t>6</a:t>
              </a:r>
              <a:r>
                <a:rPr lang="el-GR" baseline="30000" dirty="0"/>
                <a:t>0</a:t>
              </a:r>
              <a:r>
                <a:rPr lang="en-US" dirty="0"/>
                <a:t>C</a:t>
              </a:r>
              <a:endParaRPr lang="el-GR" dirty="0"/>
            </a:p>
          </p:txBody>
        </p:sp>
      </p:grpSp>
      <p:sp>
        <p:nvSpPr>
          <p:cNvPr id="123" name="122 - Έλλειψη"/>
          <p:cNvSpPr/>
          <p:nvPr/>
        </p:nvSpPr>
        <p:spPr>
          <a:xfrm>
            <a:off x="6572264" y="327660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4" name="123 - Έλλειψη"/>
          <p:cNvSpPr/>
          <p:nvPr/>
        </p:nvSpPr>
        <p:spPr>
          <a:xfrm>
            <a:off x="6786578" y="257174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5" name="124 - Έλλειψη"/>
          <p:cNvSpPr/>
          <p:nvPr/>
        </p:nvSpPr>
        <p:spPr>
          <a:xfrm>
            <a:off x="6572264" y="299084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6" name="125 - Έλλειψη"/>
          <p:cNvSpPr/>
          <p:nvPr/>
        </p:nvSpPr>
        <p:spPr>
          <a:xfrm>
            <a:off x="6715140" y="307181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7" name="126 - Έλλειψη"/>
          <p:cNvSpPr/>
          <p:nvPr/>
        </p:nvSpPr>
        <p:spPr>
          <a:xfrm>
            <a:off x="7500958" y="327660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8" name="127 - Έλλειψη"/>
          <p:cNvSpPr/>
          <p:nvPr/>
        </p:nvSpPr>
        <p:spPr>
          <a:xfrm>
            <a:off x="6929454" y="299084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9" name="128 - Έλλειψη"/>
          <p:cNvSpPr/>
          <p:nvPr/>
        </p:nvSpPr>
        <p:spPr>
          <a:xfrm>
            <a:off x="7286644" y="3205162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0" name="129 - Έλλειψη"/>
          <p:cNvSpPr/>
          <p:nvPr/>
        </p:nvSpPr>
        <p:spPr>
          <a:xfrm>
            <a:off x="7858148" y="277653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1" name="130 - Έλλειψη"/>
          <p:cNvSpPr/>
          <p:nvPr/>
        </p:nvSpPr>
        <p:spPr>
          <a:xfrm>
            <a:off x="7429520" y="277653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2" name="131 - Έλλειψη"/>
          <p:cNvSpPr/>
          <p:nvPr/>
        </p:nvSpPr>
        <p:spPr>
          <a:xfrm>
            <a:off x="7715272" y="306228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3" name="132 - Έλλειψη"/>
          <p:cNvSpPr/>
          <p:nvPr/>
        </p:nvSpPr>
        <p:spPr>
          <a:xfrm>
            <a:off x="7858148" y="327660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5" name="134 - Έλλειψη"/>
          <p:cNvSpPr/>
          <p:nvPr/>
        </p:nvSpPr>
        <p:spPr>
          <a:xfrm>
            <a:off x="7929586" y="3000372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6" name="135 - Έλλειψη"/>
          <p:cNvSpPr/>
          <p:nvPr/>
        </p:nvSpPr>
        <p:spPr>
          <a:xfrm>
            <a:off x="7072330" y="306228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7" name="136 - Έλλειψη"/>
          <p:cNvSpPr/>
          <p:nvPr/>
        </p:nvSpPr>
        <p:spPr>
          <a:xfrm>
            <a:off x="7500958" y="306228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8" name="137 - Έλλειψη"/>
          <p:cNvSpPr/>
          <p:nvPr/>
        </p:nvSpPr>
        <p:spPr>
          <a:xfrm>
            <a:off x="7929586" y="314324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9" name="138 - Έλλειψη"/>
          <p:cNvSpPr/>
          <p:nvPr/>
        </p:nvSpPr>
        <p:spPr>
          <a:xfrm>
            <a:off x="7662882" y="265270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0" name="139 - Έλλειψη"/>
          <p:cNvSpPr/>
          <p:nvPr/>
        </p:nvSpPr>
        <p:spPr>
          <a:xfrm>
            <a:off x="7653358" y="321468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1" name="140 - Έλλειψη"/>
          <p:cNvSpPr/>
          <p:nvPr/>
        </p:nvSpPr>
        <p:spPr>
          <a:xfrm>
            <a:off x="6877064" y="3205162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2" name="141 - Έλλειψη"/>
          <p:cNvSpPr/>
          <p:nvPr/>
        </p:nvSpPr>
        <p:spPr>
          <a:xfrm>
            <a:off x="7377130" y="336708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3" name="142 - Έλλειψη"/>
          <p:cNvSpPr/>
          <p:nvPr/>
        </p:nvSpPr>
        <p:spPr>
          <a:xfrm>
            <a:off x="7715272" y="334803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6" name="145 - Έλλειψη"/>
          <p:cNvSpPr/>
          <p:nvPr/>
        </p:nvSpPr>
        <p:spPr>
          <a:xfrm>
            <a:off x="6454935" y="3379721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7" name="146 - Έλλειψη"/>
          <p:cNvSpPr/>
          <p:nvPr/>
        </p:nvSpPr>
        <p:spPr>
          <a:xfrm>
            <a:off x="6724664" y="278605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8" name="147 - Έλλειψη"/>
          <p:cNvSpPr/>
          <p:nvPr/>
        </p:nvSpPr>
        <p:spPr>
          <a:xfrm>
            <a:off x="7510482" y="250030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9" name="148 - Έλλειψη"/>
          <p:cNvSpPr/>
          <p:nvPr/>
        </p:nvSpPr>
        <p:spPr>
          <a:xfrm>
            <a:off x="7153292" y="257174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0" name="149 - Έλλειψη"/>
          <p:cNvSpPr/>
          <p:nvPr/>
        </p:nvSpPr>
        <p:spPr>
          <a:xfrm>
            <a:off x="6072198" y="135729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3" name="152 - Έλλειψη"/>
          <p:cNvSpPr/>
          <p:nvPr/>
        </p:nvSpPr>
        <p:spPr>
          <a:xfrm>
            <a:off x="7581920" y="292893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4" name="153 - Έλλειψη"/>
          <p:cNvSpPr/>
          <p:nvPr/>
        </p:nvSpPr>
        <p:spPr>
          <a:xfrm>
            <a:off x="7715272" y="280510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5" name="154 - Έλλειψη"/>
          <p:cNvSpPr/>
          <p:nvPr/>
        </p:nvSpPr>
        <p:spPr>
          <a:xfrm>
            <a:off x="7858148" y="265270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6" name="155 - Έλλειψη"/>
          <p:cNvSpPr/>
          <p:nvPr/>
        </p:nvSpPr>
        <p:spPr>
          <a:xfrm>
            <a:off x="7215206" y="272414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7" name="156 - Ελεύθερη σχεδίαση"/>
          <p:cNvSpPr/>
          <p:nvPr/>
        </p:nvSpPr>
        <p:spPr>
          <a:xfrm>
            <a:off x="4751878" y="3500438"/>
            <a:ext cx="3357586" cy="174975"/>
          </a:xfrm>
          <a:custGeom>
            <a:avLst/>
            <a:gdLst>
              <a:gd name="connsiteX0" fmla="*/ 0 w 3342903"/>
              <a:gd name="connsiteY0" fmla="*/ 35626 h 130629"/>
              <a:gd name="connsiteX1" fmla="*/ 83127 w 3342903"/>
              <a:gd name="connsiteY1" fmla="*/ 89065 h 130629"/>
              <a:gd name="connsiteX2" fmla="*/ 1638794 w 3342903"/>
              <a:gd name="connsiteY2" fmla="*/ 89065 h 130629"/>
              <a:gd name="connsiteX3" fmla="*/ 1638794 w 3342903"/>
              <a:gd name="connsiteY3" fmla="*/ 130629 h 130629"/>
              <a:gd name="connsiteX4" fmla="*/ 3342903 w 3342903"/>
              <a:gd name="connsiteY4" fmla="*/ 130629 h 130629"/>
              <a:gd name="connsiteX5" fmla="*/ 3336966 w 3342903"/>
              <a:gd name="connsiteY5" fmla="*/ 0 h 130629"/>
              <a:gd name="connsiteX6" fmla="*/ 0 w 3342903"/>
              <a:gd name="connsiteY6" fmla="*/ 35626 h 130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42903" h="130629">
                <a:moveTo>
                  <a:pt x="0" y="35626"/>
                </a:moveTo>
                <a:lnTo>
                  <a:pt x="83127" y="89065"/>
                </a:lnTo>
                <a:lnTo>
                  <a:pt x="1638794" y="89065"/>
                </a:lnTo>
                <a:lnTo>
                  <a:pt x="1638794" y="130629"/>
                </a:lnTo>
                <a:lnTo>
                  <a:pt x="3342903" y="130629"/>
                </a:lnTo>
                <a:lnTo>
                  <a:pt x="3336966" y="0"/>
                </a:lnTo>
                <a:lnTo>
                  <a:pt x="0" y="35626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8" name="157 - Ελεύθερη σχεδίαση"/>
          <p:cNvSpPr/>
          <p:nvPr/>
        </p:nvSpPr>
        <p:spPr>
          <a:xfrm>
            <a:off x="4746423" y="3382751"/>
            <a:ext cx="3366895" cy="179709"/>
          </a:xfrm>
          <a:custGeom>
            <a:avLst/>
            <a:gdLst>
              <a:gd name="connsiteX0" fmla="*/ 0 w 3366895"/>
              <a:gd name="connsiteY0" fmla="*/ 179709 h 179709"/>
              <a:gd name="connsiteX1" fmla="*/ 3366895 w 3366895"/>
              <a:gd name="connsiteY1" fmla="*/ 158567 h 179709"/>
              <a:gd name="connsiteX2" fmla="*/ 3366895 w 3366895"/>
              <a:gd name="connsiteY2" fmla="*/ 0 h 179709"/>
              <a:gd name="connsiteX3" fmla="*/ 1649091 w 3366895"/>
              <a:gd name="connsiteY3" fmla="*/ 5286 h 179709"/>
              <a:gd name="connsiteX4" fmla="*/ 1654377 w 3366895"/>
              <a:gd name="connsiteY4" fmla="*/ 121568 h 179709"/>
              <a:gd name="connsiteX5" fmla="*/ 63427 w 3366895"/>
              <a:gd name="connsiteY5" fmla="*/ 110997 h 179709"/>
              <a:gd name="connsiteX6" fmla="*/ 0 w 3366895"/>
              <a:gd name="connsiteY6" fmla="*/ 179709 h 179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66895" h="179709">
                <a:moveTo>
                  <a:pt x="0" y="179709"/>
                </a:moveTo>
                <a:lnTo>
                  <a:pt x="3366895" y="158567"/>
                </a:lnTo>
                <a:lnTo>
                  <a:pt x="3366895" y="0"/>
                </a:lnTo>
                <a:lnTo>
                  <a:pt x="1649091" y="5286"/>
                </a:lnTo>
                <a:lnTo>
                  <a:pt x="1654377" y="121568"/>
                </a:lnTo>
                <a:lnTo>
                  <a:pt x="63427" y="110997"/>
                </a:lnTo>
                <a:lnTo>
                  <a:pt x="0" y="179709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0" name="159 - Ελεύθερη σχεδίαση"/>
          <p:cNvSpPr/>
          <p:nvPr/>
        </p:nvSpPr>
        <p:spPr>
          <a:xfrm>
            <a:off x="4667250" y="3383756"/>
            <a:ext cx="166688" cy="173832"/>
          </a:xfrm>
          <a:custGeom>
            <a:avLst/>
            <a:gdLst>
              <a:gd name="connsiteX0" fmla="*/ 21431 w 166688"/>
              <a:gd name="connsiteY0" fmla="*/ 169069 h 173832"/>
              <a:gd name="connsiteX1" fmla="*/ 114300 w 166688"/>
              <a:gd name="connsiteY1" fmla="*/ 173832 h 173832"/>
              <a:gd name="connsiteX2" fmla="*/ 166688 w 166688"/>
              <a:gd name="connsiteY2" fmla="*/ 97632 h 173832"/>
              <a:gd name="connsiteX3" fmla="*/ 166688 w 166688"/>
              <a:gd name="connsiteY3" fmla="*/ 0 h 173832"/>
              <a:gd name="connsiteX4" fmla="*/ 0 w 166688"/>
              <a:gd name="connsiteY4" fmla="*/ 0 h 173832"/>
              <a:gd name="connsiteX5" fmla="*/ 0 w 166688"/>
              <a:gd name="connsiteY5" fmla="*/ 111919 h 173832"/>
              <a:gd name="connsiteX6" fmla="*/ 52388 w 166688"/>
              <a:gd name="connsiteY6" fmla="*/ 114300 h 173832"/>
              <a:gd name="connsiteX7" fmla="*/ 21431 w 166688"/>
              <a:gd name="connsiteY7" fmla="*/ 169069 h 173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6688" h="173832">
                <a:moveTo>
                  <a:pt x="21431" y="169069"/>
                </a:moveTo>
                <a:lnTo>
                  <a:pt x="114300" y="173832"/>
                </a:lnTo>
                <a:lnTo>
                  <a:pt x="166688" y="97632"/>
                </a:lnTo>
                <a:lnTo>
                  <a:pt x="166688" y="0"/>
                </a:lnTo>
                <a:lnTo>
                  <a:pt x="0" y="0"/>
                </a:lnTo>
                <a:lnTo>
                  <a:pt x="0" y="111919"/>
                </a:lnTo>
                <a:lnTo>
                  <a:pt x="52388" y="114300"/>
                </a:lnTo>
                <a:lnTo>
                  <a:pt x="21431" y="169069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1" name="160 - Ελεύθερη σχεδίαση"/>
          <p:cNvSpPr/>
          <p:nvPr/>
        </p:nvSpPr>
        <p:spPr>
          <a:xfrm>
            <a:off x="4113907" y="3512344"/>
            <a:ext cx="627402" cy="300697"/>
          </a:xfrm>
          <a:custGeom>
            <a:avLst/>
            <a:gdLst>
              <a:gd name="connsiteX0" fmla="*/ 591443 w 627402"/>
              <a:gd name="connsiteY0" fmla="*/ 0 h 300697"/>
              <a:gd name="connsiteX1" fmla="*/ 572393 w 627402"/>
              <a:gd name="connsiteY1" fmla="*/ 47625 h 300697"/>
              <a:gd name="connsiteX2" fmla="*/ 572393 w 627402"/>
              <a:gd name="connsiteY2" fmla="*/ 95250 h 300697"/>
              <a:gd name="connsiteX3" fmla="*/ 593824 w 627402"/>
              <a:gd name="connsiteY3" fmla="*/ 111919 h 300697"/>
              <a:gd name="connsiteX4" fmla="*/ 598587 w 627402"/>
              <a:gd name="connsiteY4" fmla="*/ 119062 h 300697"/>
              <a:gd name="connsiteX5" fmla="*/ 605731 w 627402"/>
              <a:gd name="connsiteY5" fmla="*/ 140494 h 300697"/>
              <a:gd name="connsiteX6" fmla="*/ 608112 w 627402"/>
              <a:gd name="connsiteY6" fmla="*/ 147637 h 300697"/>
              <a:gd name="connsiteX7" fmla="*/ 610493 w 627402"/>
              <a:gd name="connsiteY7" fmla="*/ 157162 h 300697"/>
              <a:gd name="connsiteX8" fmla="*/ 615256 w 627402"/>
              <a:gd name="connsiteY8" fmla="*/ 171450 h 300697"/>
              <a:gd name="connsiteX9" fmla="*/ 617637 w 627402"/>
              <a:gd name="connsiteY9" fmla="*/ 183356 h 300697"/>
              <a:gd name="connsiteX10" fmla="*/ 620018 w 627402"/>
              <a:gd name="connsiteY10" fmla="*/ 190500 h 300697"/>
              <a:gd name="connsiteX11" fmla="*/ 622399 w 627402"/>
              <a:gd name="connsiteY11" fmla="*/ 200025 h 300697"/>
              <a:gd name="connsiteX12" fmla="*/ 627162 w 627402"/>
              <a:gd name="connsiteY12" fmla="*/ 214312 h 300697"/>
              <a:gd name="connsiteX13" fmla="*/ 624781 w 627402"/>
              <a:gd name="connsiteY13" fmla="*/ 252412 h 300697"/>
              <a:gd name="connsiteX14" fmla="*/ 617637 w 627402"/>
              <a:gd name="connsiteY14" fmla="*/ 259556 h 300697"/>
              <a:gd name="connsiteX15" fmla="*/ 603349 w 627402"/>
              <a:gd name="connsiteY15" fmla="*/ 269081 h 300697"/>
              <a:gd name="connsiteX16" fmla="*/ 596206 w 627402"/>
              <a:gd name="connsiteY16" fmla="*/ 273844 h 300697"/>
              <a:gd name="connsiteX17" fmla="*/ 589062 w 627402"/>
              <a:gd name="connsiteY17" fmla="*/ 278606 h 300697"/>
              <a:gd name="connsiteX18" fmla="*/ 581918 w 627402"/>
              <a:gd name="connsiteY18" fmla="*/ 285750 h 300697"/>
              <a:gd name="connsiteX19" fmla="*/ 570012 w 627402"/>
              <a:gd name="connsiteY19" fmla="*/ 300037 h 300697"/>
              <a:gd name="connsiteX20" fmla="*/ 267593 w 627402"/>
              <a:gd name="connsiteY20" fmla="*/ 295275 h 300697"/>
              <a:gd name="connsiteX21" fmla="*/ 265212 w 627402"/>
              <a:gd name="connsiteY21" fmla="*/ 121444 h 300697"/>
              <a:gd name="connsiteX22" fmla="*/ 5656 w 627402"/>
              <a:gd name="connsiteY22" fmla="*/ 123825 h 300697"/>
              <a:gd name="connsiteX23" fmla="*/ 893 w 627402"/>
              <a:gd name="connsiteY23" fmla="*/ 116681 h 300697"/>
              <a:gd name="connsiteX24" fmla="*/ 8037 w 627402"/>
              <a:gd name="connsiteY24" fmla="*/ 97631 h 300697"/>
              <a:gd name="connsiteX25" fmla="*/ 15181 w 627402"/>
              <a:gd name="connsiteY25" fmla="*/ 90487 h 300697"/>
              <a:gd name="connsiteX26" fmla="*/ 41374 w 627402"/>
              <a:gd name="connsiteY26" fmla="*/ 85725 h 300697"/>
              <a:gd name="connsiteX27" fmla="*/ 55662 w 627402"/>
              <a:gd name="connsiteY27" fmla="*/ 80962 h 300697"/>
              <a:gd name="connsiteX28" fmla="*/ 79474 w 627402"/>
              <a:gd name="connsiteY28" fmla="*/ 71437 h 300697"/>
              <a:gd name="connsiteX29" fmla="*/ 119956 w 627402"/>
              <a:gd name="connsiteY29" fmla="*/ 69056 h 300697"/>
              <a:gd name="connsiteX30" fmla="*/ 217587 w 627402"/>
              <a:gd name="connsiteY30" fmla="*/ 69056 h 300697"/>
              <a:gd name="connsiteX31" fmla="*/ 227112 w 627402"/>
              <a:gd name="connsiteY31" fmla="*/ 71437 h 300697"/>
              <a:gd name="connsiteX32" fmla="*/ 246162 w 627402"/>
              <a:gd name="connsiteY32" fmla="*/ 73819 h 300697"/>
              <a:gd name="connsiteX33" fmla="*/ 284262 w 627402"/>
              <a:gd name="connsiteY33" fmla="*/ 76200 h 300697"/>
              <a:gd name="connsiteX34" fmla="*/ 291406 w 627402"/>
              <a:gd name="connsiteY34" fmla="*/ 78581 h 300697"/>
              <a:gd name="connsiteX35" fmla="*/ 327124 w 627402"/>
              <a:gd name="connsiteY35" fmla="*/ 83344 h 300697"/>
              <a:gd name="connsiteX36" fmla="*/ 346174 w 627402"/>
              <a:gd name="connsiteY36" fmla="*/ 85725 h 300697"/>
              <a:gd name="connsiteX37" fmla="*/ 377131 w 627402"/>
              <a:gd name="connsiteY37" fmla="*/ 92869 h 300697"/>
              <a:gd name="connsiteX38" fmla="*/ 389037 w 627402"/>
              <a:gd name="connsiteY38" fmla="*/ 95250 h 300697"/>
              <a:gd name="connsiteX39" fmla="*/ 415231 w 627402"/>
              <a:gd name="connsiteY39" fmla="*/ 97631 h 300697"/>
              <a:gd name="connsiteX40" fmla="*/ 450949 w 627402"/>
              <a:gd name="connsiteY40" fmla="*/ 102394 h 300697"/>
              <a:gd name="connsiteX41" fmla="*/ 503337 w 627402"/>
              <a:gd name="connsiteY41" fmla="*/ 95250 h 300697"/>
              <a:gd name="connsiteX42" fmla="*/ 517624 w 627402"/>
              <a:gd name="connsiteY42" fmla="*/ 76200 h 300697"/>
              <a:gd name="connsiteX43" fmla="*/ 591443 w 627402"/>
              <a:gd name="connsiteY43" fmla="*/ 0 h 300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27402" h="300697">
                <a:moveTo>
                  <a:pt x="591443" y="0"/>
                </a:moveTo>
                <a:lnTo>
                  <a:pt x="572393" y="47625"/>
                </a:lnTo>
                <a:lnTo>
                  <a:pt x="572393" y="95250"/>
                </a:lnTo>
                <a:cubicBezTo>
                  <a:pt x="582356" y="101892"/>
                  <a:pt x="586827" y="103522"/>
                  <a:pt x="593824" y="111919"/>
                </a:cubicBezTo>
                <a:cubicBezTo>
                  <a:pt x="595656" y="114117"/>
                  <a:pt x="596999" y="116681"/>
                  <a:pt x="598587" y="119062"/>
                </a:cubicBezTo>
                <a:lnTo>
                  <a:pt x="605731" y="140494"/>
                </a:lnTo>
                <a:cubicBezTo>
                  <a:pt x="606525" y="142875"/>
                  <a:pt x="607503" y="145202"/>
                  <a:pt x="608112" y="147637"/>
                </a:cubicBezTo>
                <a:cubicBezTo>
                  <a:pt x="608906" y="150812"/>
                  <a:pt x="609553" y="154027"/>
                  <a:pt x="610493" y="157162"/>
                </a:cubicBezTo>
                <a:cubicBezTo>
                  <a:pt x="611936" y="161971"/>
                  <a:pt x="614272" y="166527"/>
                  <a:pt x="615256" y="171450"/>
                </a:cubicBezTo>
                <a:cubicBezTo>
                  <a:pt x="616050" y="175419"/>
                  <a:pt x="616655" y="179430"/>
                  <a:pt x="617637" y="183356"/>
                </a:cubicBezTo>
                <a:cubicBezTo>
                  <a:pt x="618246" y="185791"/>
                  <a:pt x="619328" y="188086"/>
                  <a:pt x="620018" y="190500"/>
                </a:cubicBezTo>
                <a:cubicBezTo>
                  <a:pt x="620917" y="193647"/>
                  <a:pt x="621459" y="196890"/>
                  <a:pt x="622399" y="200025"/>
                </a:cubicBezTo>
                <a:cubicBezTo>
                  <a:pt x="623842" y="204833"/>
                  <a:pt x="627162" y="214312"/>
                  <a:pt x="627162" y="214312"/>
                </a:cubicBezTo>
                <a:cubicBezTo>
                  <a:pt x="626368" y="227012"/>
                  <a:pt x="627402" y="239960"/>
                  <a:pt x="624781" y="252412"/>
                </a:cubicBezTo>
                <a:cubicBezTo>
                  <a:pt x="624087" y="255707"/>
                  <a:pt x="620295" y="257488"/>
                  <a:pt x="617637" y="259556"/>
                </a:cubicBezTo>
                <a:cubicBezTo>
                  <a:pt x="613119" y="263070"/>
                  <a:pt x="608112" y="265906"/>
                  <a:pt x="603349" y="269081"/>
                </a:cubicBezTo>
                <a:lnTo>
                  <a:pt x="596206" y="273844"/>
                </a:lnTo>
                <a:cubicBezTo>
                  <a:pt x="593825" y="275432"/>
                  <a:pt x="591086" y="276582"/>
                  <a:pt x="589062" y="278606"/>
                </a:cubicBezTo>
                <a:cubicBezTo>
                  <a:pt x="586681" y="280987"/>
                  <a:pt x="583986" y="283092"/>
                  <a:pt x="581918" y="285750"/>
                </a:cubicBezTo>
                <a:cubicBezTo>
                  <a:pt x="570292" y="300697"/>
                  <a:pt x="578347" y="300037"/>
                  <a:pt x="570012" y="300037"/>
                </a:cubicBezTo>
                <a:lnTo>
                  <a:pt x="267593" y="295275"/>
                </a:lnTo>
                <a:cubicBezTo>
                  <a:pt x="266799" y="237331"/>
                  <a:pt x="266006" y="179388"/>
                  <a:pt x="265212" y="121444"/>
                </a:cubicBezTo>
                <a:lnTo>
                  <a:pt x="5656" y="123825"/>
                </a:lnTo>
                <a:cubicBezTo>
                  <a:pt x="4068" y="121444"/>
                  <a:pt x="1248" y="119521"/>
                  <a:pt x="893" y="116681"/>
                </a:cubicBezTo>
                <a:cubicBezTo>
                  <a:pt x="0" y="109543"/>
                  <a:pt x="3741" y="102786"/>
                  <a:pt x="8037" y="97631"/>
                </a:cubicBezTo>
                <a:cubicBezTo>
                  <a:pt x="10193" y="95044"/>
                  <a:pt x="12257" y="92158"/>
                  <a:pt x="15181" y="90487"/>
                </a:cubicBezTo>
                <a:cubicBezTo>
                  <a:pt x="18923" y="88349"/>
                  <a:pt x="40721" y="85818"/>
                  <a:pt x="41374" y="85725"/>
                </a:cubicBezTo>
                <a:cubicBezTo>
                  <a:pt x="46137" y="84137"/>
                  <a:pt x="51172" y="83207"/>
                  <a:pt x="55662" y="80962"/>
                </a:cubicBezTo>
                <a:cubicBezTo>
                  <a:pt x="61907" y="77840"/>
                  <a:pt x="72808" y="71829"/>
                  <a:pt x="79474" y="71437"/>
                </a:cubicBezTo>
                <a:lnTo>
                  <a:pt x="119956" y="69056"/>
                </a:lnTo>
                <a:cubicBezTo>
                  <a:pt x="155291" y="57278"/>
                  <a:pt x="129790" y="64876"/>
                  <a:pt x="217587" y="69056"/>
                </a:cubicBezTo>
                <a:cubicBezTo>
                  <a:pt x="220856" y="69212"/>
                  <a:pt x="223884" y="70899"/>
                  <a:pt x="227112" y="71437"/>
                </a:cubicBezTo>
                <a:cubicBezTo>
                  <a:pt x="233424" y="72489"/>
                  <a:pt x="239785" y="73287"/>
                  <a:pt x="246162" y="73819"/>
                </a:cubicBezTo>
                <a:cubicBezTo>
                  <a:pt x="258843" y="74876"/>
                  <a:pt x="271562" y="75406"/>
                  <a:pt x="284262" y="76200"/>
                </a:cubicBezTo>
                <a:cubicBezTo>
                  <a:pt x="286643" y="76994"/>
                  <a:pt x="288956" y="78037"/>
                  <a:pt x="291406" y="78581"/>
                </a:cubicBezTo>
                <a:cubicBezTo>
                  <a:pt x="302522" y="81051"/>
                  <a:pt x="316170" y="82055"/>
                  <a:pt x="327124" y="83344"/>
                </a:cubicBezTo>
                <a:lnTo>
                  <a:pt x="346174" y="85725"/>
                </a:lnTo>
                <a:cubicBezTo>
                  <a:pt x="360553" y="95310"/>
                  <a:pt x="348805" y="89092"/>
                  <a:pt x="377131" y="92869"/>
                </a:cubicBezTo>
                <a:cubicBezTo>
                  <a:pt x="381143" y="93404"/>
                  <a:pt x="385021" y="94748"/>
                  <a:pt x="389037" y="95250"/>
                </a:cubicBezTo>
                <a:cubicBezTo>
                  <a:pt x="397737" y="96337"/>
                  <a:pt x="406512" y="96713"/>
                  <a:pt x="415231" y="97631"/>
                </a:cubicBezTo>
                <a:cubicBezTo>
                  <a:pt x="426948" y="98864"/>
                  <a:pt x="439262" y="100724"/>
                  <a:pt x="450949" y="102394"/>
                </a:cubicBezTo>
                <a:cubicBezTo>
                  <a:pt x="504923" y="99940"/>
                  <a:pt x="503337" y="117493"/>
                  <a:pt x="503337" y="95250"/>
                </a:cubicBezTo>
                <a:lnTo>
                  <a:pt x="517624" y="76200"/>
                </a:lnTo>
                <a:lnTo>
                  <a:pt x="591443" y="0"/>
                </a:lnTo>
                <a:close/>
              </a:path>
            </a:pathLst>
          </a:custGeom>
          <a:solidFill>
            <a:schemeClr val="tx2"/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9" name="158 - Ελεύθερη σχεδίαση"/>
          <p:cNvSpPr/>
          <p:nvPr/>
        </p:nvSpPr>
        <p:spPr>
          <a:xfrm>
            <a:off x="4688681" y="3590925"/>
            <a:ext cx="147638" cy="219075"/>
          </a:xfrm>
          <a:custGeom>
            <a:avLst/>
            <a:gdLst>
              <a:gd name="connsiteX0" fmla="*/ 2382 w 147638"/>
              <a:gd name="connsiteY0" fmla="*/ 216694 h 219075"/>
              <a:gd name="connsiteX1" fmla="*/ 147638 w 147638"/>
              <a:gd name="connsiteY1" fmla="*/ 219075 h 219075"/>
              <a:gd name="connsiteX2" fmla="*/ 147638 w 147638"/>
              <a:gd name="connsiteY2" fmla="*/ 64294 h 219075"/>
              <a:gd name="connsiteX3" fmla="*/ 38100 w 147638"/>
              <a:gd name="connsiteY3" fmla="*/ 0 h 219075"/>
              <a:gd name="connsiteX4" fmla="*/ 0 w 147638"/>
              <a:gd name="connsiteY4" fmla="*/ 0 h 219075"/>
              <a:gd name="connsiteX5" fmla="*/ 2382 w 147638"/>
              <a:gd name="connsiteY5" fmla="*/ 216694 h 219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7638" h="219075">
                <a:moveTo>
                  <a:pt x="2382" y="216694"/>
                </a:moveTo>
                <a:lnTo>
                  <a:pt x="147638" y="219075"/>
                </a:lnTo>
                <a:lnTo>
                  <a:pt x="147638" y="64294"/>
                </a:lnTo>
                <a:lnTo>
                  <a:pt x="38100" y="0"/>
                </a:lnTo>
                <a:lnTo>
                  <a:pt x="0" y="0"/>
                </a:lnTo>
                <a:cubicBezTo>
                  <a:pt x="803" y="74613"/>
                  <a:pt x="2382" y="149221"/>
                  <a:pt x="2382" y="216694"/>
                </a:cubicBezTo>
                <a:close/>
              </a:path>
            </a:pathLst>
          </a:custGeom>
          <a:solidFill>
            <a:schemeClr val="tx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3" name="162 - Ελεύθερη σχεδίαση"/>
          <p:cNvSpPr/>
          <p:nvPr/>
        </p:nvSpPr>
        <p:spPr>
          <a:xfrm>
            <a:off x="4381500" y="3378994"/>
            <a:ext cx="245269" cy="242888"/>
          </a:xfrm>
          <a:custGeom>
            <a:avLst/>
            <a:gdLst>
              <a:gd name="connsiteX0" fmla="*/ 78581 w 245269"/>
              <a:gd name="connsiteY0" fmla="*/ 235744 h 242888"/>
              <a:gd name="connsiteX1" fmla="*/ 245269 w 245269"/>
              <a:gd name="connsiteY1" fmla="*/ 242888 h 242888"/>
              <a:gd name="connsiteX2" fmla="*/ 223838 w 245269"/>
              <a:gd name="connsiteY2" fmla="*/ 228600 h 242888"/>
              <a:gd name="connsiteX3" fmla="*/ 116681 w 245269"/>
              <a:gd name="connsiteY3" fmla="*/ 116681 h 242888"/>
              <a:gd name="connsiteX4" fmla="*/ 176213 w 245269"/>
              <a:gd name="connsiteY4" fmla="*/ 116681 h 242888"/>
              <a:gd name="connsiteX5" fmla="*/ 178594 w 245269"/>
              <a:gd name="connsiteY5" fmla="*/ 0 h 242888"/>
              <a:gd name="connsiteX6" fmla="*/ 0 w 245269"/>
              <a:gd name="connsiteY6" fmla="*/ 2381 h 242888"/>
              <a:gd name="connsiteX7" fmla="*/ 0 w 245269"/>
              <a:gd name="connsiteY7" fmla="*/ 83344 h 242888"/>
              <a:gd name="connsiteX8" fmla="*/ 97631 w 245269"/>
              <a:gd name="connsiteY8" fmla="*/ 176213 h 242888"/>
              <a:gd name="connsiteX9" fmla="*/ 161925 w 245269"/>
              <a:gd name="connsiteY9" fmla="*/ 176213 h 242888"/>
              <a:gd name="connsiteX10" fmla="*/ 161925 w 245269"/>
              <a:gd name="connsiteY10" fmla="*/ 204788 h 242888"/>
              <a:gd name="connsiteX11" fmla="*/ 78581 w 245269"/>
              <a:gd name="connsiteY11" fmla="*/ 235744 h 242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45269" h="242888">
                <a:moveTo>
                  <a:pt x="78581" y="235744"/>
                </a:moveTo>
                <a:lnTo>
                  <a:pt x="245269" y="242888"/>
                </a:lnTo>
                <a:lnTo>
                  <a:pt x="223838" y="228600"/>
                </a:lnTo>
                <a:lnTo>
                  <a:pt x="116681" y="116681"/>
                </a:lnTo>
                <a:lnTo>
                  <a:pt x="176213" y="116681"/>
                </a:lnTo>
                <a:cubicBezTo>
                  <a:pt x="177007" y="77787"/>
                  <a:pt x="177800" y="38894"/>
                  <a:pt x="178594" y="0"/>
                </a:cubicBezTo>
                <a:lnTo>
                  <a:pt x="0" y="2381"/>
                </a:lnTo>
                <a:lnTo>
                  <a:pt x="0" y="83344"/>
                </a:lnTo>
                <a:lnTo>
                  <a:pt x="97631" y="176213"/>
                </a:lnTo>
                <a:lnTo>
                  <a:pt x="161925" y="176213"/>
                </a:lnTo>
                <a:lnTo>
                  <a:pt x="161925" y="204788"/>
                </a:lnTo>
                <a:lnTo>
                  <a:pt x="78581" y="235744"/>
                </a:lnTo>
                <a:close/>
              </a:path>
            </a:pathLst>
          </a:custGeom>
          <a:solidFill>
            <a:schemeClr val="tx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4" name="163 - Ελεύθερη σχεδίαση"/>
          <p:cNvSpPr/>
          <p:nvPr/>
        </p:nvSpPr>
        <p:spPr>
          <a:xfrm>
            <a:off x="2669852" y="3500438"/>
            <a:ext cx="1877699" cy="154536"/>
          </a:xfrm>
          <a:custGeom>
            <a:avLst/>
            <a:gdLst>
              <a:gd name="connsiteX0" fmla="*/ 1447393 w 1877699"/>
              <a:gd name="connsiteY0" fmla="*/ 134471 h 161184"/>
              <a:gd name="connsiteX1" fmla="*/ 2445 w 1877699"/>
              <a:gd name="connsiteY1" fmla="*/ 134471 h 161184"/>
              <a:gd name="connsiteX2" fmla="*/ 0 w 1877699"/>
              <a:gd name="connsiteY2" fmla="*/ 0 h 161184"/>
              <a:gd name="connsiteX3" fmla="*/ 1684550 w 1877699"/>
              <a:gd name="connsiteY3" fmla="*/ 2445 h 161184"/>
              <a:gd name="connsiteX4" fmla="*/ 1706554 w 1877699"/>
              <a:gd name="connsiteY4" fmla="*/ 17115 h 161184"/>
              <a:gd name="connsiteX5" fmla="*/ 1804351 w 1877699"/>
              <a:gd name="connsiteY5" fmla="*/ 102687 h 161184"/>
              <a:gd name="connsiteX6" fmla="*/ 1877699 w 1877699"/>
              <a:gd name="connsiteY6" fmla="*/ 92907 h 161184"/>
              <a:gd name="connsiteX7" fmla="*/ 1799461 w 1877699"/>
              <a:gd name="connsiteY7" fmla="*/ 129581 h 161184"/>
              <a:gd name="connsiteX8" fmla="*/ 1447393 w 1877699"/>
              <a:gd name="connsiteY8" fmla="*/ 134471 h 161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77699" h="161184">
                <a:moveTo>
                  <a:pt x="1447393" y="134471"/>
                </a:moveTo>
                <a:lnTo>
                  <a:pt x="2445" y="134471"/>
                </a:lnTo>
                <a:lnTo>
                  <a:pt x="0" y="0"/>
                </a:lnTo>
                <a:lnTo>
                  <a:pt x="1684550" y="2445"/>
                </a:lnTo>
                <a:lnTo>
                  <a:pt x="1706554" y="17115"/>
                </a:lnTo>
                <a:lnTo>
                  <a:pt x="1804351" y="102687"/>
                </a:lnTo>
                <a:lnTo>
                  <a:pt x="1877699" y="92907"/>
                </a:lnTo>
                <a:cubicBezTo>
                  <a:pt x="1798732" y="132390"/>
                  <a:pt x="1799461" y="161184"/>
                  <a:pt x="1799461" y="129581"/>
                </a:cubicBezTo>
                <a:lnTo>
                  <a:pt x="1447393" y="134471"/>
                </a:lnTo>
                <a:close/>
              </a:path>
            </a:pathLst>
          </a:cu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5" name="164 - Ελεύθερη σχεδίαση"/>
          <p:cNvSpPr/>
          <p:nvPr/>
        </p:nvSpPr>
        <p:spPr>
          <a:xfrm>
            <a:off x="970633" y="3479121"/>
            <a:ext cx="1708999" cy="200483"/>
          </a:xfrm>
          <a:custGeom>
            <a:avLst/>
            <a:gdLst>
              <a:gd name="connsiteX0" fmla="*/ 1706554 w 1708999"/>
              <a:gd name="connsiteY0" fmla="*/ 0 h 200483"/>
              <a:gd name="connsiteX1" fmla="*/ 1708999 w 1708999"/>
              <a:gd name="connsiteY1" fmla="*/ 200483 h 200483"/>
              <a:gd name="connsiteX2" fmla="*/ 0 w 1708999"/>
              <a:gd name="connsiteY2" fmla="*/ 195593 h 200483"/>
              <a:gd name="connsiteX3" fmla="*/ 0 w 1708999"/>
              <a:gd name="connsiteY3" fmla="*/ 4890 h 200483"/>
              <a:gd name="connsiteX4" fmla="*/ 1706554 w 1708999"/>
              <a:gd name="connsiteY4" fmla="*/ 0 h 200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8999" h="200483">
                <a:moveTo>
                  <a:pt x="1706554" y="0"/>
                </a:moveTo>
                <a:lnTo>
                  <a:pt x="1708999" y="200483"/>
                </a:lnTo>
                <a:lnTo>
                  <a:pt x="0" y="195593"/>
                </a:lnTo>
                <a:lnTo>
                  <a:pt x="0" y="4890"/>
                </a:lnTo>
                <a:lnTo>
                  <a:pt x="1706554" y="0"/>
                </a:lnTo>
                <a:close/>
              </a:path>
            </a:pathLst>
          </a:cu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6" name="165 - Έλλειψη"/>
          <p:cNvSpPr/>
          <p:nvPr/>
        </p:nvSpPr>
        <p:spPr>
          <a:xfrm>
            <a:off x="1071538" y="3500438"/>
            <a:ext cx="71438" cy="7143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7" name="166 - Έλλειψη"/>
          <p:cNvSpPr/>
          <p:nvPr/>
        </p:nvSpPr>
        <p:spPr>
          <a:xfrm>
            <a:off x="1932325" y="3503969"/>
            <a:ext cx="71438" cy="7143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8" name="167 - Έλλειψη"/>
          <p:cNvSpPr/>
          <p:nvPr/>
        </p:nvSpPr>
        <p:spPr>
          <a:xfrm>
            <a:off x="1496635" y="3526906"/>
            <a:ext cx="71438" cy="7143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9" name="168 - Έλλειψη"/>
          <p:cNvSpPr/>
          <p:nvPr/>
        </p:nvSpPr>
        <p:spPr>
          <a:xfrm>
            <a:off x="2357422" y="3530437"/>
            <a:ext cx="71438" cy="7143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34" name="169 - Ομάδα"/>
          <p:cNvGrpSpPr/>
          <p:nvPr/>
        </p:nvGrpSpPr>
        <p:grpSpPr>
          <a:xfrm>
            <a:off x="4000496" y="428604"/>
            <a:ext cx="785818" cy="500066"/>
            <a:chOff x="7361594" y="1214422"/>
            <a:chExt cx="785818" cy="500066"/>
          </a:xfrm>
        </p:grpSpPr>
        <p:sp>
          <p:nvSpPr>
            <p:cNvPr id="171" name="170 - TextBox"/>
            <p:cNvSpPr txBox="1"/>
            <p:nvPr/>
          </p:nvSpPr>
          <p:spPr>
            <a:xfrm>
              <a:off x="7361594" y="1285860"/>
              <a:ext cx="7858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/>
                <a:t>22</a:t>
              </a:r>
              <a:r>
                <a:rPr lang="el-GR" baseline="30000" dirty="0"/>
                <a:t>0</a:t>
              </a:r>
              <a:r>
                <a:rPr lang="en-US" dirty="0"/>
                <a:t>C</a:t>
              </a:r>
              <a:endParaRPr lang="el-GR" dirty="0"/>
            </a:p>
          </p:txBody>
        </p:sp>
        <p:sp>
          <p:nvSpPr>
            <p:cNvPr id="172" name="171 - Στρογγυλεμένο ορθογώνιο"/>
            <p:cNvSpPr/>
            <p:nvPr/>
          </p:nvSpPr>
          <p:spPr>
            <a:xfrm>
              <a:off x="7388576" y="1214422"/>
              <a:ext cx="571504" cy="500066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173" name="172 - TextBox"/>
          <p:cNvSpPr txBox="1"/>
          <p:nvPr/>
        </p:nvSpPr>
        <p:spPr>
          <a:xfrm>
            <a:off x="1299500" y="1629402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bar</a:t>
            </a:r>
            <a:endParaRPr lang="el-GR" dirty="0"/>
          </a:p>
        </p:txBody>
      </p:sp>
      <p:sp>
        <p:nvSpPr>
          <p:cNvPr id="174" name="173 - TextBox"/>
          <p:cNvSpPr txBox="1"/>
          <p:nvPr/>
        </p:nvSpPr>
        <p:spPr>
          <a:xfrm>
            <a:off x="7361280" y="1643050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bar</a:t>
            </a:r>
            <a:endParaRPr lang="el-GR" dirty="0"/>
          </a:p>
        </p:txBody>
      </p:sp>
      <p:grpSp>
        <p:nvGrpSpPr>
          <p:cNvPr id="35" name="174 - Ομάδα"/>
          <p:cNvGrpSpPr/>
          <p:nvPr/>
        </p:nvGrpSpPr>
        <p:grpSpPr>
          <a:xfrm>
            <a:off x="6551364" y="3857628"/>
            <a:ext cx="1714512" cy="428629"/>
            <a:chOff x="6715140" y="3857628"/>
            <a:chExt cx="1714512" cy="428629"/>
          </a:xfrm>
        </p:grpSpPr>
        <p:cxnSp>
          <p:nvCxnSpPr>
            <p:cNvPr id="176" name="175 - Ευθύγραμμο βέλος σύνδεσης"/>
            <p:cNvCxnSpPr/>
            <p:nvPr/>
          </p:nvCxnSpPr>
          <p:spPr>
            <a:xfrm rot="16200000" flipH="1">
              <a:off x="6715140" y="3857628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176 - Ευθύγραμμο βέλος σύνδεσης"/>
            <p:cNvCxnSpPr/>
            <p:nvPr/>
          </p:nvCxnSpPr>
          <p:spPr>
            <a:xfrm rot="16200000" flipH="1">
              <a:off x="6929454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177 - Ευθύγραμμο βέλος σύνδεσης"/>
            <p:cNvCxnSpPr/>
            <p:nvPr/>
          </p:nvCxnSpPr>
          <p:spPr>
            <a:xfrm rot="16200000" flipH="1">
              <a:off x="7143768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178 - Ευθύγραμμο βέλος σύνδεσης"/>
            <p:cNvCxnSpPr/>
            <p:nvPr/>
          </p:nvCxnSpPr>
          <p:spPr>
            <a:xfrm rot="16200000" flipH="1">
              <a:off x="7358082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179 - Ευθύγραμμο βέλος σύνδεσης"/>
            <p:cNvCxnSpPr/>
            <p:nvPr/>
          </p:nvCxnSpPr>
          <p:spPr>
            <a:xfrm rot="16200000" flipH="1">
              <a:off x="7572395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180 - Ευθύγραμμο βέλος σύνδεσης"/>
            <p:cNvCxnSpPr/>
            <p:nvPr/>
          </p:nvCxnSpPr>
          <p:spPr>
            <a:xfrm rot="16200000" flipH="1">
              <a:off x="7786711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181 - Ευθύγραμμο βέλος σύνδεσης"/>
            <p:cNvCxnSpPr/>
            <p:nvPr/>
          </p:nvCxnSpPr>
          <p:spPr>
            <a:xfrm rot="16200000" flipH="1">
              <a:off x="8001024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182 - Ομάδα"/>
          <p:cNvGrpSpPr/>
          <p:nvPr/>
        </p:nvGrpSpPr>
        <p:grpSpPr>
          <a:xfrm flipV="1">
            <a:off x="714348" y="3857628"/>
            <a:ext cx="1714512" cy="428629"/>
            <a:chOff x="6715140" y="3857628"/>
            <a:chExt cx="1714512" cy="428629"/>
          </a:xfrm>
        </p:grpSpPr>
        <p:cxnSp>
          <p:nvCxnSpPr>
            <p:cNvPr id="184" name="183 - Ευθύγραμμο βέλος σύνδεσης"/>
            <p:cNvCxnSpPr/>
            <p:nvPr/>
          </p:nvCxnSpPr>
          <p:spPr>
            <a:xfrm rot="16200000" flipH="1">
              <a:off x="6715140" y="3857628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184 - Ευθύγραμμο βέλος σύνδεσης"/>
            <p:cNvCxnSpPr/>
            <p:nvPr/>
          </p:nvCxnSpPr>
          <p:spPr>
            <a:xfrm rot="16200000" flipH="1">
              <a:off x="6929454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185 - Ευθύγραμμο βέλος σύνδεσης"/>
            <p:cNvCxnSpPr/>
            <p:nvPr/>
          </p:nvCxnSpPr>
          <p:spPr>
            <a:xfrm rot="16200000" flipH="1">
              <a:off x="7143768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186 - Ευθύγραμμο βέλος σύνδεσης"/>
            <p:cNvCxnSpPr/>
            <p:nvPr/>
          </p:nvCxnSpPr>
          <p:spPr>
            <a:xfrm rot="16200000" flipH="1">
              <a:off x="7358082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187 - Ευθύγραμμο βέλος σύνδεσης"/>
            <p:cNvCxnSpPr/>
            <p:nvPr/>
          </p:nvCxnSpPr>
          <p:spPr>
            <a:xfrm rot="16200000" flipH="1">
              <a:off x="7572395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188 - Ευθύγραμμο βέλος σύνδεσης"/>
            <p:cNvCxnSpPr/>
            <p:nvPr/>
          </p:nvCxnSpPr>
          <p:spPr>
            <a:xfrm rot="16200000" flipH="1">
              <a:off x="7786711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189 - Ευθύγραμμο βέλος σύνδεσης"/>
            <p:cNvCxnSpPr/>
            <p:nvPr/>
          </p:nvCxnSpPr>
          <p:spPr>
            <a:xfrm rot="16200000" flipH="1">
              <a:off x="8001024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0" name="169 - TextBox"/>
          <p:cNvSpPr txBox="1"/>
          <p:nvPr/>
        </p:nvSpPr>
        <p:spPr>
          <a:xfrm>
            <a:off x="571472" y="4286256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/>
              <a:t>ΘΑΛΑΜΟΣ</a:t>
            </a:r>
          </a:p>
        </p:txBody>
      </p:sp>
      <p:sp>
        <p:nvSpPr>
          <p:cNvPr id="175" name="174 - TextBox"/>
          <p:cNvSpPr txBox="1"/>
          <p:nvPr/>
        </p:nvSpPr>
        <p:spPr>
          <a:xfrm>
            <a:off x="6643702" y="4214818"/>
            <a:ext cx="2500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/>
              <a:t>ΠΕΡΙΒΑΛΛΟΝ</a:t>
            </a:r>
          </a:p>
        </p:txBody>
      </p:sp>
      <p:cxnSp>
        <p:nvCxnSpPr>
          <p:cNvPr id="193" name="192 - Ευθεία γραμμή σύνδεσης"/>
          <p:cNvCxnSpPr/>
          <p:nvPr/>
        </p:nvCxnSpPr>
        <p:spPr>
          <a:xfrm>
            <a:off x="3214678" y="1386988"/>
            <a:ext cx="214314" cy="1588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193 - Ευθεία γραμμή σύνδεσης"/>
          <p:cNvCxnSpPr/>
          <p:nvPr/>
        </p:nvCxnSpPr>
        <p:spPr>
          <a:xfrm>
            <a:off x="3214678" y="1434674"/>
            <a:ext cx="214314" cy="1588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" name="194 - TextBox"/>
          <p:cNvSpPr txBox="1"/>
          <p:nvPr/>
        </p:nvSpPr>
        <p:spPr>
          <a:xfrm>
            <a:off x="3643306" y="71414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ΠΕΡΙΒΑΛΛΟΝ</a:t>
            </a:r>
          </a:p>
        </p:txBody>
      </p:sp>
      <p:sp>
        <p:nvSpPr>
          <p:cNvPr id="196" name="195 - Ορθογώνιο"/>
          <p:cNvSpPr/>
          <p:nvPr/>
        </p:nvSpPr>
        <p:spPr>
          <a:xfrm>
            <a:off x="2765954" y="3367610"/>
            <a:ext cx="1571636" cy="71438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97" name="196 - Ορθογώνιο"/>
          <p:cNvSpPr/>
          <p:nvPr/>
        </p:nvSpPr>
        <p:spPr>
          <a:xfrm>
            <a:off x="2765954" y="3673458"/>
            <a:ext cx="1571636" cy="71438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203" name="169 - Ομάδα"/>
          <p:cNvGrpSpPr/>
          <p:nvPr/>
        </p:nvGrpSpPr>
        <p:grpSpPr>
          <a:xfrm>
            <a:off x="2500298" y="4286256"/>
            <a:ext cx="785818" cy="500066"/>
            <a:chOff x="7361594" y="1214422"/>
            <a:chExt cx="785818" cy="500066"/>
          </a:xfrm>
        </p:grpSpPr>
        <p:sp>
          <p:nvSpPr>
            <p:cNvPr id="204" name="203 - TextBox"/>
            <p:cNvSpPr txBox="1"/>
            <p:nvPr/>
          </p:nvSpPr>
          <p:spPr>
            <a:xfrm>
              <a:off x="7361594" y="1285860"/>
              <a:ext cx="7858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/>
                <a:t>22</a:t>
              </a:r>
              <a:r>
                <a:rPr lang="el-GR" baseline="30000" dirty="0"/>
                <a:t>0</a:t>
              </a:r>
              <a:r>
                <a:rPr lang="en-US" dirty="0"/>
                <a:t>C</a:t>
              </a:r>
              <a:endParaRPr lang="el-GR" dirty="0"/>
            </a:p>
          </p:txBody>
        </p:sp>
        <p:sp>
          <p:nvSpPr>
            <p:cNvPr id="205" name="204 - Στρογγυλεμένο ορθογώνιο"/>
            <p:cNvSpPr/>
            <p:nvPr/>
          </p:nvSpPr>
          <p:spPr>
            <a:xfrm>
              <a:off x="7388576" y="1214422"/>
              <a:ext cx="571504" cy="500066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206" name="205 - Στρογγυλεμένο ορθογώνιο"/>
          <p:cNvSpPr/>
          <p:nvPr/>
        </p:nvSpPr>
        <p:spPr>
          <a:xfrm>
            <a:off x="2571736" y="4357694"/>
            <a:ext cx="500066" cy="35719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7" name="206 - TextBox"/>
          <p:cNvSpPr txBox="1"/>
          <p:nvPr/>
        </p:nvSpPr>
        <p:spPr>
          <a:xfrm>
            <a:off x="2500298" y="4345552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-15</a:t>
            </a:r>
            <a:r>
              <a:rPr lang="el-GR" baseline="30000" dirty="0"/>
              <a:t>0</a:t>
            </a:r>
            <a:r>
              <a:rPr lang="en-US" dirty="0"/>
              <a:t>C</a:t>
            </a:r>
            <a:endParaRPr lang="el-GR" dirty="0"/>
          </a:p>
        </p:txBody>
      </p:sp>
      <p:sp>
        <p:nvSpPr>
          <p:cNvPr id="183" name="182 - TextBox"/>
          <p:cNvSpPr txBox="1"/>
          <p:nvPr/>
        </p:nvSpPr>
        <p:spPr>
          <a:xfrm>
            <a:off x="1129440" y="0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R 134 a</a:t>
            </a:r>
            <a:endParaRPr lang="el-GR" sz="2800" b="1" dirty="0"/>
          </a:p>
        </p:txBody>
      </p:sp>
      <p:grpSp>
        <p:nvGrpSpPr>
          <p:cNvPr id="223" name="222 - Ομάδα"/>
          <p:cNvGrpSpPr/>
          <p:nvPr/>
        </p:nvGrpSpPr>
        <p:grpSpPr>
          <a:xfrm>
            <a:off x="6500826" y="71414"/>
            <a:ext cx="2571736" cy="1143008"/>
            <a:chOff x="6572264" y="-24"/>
            <a:chExt cx="2571736" cy="1215240"/>
          </a:xfrm>
        </p:grpSpPr>
        <p:sp>
          <p:nvSpPr>
            <p:cNvPr id="192" name="191 - TextBox"/>
            <p:cNvSpPr txBox="1"/>
            <p:nvPr/>
          </p:nvSpPr>
          <p:spPr>
            <a:xfrm>
              <a:off x="6572264" y="-24"/>
              <a:ext cx="12858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dirty="0"/>
                <a:t>ΠΙΕΣΗ  </a:t>
              </a:r>
            </a:p>
          </p:txBody>
        </p:sp>
        <p:sp>
          <p:nvSpPr>
            <p:cNvPr id="210" name="209 - Ορθογώνιο"/>
            <p:cNvSpPr/>
            <p:nvPr/>
          </p:nvSpPr>
          <p:spPr>
            <a:xfrm>
              <a:off x="6572264" y="0"/>
              <a:ext cx="2571736" cy="121442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212" name="211 - Ευθεία γραμμή σύνδεσης"/>
            <p:cNvCxnSpPr/>
            <p:nvPr/>
          </p:nvCxnSpPr>
          <p:spPr>
            <a:xfrm>
              <a:off x="6572264" y="357166"/>
              <a:ext cx="2571736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213 - Ευθεία γραμμή σύνδεσης"/>
            <p:cNvCxnSpPr/>
            <p:nvPr/>
          </p:nvCxnSpPr>
          <p:spPr>
            <a:xfrm rot="10800000" flipH="1">
              <a:off x="6572264" y="754225"/>
              <a:ext cx="2571736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215 - Ευθεία γραμμή σύνδεσης"/>
            <p:cNvCxnSpPr>
              <a:stCxn id="210" idx="0"/>
              <a:endCxn id="210" idx="2"/>
            </p:cNvCxnSpPr>
            <p:nvPr/>
          </p:nvCxnSpPr>
          <p:spPr>
            <a:xfrm rot="16200000" flipH="1">
              <a:off x="7250921" y="607211"/>
              <a:ext cx="1214422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8" name="217 - TextBox"/>
            <p:cNvSpPr txBox="1"/>
            <p:nvPr/>
          </p:nvSpPr>
          <p:spPr>
            <a:xfrm>
              <a:off x="7858148" y="0"/>
              <a:ext cx="12858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baseline="30000" dirty="0"/>
                <a:t>0</a:t>
              </a:r>
              <a:r>
                <a:rPr lang="en-US" b="1" dirty="0"/>
                <a:t>C</a:t>
              </a:r>
              <a:endParaRPr lang="el-GR" b="1" dirty="0"/>
            </a:p>
          </p:txBody>
        </p:sp>
        <p:sp>
          <p:nvSpPr>
            <p:cNvPr id="219" name="218 - TextBox"/>
            <p:cNvSpPr txBox="1"/>
            <p:nvPr/>
          </p:nvSpPr>
          <p:spPr>
            <a:xfrm>
              <a:off x="6572264" y="357166"/>
              <a:ext cx="1285884" cy="425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1 bar</a:t>
              </a:r>
              <a:endParaRPr lang="el-GR" sz="2000" dirty="0"/>
            </a:p>
          </p:txBody>
        </p:sp>
        <p:sp>
          <p:nvSpPr>
            <p:cNvPr id="220" name="219 - TextBox"/>
            <p:cNvSpPr txBox="1"/>
            <p:nvPr/>
          </p:nvSpPr>
          <p:spPr>
            <a:xfrm>
              <a:off x="7858148" y="357166"/>
              <a:ext cx="1285852" cy="425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-26 </a:t>
              </a:r>
              <a:r>
                <a:rPr lang="el-GR" sz="2000" baseline="30000" dirty="0"/>
                <a:t>0</a:t>
              </a:r>
              <a:r>
                <a:rPr lang="en-US" sz="2000" dirty="0"/>
                <a:t>C </a:t>
              </a:r>
              <a:endParaRPr lang="el-GR" sz="2000" dirty="0"/>
            </a:p>
          </p:txBody>
        </p:sp>
        <p:sp>
          <p:nvSpPr>
            <p:cNvPr id="221" name="220 - TextBox"/>
            <p:cNvSpPr txBox="1"/>
            <p:nvPr/>
          </p:nvSpPr>
          <p:spPr>
            <a:xfrm>
              <a:off x="6572264" y="785794"/>
              <a:ext cx="1285884" cy="425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12 bar</a:t>
              </a:r>
              <a:endParaRPr lang="el-GR" sz="2000" dirty="0"/>
            </a:p>
          </p:txBody>
        </p:sp>
        <p:sp>
          <p:nvSpPr>
            <p:cNvPr id="222" name="221 - TextBox"/>
            <p:cNvSpPr txBox="1"/>
            <p:nvPr/>
          </p:nvSpPr>
          <p:spPr>
            <a:xfrm>
              <a:off x="7858148" y="785794"/>
              <a:ext cx="1285852" cy="425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46</a:t>
              </a:r>
              <a:r>
                <a:rPr lang="el-GR" sz="2000" baseline="30000" dirty="0"/>
                <a:t>0</a:t>
              </a:r>
              <a:r>
                <a:rPr lang="en-US" sz="2000" dirty="0"/>
                <a:t>C </a:t>
              </a:r>
              <a:endParaRPr lang="el-GR" sz="2000" dirty="0"/>
            </a:p>
          </p:txBody>
        </p:sp>
      </p:grpSp>
      <p:sp>
        <p:nvSpPr>
          <p:cNvPr id="228" name="227 - Επεξήγηση με στρογγυλεμένο παραλληλόγραμμο"/>
          <p:cNvSpPr/>
          <p:nvPr/>
        </p:nvSpPr>
        <p:spPr>
          <a:xfrm>
            <a:off x="3929058" y="5143512"/>
            <a:ext cx="2286016" cy="1285884"/>
          </a:xfrm>
          <a:prstGeom prst="wedgeRoundRectCallout">
            <a:avLst>
              <a:gd name="adj1" fmla="val -73291"/>
              <a:gd name="adj2" fmla="val -9487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ΤΟΠΟΘΕΤΟΥΜΕ ΤΟΝ ΕΞΑΤΜΙΣΤΗ ΣΕ ΜΟΝΩΜΕΝΟ ΘΑΛΑΜΟ</a:t>
            </a:r>
          </a:p>
        </p:txBody>
      </p:sp>
      <p:sp>
        <p:nvSpPr>
          <p:cNvPr id="229" name="228 - TextBox"/>
          <p:cNvSpPr txBox="1"/>
          <p:nvPr/>
        </p:nvSpPr>
        <p:spPr>
          <a:xfrm>
            <a:off x="1071538" y="2643182"/>
            <a:ext cx="150019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b="1" dirty="0"/>
              <a:t>ΕΞΑΤΜΙΣΤΗΣ</a:t>
            </a:r>
          </a:p>
        </p:txBody>
      </p:sp>
      <p:sp>
        <p:nvSpPr>
          <p:cNvPr id="230" name="229 - TextBox"/>
          <p:cNvSpPr txBox="1"/>
          <p:nvPr/>
        </p:nvSpPr>
        <p:spPr>
          <a:xfrm>
            <a:off x="6414398" y="2714620"/>
            <a:ext cx="171451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b="1" dirty="0"/>
              <a:t>ΣΥΜΠΥΚΝΩΤΗΣ</a:t>
            </a:r>
          </a:p>
        </p:txBody>
      </p:sp>
      <p:sp>
        <p:nvSpPr>
          <p:cNvPr id="231" name="230 - TextBox"/>
          <p:cNvSpPr txBox="1"/>
          <p:nvPr/>
        </p:nvSpPr>
        <p:spPr>
          <a:xfrm>
            <a:off x="3714744" y="2285992"/>
            <a:ext cx="150019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b="1" dirty="0"/>
              <a:t>ΣΥΜΠΙΕΣΤΗΣ</a:t>
            </a:r>
          </a:p>
        </p:txBody>
      </p:sp>
      <p:sp>
        <p:nvSpPr>
          <p:cNvPr id="232" name="231 - TextBox"/>
          <p:cNvSpPr txBox="1"/>
          <p:nvPr/>
        </p:nvSpPr>
        <p:spPr>
          <a:xfrm>
            <a:off x="3929058" y="3786190"/>
            <a:ext cx="150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/>
              <a:t>ΕΚΤΟΝΩΤΙΚΟ ΜΕΣΟ</a:t>
            </a:r>
          </a:p>
        </p:txBody>
      </p:sp>
      <p:sp>
        <p:nvSpPr>
          <p:cNvPr id="233" name="232 - Επεξήγηση με στρογγυλεμένο παραλληλόγραμμο"/>
          <p:cNvSpPr/>
          <p:nvPr/>
        </p:nvSpPr>
        <p:spPr>
          <a:xfrm>
            <a:off x="3929058" y="5143512"/>
            <a:ext cx="2286016" cy="1285884"/>
          </a:xfrm>
          <a:prstGeom prst="wedgeRoundRectCallout">
            <a:avLst>
              <a:gd name="adj1" fmla="val -73291"/>
              <a:gd name="adj2" fmla="val -9487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ΜΕΤΑ ΑΠΌ ΛΙΓΟ Η ΘΕΡΜΟΚΡΑΣΙΑ ΤΟΥ ΘΑ ΜΕΙΩΘΕΙ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" grpId="0" animBg="1"/>
      <p:bldP spid="207" grpId="0"/>
      <p:bldP spid="23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74 - Ομάδα"/>
          <p:cNvGrpSpPr/>
          <p:nvPr/>
        </p:nvGrpSpPr>
        <p:grpSpPr>
          <a:xfrm>
            <a:off x="932174" y="1142985"/>
            <a:ext cx="7215238" cy="2688175"/>
            <a:chOff x="857224" y="1142985"/>
            <a:chExt cx="7215238" cy="2688175"/>
          </a:xfrm>
        </p:grpSpPr>
        <p:sp>
          <p:nvSpPr>
            <p:cNvPr id="2" name="1 - Ορθογώνιο"/>
            <p:cNvSpPr/>
            <p:nvPr/>
          </p:nvSpPr>
          <p:spPr>
            <a:xfrm>
              <a:off x="857224" y="2357431"/>
              <a:ext cx="1785950" cy="1357322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" name="2 - Ορθογώνιο"/>
            <p:cNvSpPr/>
            <p:nvPr/>
          </p:nvSpPr>
          <p:spPr>
            <a:xfrm>
              <a:off x="6286512" y="2357431"/>
              <a:ext cx="1785950" cy="1357322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pic>
          <p:nvPicPr>
            <p:cNvPr id="4" name="Picture 2" descr="ΠΑΛΙΝΔΡΟΜΙΚΟΣ"/>
            <p:cNvPicPr>
              <a:picLocks noChangeAspect="1" noChangeArrowheads="1" noCrop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571868" y="1142985"/>
              <a:ext cx="1785950" cy="1857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4 - Ελεύθερη σχεδίαση"/>
            <p:cNvSpPr/>
            <p:nvPr/>
          </p:nvSpPr>
          <p:spPr>
            <a:xfrm>
              <a:off x="2348179" y="1488078"/>
              <a:ext cx="1295127" cy="869353"/>
            </a:xfrm>
            <a:custGeom>
              <a:avLst/>
              <a:gdLst>
                <a:gd name="connsiteX0" fmla="*/ 1236269 w 1236269"/>
                <a:gd name="connsiteY0" fmla="*/ 0 h 914400"/>
                <a:gd name="connsiteX1" fmla="*/ 7315 w 1236269"/>
                <a:gd name="connsiteY1" fmla="*/ 0 h 914400"/>
                <a:gd name="connsiteX2" fmla="*/ 0 w 1236269"/>
                <a:gd name="connsiteY2" fmla="*/ 9144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269" h="914400">
                  <a:moveTo>
                    <a:pt x="1236269" y="0"/>
                  </a:moveTo>
                  <a:lnTo>
                    <a:pt x="7315" y="0"/>
                  </a:lnTo>
                  <a:cubicBezTo>
                    <a:pt x="4877" y="304800"/>
                    <a:pt x="2438" y="609600"/>
                    <a:pt x="0" y="914400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" name="5 - Ελεύθερη σχεδίαση"/>
            <p:cNvSpPr/>
            <p:nvPr/>
          </p:nvSpPr>
          <p:spPr>
            <a:xfrm>
              <a:off x="2199916" y="1329751"/>
              <a:ext cx="1443390" cy="1027680"/>
            </a:xfrm>
            <a:custGeom>
              <a:avLst/>
              <a:gdLst>
                <a:gd name="connsiteX0" fmla="*/ 1236269 w 1236269"/>
                <a:gd name="connsiteY0" fmla="*/ 0 h 914400"/>
                <a:gd name="connsiteX1" fmla="*/ 7315 w 1236269"/>
                <a:gd name="connsiteY1" fmla="*/ 0 h 914400"/>
                <a:gd name="connsiteX2" fmla="*/ 0 w 1236269"/>
                <a:gd name="connsiteY2" fmla="*/ 9144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269" h="914400">
                  <a:moveTo>
                    <a:pt x="1236269" y="0"/>
                  </a:moveTo>
                  <a:lnTo>
                    <a:pt x="7315" y="0"/>
                  </a:lnTo>
                  <a:cubicBezTo>
                    <a:pt x="4877" y="304800"/>
                    <a:pt x="2438" y="609600"/>
                    <a:pt x="0" y="914400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0" name="9 - Ευθεία γραμμή σύνδεσης"/>
            <p:cNvCxnSpPr/>
            <p:nvPr/>
          </p:nvCxnSpPr>
          <p:spPr>
            <a:xfrm rot="5400000">
              <a:off x="2175656" y="2357431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10 - Ευθεία γραμμή σύνδεσης"/>
            <p:cNvCxnSpPr/>
            <p:nvPr/>
          </p:nvCxnSpPr>
          <p:spPr>
            <a:xfrm rot="5400000">
              <a:off x="2227245" y="2356637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11 - Ελεύθερη σχεδίαση"/>
            <p:cNvSpPr/>
            <p:nvPr/>
          </p:nvSpPr>
          <p:spPr>
            <a:xfrm>
              <a:off x="5177481" y="1496333"/>
              <a:ext cx="1346887" cy="877329"/>
            </a:xfrm>
            <a:custGeom>
              <a:avLst/>
              <a:gdLst>
                <a:gd name="connsiteX0" fmla="*/ 0 w 1346887"/>
                <a:gd name="connsiteY0" fmla="*/ 0 h 877329"/>
                <a:gd name="connsiteX1" fmla="*/ 1346887 w 1346887"/>
                <a:gd name="connsiteY1" fmla="*/ 0 h 877329"/>
                <a:gd name="connsiteX2" fmla="*/ 1340708 w 1346887"/>
                <a:gd name="connsiteY2" fmla="*/ 877329 h 877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6887" h="877329">
                  <a:moveTo>
                    <a:pt x="0" y="0"/>
                  </a:moveTo>
                  <a:lnTo>
                    <a:pt x="1346887" y="0"/>
                  </a:lnTo>
                  <a:cubicBezTo>
                    <a:pt x="1344827" y="292443"/>
                    <a:pt x="1342768" y="584886"/>
                    <a:pt x="1340708" y="877329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3" name="12 - Ελεύθερη σχεδίαση"/>
            <p:cNvSpPr/>
            <p:nvPr/>
          </p:nvSpPr>
          <p:spPr>
            <a:xfrm>
              <a:off x="5202586" y="1324870"/>
              <a:ext cx="1500198" cy="1020205"/>
            </a:xfrm>
            <a:custGeom>
              <a:avLst/>
              <a:gdLst>
                <a:gd name="connsiteX0" fmla="*/ 0 w 1346887"/>
                <a:gd name="connsiteY0" fmla="*/ 0 h 877329"/>
                <a:gd name="connsiteX1" fmla="*/ 1346887 w 1346887"/>
                <a:gd name="connsiteY1" fmla="*/ 0 h 877329"/>
                <a:gd name="connsiteX2" fmla="*/ 1340708 w 1346887"/>
                <a:gd name="connsiteY2" fmla="*/ 877329 h 877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6887" h="877329">
                  <a:moveTo>
                    <a:pt x="0" y="0"/>
                  </a:moveTo>
                  <a:lnTo>
                    <a:pt x="1346887" y="0"/>
                  </a:lnTo>
                  <a:cubicBezTo>
                    <a:pt x="1344827" y="292443"/>
                    <a:pt x="1342768" y="584886"/>
                    <a:pt x="1340708" y="877329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4" name="13 - Ευθεία γραμμή σύνδεσης"/>
            <p:cNvCxnSpPr/>
            <p:nvPr/>
          </p:nvCxnSpPr>
          <p:spPr>
            <a:xfrm rot="5400000">
              <a:off x="6507525" y="2357431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14 - Ευθεία γραμμή σύνδεσης"/>
            <p:cNvCxnSpPr/>
            <p:nvPr/>
          </p:nvCxnSpPr>
          <p:spPr>
            <a:xfrm rot="5400000">
              <a:off x="6577648" y="2356637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17 - Ομάδα"/>
            <p:cNvGrpSpPr/>
            <p:nvPr/>
          </p:nvGrpSpPr>
          <p:grpSpPr>
            <a:xfrm rot="16200000">
              <a:off x="5182369" y="1338629"/>
              <a:ext cx="65942" cy="143672"/>
              <a:chOff x="6716145" y="1652572"/>
              <a:chExt cx="65942" cy="143672"/>
            </a:xfrm>
          </p:grpSpPr>
          <p:cxnSp>
            <p:nvCxnSpPr>
              <p:cNvPr id="16" name="15 - Ευθεία γραμμή σύνδεσης"/>
              <p:cNvCxnSpPr/>
              <p:nvPr/>
            </p:nvCxnSpPr>
            <p:spPr>
              <a:xfrm rot="5400000">
                <a:off x="6645501" y="1724012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16 - Ευθεία γραμμή σύνδεσης"/>
              <p:cNvCxnSpPr/>
              <p:nvPr/>
            </p:nvCxnSpPr>
            <p:spPr>
              <a:xfrm rot="5400000">
                <a:off x="6709855" y="1723216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18 - Ομάδα"/>
            <p:cNvGrpSpPr/>
            <p:nvPr/>
          </p:nvGrpSpPr>
          <p:grpSpPr>
            <a:xfrm rot="16200000">
              <a:off x="3539295" y="1338629"/>
              <a:ext cx="65942" cy="143672"/>
              <a:chOff x="6716145" y="1652572"/>
              <a:chExt cx="65942" cy="143672"/>
            </a:xfrm>
          </p:grpSpPr>
          <p:cxnSp>
            <p:nvCxnSpPr>
              <p:cNvPr id="20" name="19 - Ευθεία γραμμή σύνδεσης"/>
              <p:cNvCxnSpPr/>
              <p:nvPr/>
            </p:nvCxnSpPr>
            <p:spPr>
              <a:xfrm rot="5400000">
                <a:off x="6645501" y="1724012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20 - Ευθεία γραμμή σύνδεσης"/>
              <p:cNvCxnSpPr/>
              <p:nvPr/>
            </p:nvCxnSpPr>
            <p:spPr>
              <a:xfrm rot="5400000">
                <a:off x="6709855" y="1723216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3" name="22 - Ευθεία γραμμή σύνδεσης"/>
            <p:cNvCxnSpPr/>
            <p:nvPr/>
          </p:nvCxnSpPr>
          <p:spPr>
            <a:xfrm>
              <a:off x="2643174" y="3473971"/>
              <a:ext cx="3643338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24 - Ευθεία γραμμή σύνδεσης"/>
            <p:cNvCxnSpPr/>
            <p:nvPr/>
          </p:nvCxnSpPr>
          <p:spPr>
            <a:xfrm>
              <a:off x="2643174" y="3653667"/>
              <a:ext cx="3643338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25 - Ομάδα"/>
            <p:cNvGrpSpPr/>
            <p:nvPr/>
          </p:nvGrpSpPr>
          <p:grpSpPr>
            <a:xfrm rot="16200000">
              <a:off x="6253939" y="3489698"/>
              <a:ext cx="65942" cy="143672"/>
              <a:chOff x="6716145" y="1652572"/>
              <a:chExt cx="65942" cy="143672"/>
            </a:xfrm>
          </p:grpSpPr>
          <p:cxnSp>
            <p:nvCxnSpPr>
              <p:cNvPr id="27" name="26 - Ευθεία γραμμή σύνδεσης"/>
              <p:cNvCxnSpPr/>
              <p:nvPr/>
            </p:nvCxnSpPr>
            <p:spPr>
              <a:xfrm rot="5400000">
                <a:off x="6645501" y="1724012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27 - Ευθεία γραμμή σύνδεσης"/>
              <p:cNvCxnSpPr/>
              <p:nvPr/>
            </p:nvCxnSpPr>
            <p:spPr>
              <a:xfrm rot="5400000">
                <a:off x="6709855" y="1723216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28 - Ομάδα"/>
            <p:cNvGrpSpPr/>
            <p:nvPr/>
          </p:nvGrpSpPr>
          <p:grpSpPr>
            <a:xfrm rot="16200000">
              <a:off x="2622389" y="3487838"/>
              <a:ext cx="62411" cy="143672"/>
              <a:chOff x="6716145" y="1652572"/>
              <a:chExt cx="62411" cy="143672"/>
            </a:xfrm>
          </p:grpSpPr>
          <p:cxnSp>
            <p:nvCxnSpPr>
              <p:cNvPr id="30" name="29 - Ευθεία γραμμή σύνδεσης"/>
              <p:cNvCxnSpPr/>
              <p:nvPr/>
            </p:nvCxnSpPr>
            <p:spPr>
              <a:xfrm rot="5400000">
                <a:off x="6645501" y="1724012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30 - Ευθεία γραμμή σύνδεσης"/>
              <p:cNvCxnSpPr/>
              <p:nvPr/>
            </p:nvCxnSpPr>
            <p:spPr>
              <a:xfrm rot="5400000">
                <a:off x="6706324" y="1723216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32 - Ορθογώνιο"/>
            <p:cNvSpPr/>
            <p:nvPr/>
          </p:nvSpPr>
          <p:spPr>
            <a:xfrm>
              <a:off x="4286248" y="3356629"/>
              <a:ext cx="500066" cy="47453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60" name="59 - Ευθεία γραμμή σύνδεσης"/>
            <p:cNvCxnSpPr/>
            <p:nvPr/>
          </p:nvCxnSpPr>
          <p:spPr>
            <a:xfrm>
              <a:off x="4215606" y="3599170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60 - Ευθεία γραμμή σύνδεσης"/>
            <p:cNvCxnSpPr/>
            <p:nvPr/>
          </p:nvCxnSpPr>
          <p:spPr>
            <a:xfrm>
              <a:off x="4214810" y="3534816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61 - Ευθεία γραμμή σύνδεσης"/>
            <p:cNvCxnSpPr/>
            <p:nvPr/>
          </p:nvCxnSpPr>
          <p:spPr>
            <a:xfrm>
              <a:off x="4761597" y="3598352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62 - Ευθεία γραμμή σύνδεσης"/>
            <p:cNvCxnSpPr/>
            <p:nvPr/>
          </p:nvCxnSpPr>
          <p:spPr>
            <a:xfrm>
              <a:off x="4760801" y="3533998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67 - Ελεύθερη σχεδίαση"/>
            <p:cNvSpPr/>
            <p:nvPr/>
          </p:nvSpPr>
          <p:spPr>
            <a:xfrm>
              <a:off x="4282499" y="3468074"/>
              <a:ext cx="515453" cy="190647"/>
            </a:xfrm>
            <a:custGeom>
              <a:avLst/>
              <a:gdLst>
                <a:gd name="connsiteX0" fmla="*/ 0 w 515453"/>
                <a:gd name="connsiteY0" fmla="*/ 0 h 190647"/>
                <a:gd name="connsiteX1" fmla="*/ 116506 w 515453"/>
                <a:gd name="connsiteY1" fmla="*/ 105915 h 190647"/>
                <a:gd name="connsiteX2" fmla="*/ 374233 w 515453"/>
                <a:gd name="connsiteY2" fmla="*/ 105915 h 190647"/>
                <a:gd name="connsiteX3" fmla="*/ 515453 w 515453"/>
                <a:gd name="connsiteY3" fmla="*/ 190647 h 190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453" h="190647">
                  <a:moveTo>
                    <a:pt x="0" y="0"/>
                  </a:moveTo>
                  <a:lnTo>
                    <a:pt x="116506" y="105915"/>
                  </a:lnTo>
                  <a:lnTo>
                    <a:pt x="374233" y="105915"/>
                  </a:lnTo>
                  <a:lnTo>
                    <a:pt x="515453" y="190647"/>
                  </a:ln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69" name="68 - Ευθεία γραμμή σύνδεσης"/>
            <p:cNvCxnSpPr/>
            <p:nvPr/>
          </p:nvCxnSpPr>
          <p:spPr>
            <a:xfrm rot="5400000">
              <a:off x="4431233" y="3616053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69 - Ευθεία γραμμή σύνδεσης"/>
            <p:cNvCxnSpPr/>
            <p:nvPr/>
          </p:nvCxnSpPr>
          <p:spPr>
            <a:xfrm rot="5400000">
              <a:off x="4504887" y="3615259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4" name="73 - Ομάδα"/>
            <p:cNvGrpSpPr/>
            <p:nvPr/>
          </p:nvGrpSpPr>
          <p:grpSpPr>
            <a:xfrm>
              <a:off x="4361217" y="3084185"/>
              <a:ext cx="357190" cy="389786"/>
              <a:chOff x="4361217" y="2264806"/>
              <a:chExt cx="357190" cy="389786"/>
            </a:xfrm>
          </p:grpSpPr>
          <p:sp>
            <p:nvSpPr>
              <p:cNvPr id="64" name="63 - Βέλος προς τα κάτω"/>
              <p:cNvSpPr/>
              <p:nvPr/>
            </p:nvSpPr>
            <p:spPr>
              <a:xfrm>
                <a:off x="4467965" y="2280566"/>
                <a:ext cx="142876" cy="374026"/>
              </a:xfrm>
              <a:prstGeom prst="downArrow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73" name="72 - Ορθογώνιο"/>
              <p:cNvSpPr/>
              <p:nvPr/>
            </p:nvSpPr>
            <p:spPr>
              <a:xfrm>
                <a:off x="4361217" y="2264806"/>
                <a:ext cx="357190" cy="71438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</p:grpSp>
      <p:grpSp>
        <p:nvGrpSpPr>
          <p:cNvPr id="90" name="89 - Ομάδα"/>
          <p:cNvGrpSpPr/>
          <p:nvPr/>
        </p:nvGrpSpPr>
        <p:grpSpPr>
          <a:xfrm>
            <a:off x="1364460" y="1921486"/>
            <a:ext cx="357190" cy="548762"/>
            <a:chOff x="1289510" y="1921486"/>
            <a:chExt cx="357190" cy="548762"/>
          </a:xfrm>
        </p:grpSpPr>
        <p:sp>
          <p:nvSpPr>
            <p:cNvPr id="81" name="80 - Έλλειψη"/>
            <p:cNvSpPr/>
            <p:nvPr/>
          </p:nvSpPr>
          <p:spPr>
            <a:xfrm>
              <a:off x="1289510" y="1932460"/>
              <a:ext cx="357190" cy="35719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82" name="81 - TextBox"/>
            <p:cNvSpPr txBox="1"/>
            <p:nvPr/>
          </p:nvSpPr>
          <p:spPr>
            <a:xfrm>
              <a:off x="1311458" y="192148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dirty="0"/>
                <a:t>6</a:t>
              </a:r>
            </a:p>
          </p:txBody>
        </p:sp>
        <p:sp>
          <p:nvSpPr>
            <p:cNvPr id="83" name="82 - Ορθογώνιο"/>
            <p:cNvSpPr/>
            <p:nvPr/>
          </p:nvSpPr>
          <p:spPr>
            <a:xfrm>
              <a:off x="1397528" y="2300624"/>
              <a:ext cx="142876" cy="7143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87" name="86 - Ευθεία γραμμή σύνδεσης"/>
            <p:cNvCxnSpPr/>
            <p:nvPr/>
          </p:nvCxnSpPr>
          <p:spPr>
            <a:xfrm rot="5400000">
              <a:off x="1360699" y="2362297"/>
              <a:ext cx="214314" cy="1588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1" name="90 - Ομάδα"/>
          <p:cNvGrpSpPr/>
          <p:nvPr/>
        </p:nvGrpSpPr>
        <p:grpSpPr>
          <a:xfrm>
            <a:off x="7433032" y="1928802"/>
            <a:ext cx="357190" cy="548762"/>
            <a:chOff x="1289510" y="1921486"/>
            <a:chExt cx="357190" cy="548762"/>
          </a:xfrm>
        </p:grpSpPr>
        <p:sp>
          <p:nvSpPr>
            <p:cNvPr id="92" name="91 - Έλλειψη"/>
            <p:cNvSpPr/>
            <p:nvPr/>
          </p:nvSpPr>
          <p:spPr>
            <a:xfrm>
              <a:off x="1289510" y="1932460"/>
              <a:ext cx="357190" cy="35719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3" name="92 - TextBox"/>
            <p:cNvSpPr txBox="1"/>
            <p:nvPr/>
          </p:nvSpPr>
          <p:spPr>
            <a:xfrm>
              <a:off x="1311458" y="192148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dirty="0"/>
                <a:t>6</a:t>
              </a:r>
            </a:p>
          </p:txBody>
        </p:sp>
        <p:sp>
          <p:nvSpPr>
            <p:cNvPr id="94" name="93 - Ορθογώνιο"/>
            <p:cNvSpPr/>
            <p:nvPr/>
          </p:nvSpPr>
          <p:spPr>
            <a:xfrm>
              <a:off x="1397528" y="2300624"/>
              <a:ext cx="142876" cy="7143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95" name="94 - Ευθεία γραμμή σύνδεσης"/>
            <p:cNvCxnSpPr/>
            <p:nvPr/>
          </p:nvCxnSpPr>
          <p:spPr>
            <a:xfrm rot="5400000">
              <a:off x="1360699" y="2362297"/>
              <a:ext cx="214314" cy="1588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7" name="106 - Ομάδα"/>
          <p:cNvGrpSpPr/>
          <p:nvPr/>
        </p:nvGrpSpPr>
        <p:grpSpPr>
          <a:xfrm>
            <a:off x="7940569" y="2571744"/>
            <a:ext cx="1184515" cy="732294"/>
            <a:chOff x="7940569" y="2571744"/>
            <a:chExt cx="1184515" cy="732294"/>
          </a:xfrm>
        </p:grpSpPr>
        <p:sp>
          <p:nvSpPr>
            <p:cNvPr id="96" name="95 - Στρογγυλεμένο ορθογώνιο"/>
            <p:cNvSpPr/>
            <p:nvPr/>
          </p:nvSpPr>
          <p:spPr>
            <a:xfrm>
              <a:off x="8433164" y="2571744"/>
              <a:ext cx="571504" cy="500066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8" name="97 - Ελεύθερη σχεδίαση"/>
            <p:cNvSpPr/>
            <p:nvPr/>
          </p:nvSpPr>
          <p:spPr>
            <a:xfrm>
              <a:off x="7991586" y="3077936"/>
              <a:ext cx="726621" cy="225878"/>
            </a:xfrm>
            <a:custGeom>
              <a:avLst/>
              <a:gdLst>
                <a:gd name="connsiteX0" fmla="*/ 726621 w 726621"/>
                <a:gd name="connsiteY0" fmla="*/ 0 h 225878"/>
                <a:gd name="connsiteX1" fmla="*/ 726621 w 726621"/>
                <a:gd name="connsiteY1" fmla="*/ 225878 h 225878"/>
                <a:gd name="connsiteX2" fmla="*/ 0 w 726621"/>
                <a:gd name="connsiteY2" fmla="*/ 225878 h 225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6621" h="225878">
                  <a:moveTo>
                    <a:pt x="726621" y="0"/>
                  </a:moveTo>
                  <a:lnTo>
                    <a:pt x="726621" y="225878"/>
                  </a:lnTo>
                  <a:lnTo>
                    <a:pt x="0" y="225878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00" name="99 - Ευθεία γραμμή σύνδεσης"/>
            <p:cNvCxnSpPr/>
            <p:nvPr/>
          </p:nvCxnSpPr>
          <p:spPr>
            <a:xfrm>
              <a:off x="7940569" y="3302450"/>
              <a:ext cx="142876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100 - TextBox"/>
            <p:cNvSpPr txBox="1"/>
            <p:nvPr/>
          </p:nvSpPr>
          <p:spPr>
            <a:xfrm>
              <a:off x="8410704" y="2631040"/>
              <a:ext cx="7143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/>
                <a:t>22</a:t>
              </a:r>
              <a:r>
                <a:rPr lang="el-GR" baseline="30000" dirty="0"/>
                <a:t>0</a:t>
              </a:r>
              <a:r>
                <a:rPr lang="en-US" dirty="0"/>
                <a:t>C</a:t>
              </a:r>
              <a:endParaRPr lang="el-GR" dirty="0"/>
            </a:p>
          </p:txBody>
        </p:sp>
      </p:grpSp>
      <p:grpSp>
        <p:nvGrpSpPr>
          <p:cNvPr id="106" name="105 - Ομάδα"/>
          <p:cNvGrpSpPr/>
          <p:nvPr/>
        </p:nvGrpSpPr>
        <p:grpSpPr>
          <a:xfrm>
            <a:off x="142844" y="2571744"/>
            <a:ext cx="1000132" cy="732294"/>
            <a:chOff x="142844" y="2571744"/>
            <a:chExt cx="1000132" cy="732294"/>
          </a:xfrm>
        </p:grpSpPr>
        <p:sp>
          <p:nvSpPr>
            <p:cNvPr id="102" name="101 - Στρογγυλεμένο ορθογώνιο"/>
            <p:cNvSpPr/>
            <p:nvPr/>
          </p:nvSpPr>
          <p:spPr>
            <a:xfrm>
              <a:off x="165304" y="2571744"/>
              <a:ext cx="571504" cy="500066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03" name="102 - Ελεύθερη σχεδίαση"/>
            <p:cNvSpPr/>
            <p:nvPr/>
          </p:nvSpPr>
          <p:spPr>
            <a:xfrm flipH="1">
              <a:off x="453716" y="3071810"/>
              <a:ext cx="642942" cy="232004"/>
            </a:xfrm>
            <a:custGeom>
              <a:avLst/>
              <a:gdLst>
                <a:gd name="connsiteX0" fmla="*/ 726621 w 726621"/>
                <a:gd name="connsiteY0" fmla="*/ 0 h 225878"/>
                <a:gd name="connsiteX1" fmla="*/ 726621 w 726621"/>
                <a:gd name="connsiteY1" fmla="*/ 225878 h 225878"/>
                <a:gd name="connsiteX2" fmla="*/ 0 w 726621"/>
                <a:gd name="connsiteY2" fmla="*/ 225878 h 225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6621" h="225878">
                  <a:moveTo>
                    <a:pt x="726621" y="0"/>
                  </a:moveTo>
                  <a:lnTo>
                    <a:pt x="726621" y="225878"/>
                  </a:lnTo>
                  <a:lnTo>
                    <a:pt x="0" y="225878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04" name="103 - Ευθεία γραμμή σύνδεσης"/>
            <p:cNvCxnSpPr/>
            <p:nvPr/>
          </p:nvCxnSpPr>
          <p:spPr>
            <a:xfrm>
              <a:off x="1000100" y="3302450"/>
              <a:ext cx="142876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104 - TextBox"/>
            <p:cNvSpPr txBox="1"/>
            <p:nvPr/>
          </p:nvSpPr>
          <p:spPr>
            <a:xfrm>
              <a:off x="142844" y="2631040"/>
              <a:ext cx="7143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/>
                <a:t>22</a:t>
              </a:r>
              <a:r>
                <a:rPr lang="el-GR" baseline="30000" dirty="0"/>
                <a:t>0</a:t>
              </a:r>
              <a:r>
                <a:rPr lang="en-US" dirty="0"/>
                <a:t>C</a:t>
              </a:r>
              <a:endParaRPr lang="el-GR" dirty="0"/>
            </a:p>
          </p:txBody>
        </p:sp>
      </p:grpSp>
      <p:sp>
        <p:nvSpPr>
          <p:cNvPr id="110" name="109 - TextBox"/>
          <p:cNvSpPr txBox="1"/>
          <p:nvPr/>
        </p:nvSpPr>
        <p:spPr>
          <a:xfrm>
            <a:off x="1299500" y="1629402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bar</a:t>
            </a:r>
            <a:endParaRPr lang="el-GR" dirty="0"/>
          </a:p>
        </p:txBody>
      </p:sp>
      <p:sp>
        <p:nvSpPr>
          <p:cNvPr id="111" name="110 - TextBox"/>
          <p:cNvSpPr txBox="1"/>
          <p:nvPr/>
        </p:nvSpPr>
        <p:spPr>
          <a:xfrm>
            <a:off x="7361280" y="1643050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bar</a:t>
            </a:r>
            <a:endParaRPr lang="el-GR" dirty="0"/>
          </a:p>
        </p:txBody>
      </p:sp>
      <p:grpSp>
        <p:nvGrpSpPr>
          <p:cNvPr id="65" name="169 - Ομάδα"/>
          <p:cNvGrpSpPr/>
          <p:nvPr/>
        </p:nvGrpSpPr>
        <p:grpSpPr>
          <a:xfrm>
            <a:off x="4000496" y="428604"/>
            <a:ext cx="785818" cy="500066"/>
            <a:chOff x="7361594" y="1214422"/>
            <a:chExt cx="785818" cy="500066"/>
          </a:xfrm>
        </p:grpSpPr>
        <p:sp>
          <p:nvSpPr>
            <p:cNvPr id="66" name="65 - TextBox"/>
            <p:cNvSpPr txBox="1"/>
            <p:nvPr/>
          </p:nvSpPr>
          <p:spPr>
            <a:xfrm>
              <a:off x="7361594" y="1285860"/>
              <a:ext cx="7858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/>
                <a:t>22</a:t>
              </a:r>
              <a:r>
                <a:rPr lang="el-GR" baseline="30000" dirty="0"/>
                <a:t>0</a:t>
              </a:r>
              <a:r>
                <a:rPr lang="en-US" dirty="0"/>
                <a:t>C</a:t>
              </a:r>
              <a:endParaRPr lang="el-GR" dirty="0"/>
            </a:p>
          </p:txBody>
        </p:sp>
        <p:sp>
          <p:nvSpPr>
            <p:cNvPr id="67" name="66 - Στρογγυλεμένο ορθογώνιο"/>
            <p:cNvSpPr/>
            <p:nvPr/>
          </p:nvSpPr>
          <p:spPr>
            <a:xfrm>
              <a:off x="7388576" y="1214422"/>
              <a:ext cx="571504" cy="500066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71" name="70 - TextBox"/>
          <p:cNvSpPr txBox="1"/>
          <p:nvPr/>
        </p:nvSpPr>
        <p:spPr>
          <a:xfrm>
            <a:off x="3643306" y="71414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ΠΕΡΙΒΑΛΛΟΝ</a:t>
            </a:r>
          </a:p>
        </p:txBody>
      </p:sp>
      <p:sp>
        <p:nvSpPr>
          <p:cNvPr id="77" name="76 - Επεξήγηση με στρογγυλεμένο παραλληλόγραμμο"/>
          <p:cNvSpPr/>
          <p:nvPr/>
        </p:nvSpPr>
        <p:spPr>
          <a:xfrm>
            <a:off x="3929058" y="5143512"/>
            <a:ext cx="2286016" cy="1285884"/>
          </a:xfrm>
          <a:prstGeom prst="wedgeRoundRectCallout">
            <a:avLst>
              <a:gd name="adj1" fmla="val 19823"/>
              <a:gd name="adj2" fmla="val -13451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ΠΡΑΓΜΑΤΟΠΟΙΟΥΜΕ ΤΗΝ ΔΙ</a:t>
            </a:r>
            <a:r>
              <a:rPr lang="en-US" dirty="0"/>
              <a:t>A</a:t>
            </a:r>
            <a:r>
              <a:rPr lang="el-GR" dirty="0"/>
              <a:t>ΤΑΞΗ </a:t>
            </a:r>
            <a:r>
              <a:rPr lang="en-US" dirty="0"/>
              <a:t>O</a:t>
            </a:r>
            <a:r>
              <a:rPr lang="el-GR" dirty="0"/>
              <a:t>ΠΩΣ ΦΑΙΝΕΤΑΙ ΣΤΟ</a:t>
            </a:r>
            <a:r>
              <a:rPr lang="en-US" dirty="0"/>
              <a:t> </a:t>
            </a:r>
            <a:r>
              <a:rPr lang="el-GR" dirty="0"/>
              <a:t>ΣΧΗΜΑ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52709" t="35027" r="36310" b="46429"/>
          <a:stretch>
            <a:fillRect/>
          </a:stretch>
        </p:blipFill>
        <p:spPr bwMode="auto">
          <a:xfrm>
            <a:off x="3428992" y="1026576"/>
            <a:ext cx="2229568" cy="2030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8" name="77 - Έλλειψη"/>
          <p:cNvSpPr/>
          <p:nvPr/>
        </p:nvSpPr>
        <p:spPr>
          <a:xfrm>
            <a:off x="1428728" y="2000240"/>
            <a:ext cx="214314" cy="21431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9" name="78 - Έλλειψη"/>
          <p:cNvSpPr/>
          <p:nvPr/>
        </p:nvSpPr>
        <p:spPr>
          <a:xfrm>
            <a:off x="7500958" y="2000240"/>
            <a:ext cx="214314" cy="21431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36237" t="25755" r="19289" b="11401"/>
          <a:stretch>
            <a:fillRect/>
          </a:stretch>
        </p:blipFill>
        <p:spPr bwMode="auto">
          <a:xfrm>
            <a:off x="0" y="0"/>
            <a:ext cx="9144000" cy="6886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- Έλλειψη"/>
          <p:cNvSpPr/>
          <p:nvPr/>
        </p:nvSpPr>
        <p:spPr>
          <a:xfrm>
            <a:off x="7500958" y="2000240"/>
            <a:ext cx="214314" cy="21431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4 - Έλλειψη"/>
          <p:cNvSpPr/>
          <p:nvPr/>
        </p:nvSpPr>
        <p:spPr>
          <a:xfrm>
            <a:off x="1428728" y="2000240"/>
            <a:ext cx="214314" cy="21431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7" name="6 - Ευθεία γραμμή σύνδεσης"/>
          <p:cNvCxnSpPr/>
          <p:nvPr/>
        </p:nvCxnSpPr>
        <p:spPr>
          <a:xfrm rot="5400000">
            <a:off x="4500562" y="3571876"/>
            <a:ext cx="142876" cy="1588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- TextBox"/>
          <p:cNvSpPr txBox="1"/>
          <p:nvPr/>
        </p:nvSpPr>
        <p:spPr>
          <a:xfrm>
            <a:off x="1299500" y="1629402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bar</a:t>
            </a:r>
            <a:endParaRPr lang="el-GR" dirty="0"/>
          </a:p>
        </p:txBody>
      </p:sp>
      <p:sp>
        <p:nvSpPr>
          <p:cNvPr id="13" name="12 - TextBox"/>
          <p:cNvSpPr txBox="1"/>
          <p:nvPr/>
        </p:nvSpPr>
        <p:spPr>
          <a:xfrm>
            <a:off x="7361280" y="1643050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bar</a:t>
            </a:r>
            <a:endParaRPr lang="el-GR" dirty="0"/>
          </a:p>
        </p:txBody>
      </p:sp>
      <p:sp>
        <p:nvSpPr>
          <p:cNvPr id="15" name="14 - Ορθογώνιο"/>
          <p:cNvSpPr/>
          <p:nvPr/>
        </p:nvSpPr>
        <p:spPr>
          <a:xfrm>
            <a:off x="7358082" y="1315840"/>
            <a:ext cx="857256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14" name="169 - Ομάδα"/>
          <p:cNvGrpSpPr/>
          <p:nvPr/>
        </p:nvGrpSpPr>
        <p:grpSpPr>
          <a:xfrm>
            <a:off x="4000496" y="428604"/>
            <a:ext cx="785818" cy="500066"/>
            <a:chOff x="7361594" y="1214422"/>
            <a:chExt cx="785818" cy="500066"/>
          </a:xfrm>
        </p:grpSpPr>
        <p:sp>
          <p:nvSpPr>
            <p:cNvPr id="17" name="16 - TextBox"/>
            <p:cNvSpPr txBox="1"/>
            <p:nvPr/>
          </p:nvSpPr>
          <p:spPr>
            <a:xfrm>
              <a:off x="7361594" y="1285860"/>
              <a:ext cx="7858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/>
                <a:t>22</a:t>
              </a:r>
              <a:r>
                <a:rPr lang="el-GR" baseline="30000" dirty="0"/>
                <a:t>0</a:t>
              </a:r>
              <a:r>
                <a:rPr lang="en-US" dirty="0"/>
                <a:t>C</a:t>
              </a:r>
              <a:endParaRPr lang="el-GR" dirty="0"/>
            </a:p>
          </p:txBody>
        </p:sp>
        <p:sp>
          <p:nvSpPr>
            <p:cNvPr id="18" name="17 - Στρογγυλεμένο ορθογώνιο"/>
            <p:cNvSpPr/>
            <p:nvPr/>
          </p:nvSpPr>
          <p:spPr>
            <a:xfrm>
              <a:off x="7388576" y="1214422"/>
              <a:ext cx="571504" cy="500066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19" name="18 - TextBox"/>
          <p:cNvSpPr txBox="1"/>
          <p:nvPr/>
        </p:nvSpPr>
        <p:spPr>
          <a:xfrm>
            <a:off x="3643306" y="71414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ΠΕΡΙΒΑΛΛΟΝ</a:t>
            </a:r>
          </a:p>
        </p:txBody>
      </p:sp>
      <p:sp>
        <p:nvSpPr>
          <p:cNvPr id="21" name="20 - Επεξήγηση με στρογγυλεμένο παραλληλόγραμμο"/>
          <p:cNvSpPr/>
          <p:nvPr/>
        </p:nvSpPr>
        <p:spPr>
          <a:xfrm>
            <a:off x="3929058" y="5143512"/>
            <a:ext cx="2286016" cy="1285884"/>
          </a:xfrm>
          <a:prstGeom prst="wedgeRoundRectCallout">
            <a:avLst>
              <a:gd name="adj1" fmla="val 21134"/>
              <a:gd name="adj2" fmla="val -14034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ΑΦΑΙΡΟΎΜΕ ΤΟΝ ΑΈΡΑ ΑΠΌ ΤΟ ΕΣΩΤΕΡΙΚΟ ΤΗΣ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36238" t="25755" r="19289" b="11401"/>
          <a:stretch>
            <a:fillRect/>
          </a:stretch>
        </p:blipFill>
        <p:spPr bwMode="auto">
          <a:xfrm>
            <a:off x="0" y="-24"/>
            <a:ext cx="9144000" cy="6886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- Έλλειψη"/>
          <p:cNvSpPr/>
          <p:nvPr/>
        </p:nvSpPr>
        <p:spPr>
          <a:xfrm>
            <a:off x="7286644" y="2643182"/>
            <a:ext cx="642942" cy="21431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3 - Στρογγυλεμένο ορθογώνιο"/>
          <p:cNvSpPr/>
          <p:nvPr/>
        </p:nvSpPr>
        <p:spPr>
          <a:xfrm>
            <a:off x="1714480" y="2643182"/>
            <a:ext cx="500066" cy="21431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5" name="4 - Ευθεία γραμμή σύνδεσης"/>
          <p:cNvCxnSpPr/>
          <p:nvPr/>
        </p:nvCxnSpPr>
        <p:spPr>
          <a:xfrm rot="5400000">
            <a:off x="4500562" y="3571876"/>
            <a:ext cx="142876" cy="1588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- TextBox"/>
          <p:cNvSpPr txBox="1"/>
          <p:nvPr/>
        </p:nvSpPr>
        <p:spPr>
          <a:xfrm>
            <a:off x="1299500" y="1629402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bar</a:t>
            </a:r>
            <a:endParaRPr lang="el-GR" dirty="0"/>
          </a:p>
        </p:txBody>
      </p:sp>
      <p:sp>
        <p:nvSpPr>
          <p:cNvPr id="10" name="9 - TextBox"/>
          <p:cNvSpPr txBox="1"/>
          <p:nvPr/>
        </p:nvSpPr>
        <p:spPr>
          <a:xfrm>
            <a:off x="7361280" y="1643050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bar</a:t>
            </a:r>
            <a:endParaRPr lang="el-GR" dirty="0"/>
          </a:p>
        </p:txBody>
      </p:sp>
      <p:grpSp>
        <p:nvGrpSpPr>
          <p:cNvPr id="12" name="169 - Ομάδα"/>
          <p:cNvGrpSpPr/>
          <p:nvPr/>
        </p:nvGrpSpPr>
        <p:grpSpPr>
          <a:xfrm>
            <a:off x="4000496" y="428604"/>
            <a:ext cx="785818" cy="500066"/>
            <a:chOff x="7361594" y="1214422"/>
            <a:chExt cx="785818" cy="500066"/>
          </a:xfrm>
        </p:grpSpPr>
        <p:sp>
          <p:nvSpPr>
            <p:cNvPr id="13" name="12 - TextBox"/>
            <p:cNvSpPr txBox="1"/>
            <p:nvPr/>
          </p:nvSpPr>
          <p:spPr>
            <a:xfrm>
              <a:off x="7361594" y="1285860"/>
              <a:ext cx="7858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/>
                <a:t>22</a:t>
              </a:r>
              <a:r>
                <a:rPr lang="el-GR" baseline="30000" dirty="0"/>
                <a:t>0</a:t>
              </a:r>
              <a:r>
                <a:rPr lang="en-US" dirty="0"/>
                <a:t>C</a:t>
              </a:r>
              <a:endParaRPr lang="el-GR" dirty="0"/>
            </a:p>
          </p:txBody>
        </p:sp>
        <p:sp>
          <p:nvSpPr>
            <p:cNvPr id="14" name="13 - Στρογγυλεμένο ορθογώνιο"/>
            <p:cNvSpPr/>
            <p:nvPr/>
          </p:nvSpPr>
          <p:spPr>
            <a:xfrm>
              <a:off x="7388576" y="1214422"/>
              <a:ext cx="571504" cy="500066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15" name="14 - TextBox"/>
          <p:cNvSpPr txBox="1"/>
          <p:nvPr/>
        </p:nvSpPr>
        <p:spPr>
          <a:xfrm>
            <a:off x="3643306" y="71414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ΠΕΡΙΒΑΛΛΟΝ</a:t>
            </a:r>
          </a:p>
        </p:txBody>
      </p:sp>
      <p:sp>
        <p:nvSpPr>
          <p:cNvPr id="16" name="15 - TextBox"/>
          <p:cNvSpPr txBox="1"/>
          <p:nvPr/>
        </p:nvSpPr>
        <p:spPr>
          <a:xfrm>
            <a:off x="1129440" y="0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R 134 a</a:t>
            </a:r>
            <a:endParaRPr lang="el-GR" sz="2800" b="1" dirty="0"/>
          </a:p>
        </p:txBody>
      </p:sp>
      <p:sp>
        <p:nvSpPr>
          <p:cNvPr id="17" name="16 - Ορθογώνιο"/>
          <p:cNvSpPr/>
          <p:nvPr/>
        </p:nvSpPr>
        <p:spPr>
          <a:xfrm>
            <a:off x="7286644" y="1214422"/>
            <a:ext cx="714380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18" name="17 - Ομάδα"/>
          <p:cNvGrpSpPr/>
          <p:nvPr/>
        </p:nvGrpSpPr>
        <p:grpSpPr>
          <a:xfrm>
            <a:off x="6500826" y="71414"/>
            <a:ext cx="2571736" cy="1143008"/>
            <a:chOff x="6572264" y="-24"/>
            <a:chExt cx="2571736" cy="1215240"/>
          </a:xfrm>
        </p:grpSpPr>
        <p:sp>
          <p:nvSpPr>
            <p:cNvPr id="19" name="18 - TextBox"/>
            <p:cNvSpPr txBox="1"/>
            <p:nvPr/>
          </p:nvSpPr>
          <p:spPr>
            <a:xfrm>
              <a:off x="6572264" y="-24"/>
              <a:ext cx="12858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dirty="0"/>
                <a:t>ΠΙΕΣΗ  </a:t>
              </a:r>
            </a:p>
          </p:txBody>
        </p:sp>
        <p:sp>
          <p:nvSpPr>
            <p:cNvPr id="20" name="19 - Ορθογώνιο"/>
            <p:cNvSpPr/>
            <p:nvPr/>
          </p:nvSpPr>
          <p:spPr>
            <a:xfrm>
              <a:off x="6572264" y="0"/>
              <a:ext cx="2571736" cy="121442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21" name="20 - Ευθεία γραμμή σύνδεσης"/>
            <p:cNvCxnSpPr/>
            <p:nvPr/>
          </p:nvCxnSpPr>
          <p:spPr>
            <a:xfrm>
              <a:off x="6572264" y="357166"/>
              <a:ext cx="2571736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21 - Ευθεία γραμμή σύνδεσης"/>
            <p:cNvCxnSpPr/>
            <p:nvPr/>
          </p:nvCxnSpPr>
          <p:spPr>
            <a:xfrm rot="10800000" flipH="1">
              <a:off x="6572264" y="754225"/>
              <a:ext cx="2571736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22 - Ευθεία γραμμή σύνδεσης"/>
            <p:cNvCxnSpPr>
              <a:stCxn id="20" idx="0"/>
              <a:endCxn id="20" idx="2"/>
            </p:cNvCxnSpPr>
            <p:nvPr/>
          </p:nvCxnSpPr>
          <p:spPr>
            <a:xfrm rot="16200000" flipH="1">
              <a:off x="7250921" y="607211"/>
              <a:ext cx="1214422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23 - TextBox"/>
            <p:cNvSpPr txBox="1"/>
            <p:nvPr/>
          </p:nvSpPr>
          <p:spPr>
            <a:xfrm>
              <a:off x="7858148" y="0"/>
              <a:ext cx="12858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baseline="30000" dirty="0"/>
                <a:t>0</a:t>
              </a:r>
              <a:r>
                <a:rPr lang="en-US" b="1" dirty="0"/>
                <a:t>C</a:t>
              </a:r>
              <a:endParaRPr lang="el-GR" b="1" dirty="0"/>
            </a:p>
          </p:txBody>
        </p:sp>
        <p:sp>
          <p:nvSpPr>
            <p:cNvPr id="25" name="24 - TextBox"/>
            <p:cNvSpPr txBox="1"/>
            <p:nvPr/>
          </p:nvSpPr>
          <p:spPr>
            <a:xfrm>
              <a:off x="6572264" y="357166"/>
              <a:ext cx="1285884" cy="425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6 bar</a:t>
              </a:r>
              <a:endParaRPr lang="el-GR" sz="2000" dirty="0"/>
            </a:p>
          </p:txBody>
        </p:sp>
        <p:sp>
          <p:nvSpPr>
            <p:cNvPr id="26" name="25 - TextBox"/>
            <p:cNvSpPr txBox="1"/>
            <p:nvPr/>
          </p:nvSpPr>
          <p:spPr>
            <a:xfrm>
              <a:off x="7858148" y="357166"/>
              <a:ext cx="1285852" cy="425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22</a:t>
              </a:r>
              <a:r>
                <a:rPr lang="el-GR" sz="2000" baseline="30000" dirty="0"/>
                <a:t>0</a:t>
              </a:r>
              <a:r>
                <a:rPr lang="en-US" sz="2000" dirty="0"/>
                <a:t>C </a:t>
              </a:r>
              <a:endParaRPr lang="el-GR" sz="2000" dirty="0"/>
            </a:p>
          </p:txBody>
        </p:sp>
        <p:sp>
          <p:nvSpPr>
            <p:cNvPr id="27" name="26 - TextBox"/>
            <p:cNvSpPr txBox="1"/>
            <p:nvPr/>
          </p:nvSpPr>
          <p:spPr>
            <a:xfrm>
              <a:off x="6572264" y="785794"/>
              <a:ext cx="1285884" cy="425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l-GR" sz="2000" dirty="0"/>
            </a:p>
          </p:txBody>
        </p:sp>
        <p:sp>
          <p:nvSpPr>
            <p:cNvPr id="28" name="27 - TextBox"/>
            <p:cNvSpPr txBox="1"/>
            <p:nvPr/>
          </p:nvSpPr>
          <p:spPr>
            <a:xfrm>
              <a:off x="7858148" y="785794"/>
              <a:ext cx="1285852" cy="425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l-GR" sz="2000" dirty="0"/>
            </a:p>
          </p:txBody>
        </p:sp>
      </p:grpSp>
      <p:sp>
        <p:nvSpPr>
          <p:cNvPr id="29" name="28 - Επεξήγηση με στρογγυλεμένο παραλληλόγραμμο"/>
          <p:cNvSpPr/>
          <p:nvPr/>
        </p:nvSpPr>
        <p:spPr>
          <a:xfrm>
            <a:off x="3929058" y="5143512"/>
            <a:ext cx="2286016" cy="1285884"/>
          </a:xfrm>
          <a:prstGeom prst="wedgeRoundRectCallout">
            <a:avLst>
              <a:gd name="adj1" fmla="val 21134"/>
              <a:gd name="adj2" fmla="val -14034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ΚΑΙ ΒΑΖΟΥΜΕ ΦΡΕΟΝ </a:t>
            </a:r>
            <a:r>
              <a:rPr lang="en-US" dirty="0"/>
              <a:t>R 134 a</a:t>
            </a:r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74 - Ομάδα"/>
          <p:cNvGrpSpPr/>
          <p:nvPr/>
        </p:nvGrpSpPr>
        <p:grpSpPr>
          <a:xfrm>
            <a:off x="928662" y="1142985"/>
            <a:ext cx="7215238" cy="2688175"/>
            <a:chOff x="857224" y="1142985"/>
            <a:chExt cx="7215238" cy="2688175"/>
          </a:xfrm>
        </p:grpSpPr>
        <p:sp>
          <p:nvSpPr>
            <p:cNvPr id="2" name="1 - Ορθογώνιο"/>
            <p:cNvSpPr/>
            <p:nvPr/>
          </p:nvSpPr>
          <p:spPr>
            <a:xfrm>
              <a:off x="857224" y="2357431"/>
              <a:ext cx="1785950" cy="1357322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" name="2 - Ορθογώνιο"/>
            <p:cNvSpPr/>
            <p:nvPr/>
          </p:nvSpPr>
          <p:spPr>
            <a:xfrm>
              <a:off x="6286512" y="2357431"/>
              <a:ext cx="1785950" cy="1357322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pic>
          <p:nvPicPr>
            <p:cNvPr id="4" name="Picture 2" descr="ΠΑΛΙΝΔΡΟΜΙΚΟΣ"/>
            <p:cNvPicPr>
              <a:picLocks noChangeAspect="1" noChangeArrowheads="1" noCrop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571868" y="1142985"/>
              <a:ext cx="1785950" cy="1857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4 - Ελεύθερη σχεδίαση"/>
            <p:cNvSpPr/>
            <p:nvPr/>
          </p:nvSpPr>
          <p:spPr>
            <a:xfrm>
              <a:off x="2348179" y="1488078"/>
              <a:ext cx="1295127" cy="869353"/>
            </a:xfrm>
            <a:custGeom>
              <a:avLst/>
              <a:gdLst>
                <a:gd name="connsiteX0" fmla="*/ 1236269 w 1236269"/>
                <a:gd name="connsiteY0" fmla="*/ 0 h 914400"/>
                <a:gd name="connsiteX1" fmla="*/ 7315 w 1236269"/>
                <a:gd name="connsiteY1" fmla="*/ 0 h 914400"/>
                <a:gd name="connsiteX2" fmla="*/ 0 w 1236269"/>
                <a:gd name="connsiteY2" fmla="*/ 9144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269" h="914400">
                  <a:moveTo>
                    <a:pt x="1236269" y="0"/>
                  </a:moveTo>
                  <a:lnTo>
                    <a:pt x="7315" y="0"/>
                  </a:lnTo>
                  <a:cubicBezTo>
                    <a:pt x="4877" y="304800"/>
                    <a:pt x="2438" y="609600"/>
                    <a:pt x="0" y="914400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" name="5 - Ελεύθερη σχεδίαση"/>
            <p:cNvSpPr/>
            <p:nvPr/>
          </p:nvSpPr>
          <p:spPr>
            <a:xfrm>
              <a:off x="2199916" y="1329751"/>
              <a:ext cx="1443390" cy="1027680"/>
            </a:xfrm>
            <a:custGeom>
              <a:avLst/>
              <a:gdLst>
                <a:gd name="connsiteX0" fmla="*/ 1236269 w 1236269"/>
                <a:gd name="connsiteY0" fmla="*/ 0 h 914400"/>
                <a:gd name="connsiteX1" fmla="*/ 7315 w 1236269"/>
                <a:gd name="connsiteY1" fmla="*/ 0 h 914400"/>
                <a:gd name="connsiteX2" fmla="*/ 0 w 1236269"/>
                <a:gd name="connsiteY2" fmla="*/ 9144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269" h="914400">
                  <a:moveTo>
                    <a:pt x="1236269" y="0"/>
                  </a:moveTo>
                  <a:lnTo>
                    <a:pt x="7315" y="0"/>
                  </a:lnTo>
                  <a:cubicBezTo>
                    <a:pt x="4877" y="304800"/>
                    <a:pt x="2438" y="609600"/>
                    <a:pt x="0" y="914400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0" name="9 - Ευθεία γραμμή σύνδεσης"/>
            <p:cNvCxnSpPr/>
            <p:nvPr/>
          </p:nvCxnSpPr>
          <p:spPr>
            <a:xfrm rot="5400000">
              <a:off x="2175656" y="2357431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10 - Ευθεία γραμμή σύνδεσης"/>
            <p:cNvCxnSpPr/>
            <p:nvPr/>
          </p:nvCxnSpPr>
          <p:spPr>
            <a:xfrm rot="5400000">
              <a:off x="2227245" y="2356637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11 - Ελεύθερη σχεδίαση"/>
            <p:cNvSpPr/>
            <p:nvPr/>
          </p:nvSpPr>
          <p:spPr>
            <a:xfrm>
              <a:off x="5177481" y="1496333"/>
              <a:ext cx="1346887" cy="877329"/>
            </a:xfrm>
            <a:custGeom>
              <a:avLst/>
              <a:gdLst>
                <a:gd name="connsiteX0" fmla="*/ 0 w 1346887"/>
                <a:gd name="connsiteY0" fmla="*/ 0 h 877329"/>
                <a:gd name="connsiteX1" fmla="*/ 1346887 w 1346887"/>
                <a:gd name="connsiteY1" fmla="*/ 0 h 877329"/>
                <a:gd name="connsiteX2" fmla="*/ 1340708 w 1346887"/>
                <a:gd name="connsiteY2" fmla="*/ 877329 h 877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6887" h="877329">
                  <a:moveTo>
                    <a:pt x="0" y="0"/>
                  </a:moveTo>
                  <a:lnTo>
                    <a:pt x="1346887" y="0"/>
                  </a:lnTo>
                  <a:cubicBezTo>
                    <a:pt x="1344827" y="292443"/>
                    <a:pt x="1342768" y="584886"/>
                    <a:pt x="1340708" y="877329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3" name="12 - Ελεύθερη σχεδίαση"/>
            <p:cNvSpPr/>
            <p:nvPr/>
          </p:nvSpPr>
          <p:spPr>
            <a:xfrm>
              <a:off x="5202586" y="1324870"/>
              <a:ext cx="1500198" cy="1020205"/>
            </a:xfrm>
            <a:custGeom>
              <a:avLst/>
              <a:gdLst>
                <a:gd name="connsiteX0" fmla="*/ 0 w 1346887"/>
                <a:gd name="connsiteY0" fmla="*/ 0 h 877329"/>
                <a:gd name="connsiteX1" fmla="*/ 1346887 w 1346887"/>
                <a:gd name="connsiteY1" fmla="*/ 0 h 877329"/>
                <a:gd name="connsiteX2" fmla="*/ 1340708 w 1346887"/>
                <a:gd name="connsiteY2" fmla="*/ 877329 h 877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6887" h="877329">
                  <a:moveTo>
                    <a:pt x="0" y="0"/>
                  </a:moveTo>
                  <a:lnTo>
                    <a:pt x="1346887" y="0"/>
                  </a:lnTo>
                  <a:cubicBezTo>
                    <a:pt x="1344827" y="292443"/>
                    <a:pt x="1342768" y="584886"/>
                    <a:pt x="1340708" y="877329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4" name="13 - Ευθεία γραμμή σύνδεσης"/>
            <p:cNvCxnSpPr/>
            <p:nvPr/>
          </p:nvCxnSpPr>
          <p:spPr>
            <a:xfrm rot="5400000">
              <a:off x="6507525" y="2357431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14 - Ευθεία γραμμή σύνδεσης"/>
            <p:cNvCxnSpPr/>
            <p:nvPr/>
          </p:nvCxnSpPr>
          <p:spPr>
            <a:xfrm rot="5400000">
              <a:off x="6577648" y="2356637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17 - Ομάδα"/>
            <p:cNvGrpSpPr/>
            <p:nvPr/>
          </p:nvGrpSpPr>
          <p:grpSpPr>
            <a:xfrm rot="16200000">
              <a:off x="5182369" y="1338629"/>
              <a:ext cx="65942" cy="143672"/>
              <a:chOff x="6716145" y="1652572"/>
              <a:chExt cx="65942" cy="143672"/>
            </a:xfrm>
          </p:grpSpPr>
          <p:cxnSp>
            <p:nvCxnSpPr>
              <p:cNvPr id="16" name="15 - Ευθεία γραμμή σύνδεσης"/>
              <p:cNvCxnSpPr/>
              <p:nvPr/>
            </p:nvCxnSpPr>
            <p:spPr>
              <a:xfrm rot="5400000">
                <a:off x="6645501" y="1724012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16 - Ευθεία γραμμή σύνδεσης"/>
              <p:cNvCxnSpPr/>
              <p:nvPr/>
            </p:nvCxnSpPr>
            <p:spPr>
              <a:xfrm rot="5400000">
                <a:off x="6709855" y="1723216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18 - Ομάδα"/>
            <p:cNvGrpSpPr/>
            <p:nvPr/>
          </p:nvGrpSpPr>
          <p:grpSpPr>
            <a:xfrm rot="16200000">
              <a:off x="3539295" y="1338629"/>
              <a:ext cx="65942" cy="143672"/>
              <a:chOff x="6716145" y="1652572"/>
              <a:chExt cx="65942" cy="143672"/>
            </a:xfrm>
          </p:grpSpPr>
          <p:cxnSp>
            <p:nvCxnSpPr>
              <p:cNvPr id="20" name="19 - Ευθεία γραμμή σύνδεσης"/>
              <p:cNvCxnSpPr/>
              <p:nvPr/>
            </p:nvCxnSpPr>
            <p:spPr>
              <a:xfrm rot="5400000">
                <a:off x="6645501" y="1724012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20 - Ευθεία γραμμή σύνδεσης"/>
              <p:cNvCxnSpPr/>
              <p:nvPr/>
            </p:nvCxnSpPr>
            <p:spPr>
              <a:xfrm rot="5400000">
                <a:off x="6709855" y="1723216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3" name="22 - Ευθεία γραμμή σύνδεσης"/>
            <p:cNvCxnSpPr/>
            <p:nvPr/>
          </p:nvCxnSpPr>
          <p:spPr>
            <a:xfrm>
              <a:off x="2643174" y="3473971"/>
              <a:ext cx="3643338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24 - Ευθεία γραμμή σύνδεσης"/>
            <p:cNvCxnSpPr/>
            <p:nvPr/>
          </p:nvCxnSpPr>
          <p:spPr>
            <a:xfrm>
              <a:off x="2643174" y="3653667"/>
              <a:ext cx="3643338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25 - Ομάδα"/>
            <p:cNvGrpSpPr/>
            <p:nvPr/>
          </p:nvGrpSpPr>
          <p:grpSpPr>
            <a:xfrm rot="16200000">
              <a:off x="6253939" y="3489698"/>
              <a:ext cx="65942" cy="143672"/>
              <a:chOff x="6716145" y="1652572"/>
              <a:chExt cx="65942" cy="143672"/>
            </a:xfrm>
          </p:grpSpPr>
          <p:cxnSp>
            <p:nvCxnSpPr>
              <p:cNvPr id="27" name="26 - Ευθεία γραμμή σύνδεσης"/>
              <p:cNvCxnSpPr/>
              <p:nvPr/>
            </p:nvCxnSpPr>
            <p:spPr>
              <a:xfrm rot="5400000">
                <a:off x="6645501" y="1724012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27 - Ευθεία γραμμή σύνδεσης"/>
              <p:cNvCxnSpPr/>
              <p:nvPr/>
            </p:nvCxnSpPr>
            <p:spPr>
              <a:xfrm rot="5400000">
                <a:off x="6709855" y="1723216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28 - Ομάδα"/>
            <p:cNvGrpSpPr/>
            <p:nvPr/>
          </p:nvGrpSpPr>
          <p:grpSpPr>
            <a:xfrm rot="16200000">
              <a:off x="2622389" y="3487838"/>
              <a:ext cx="62411" cy="143672"/>
              <a:chOff x="6716145" y="1652572"/>
              <a:chExt cx="62411" cy="143672"/>
            </a:xfrm>
          </p:grpSpPr>
          <p:cxnSp>
            <p:nvCxnSpPr>
              <p:cNvPr id="30" name="29 - Ευθεία γραμμή σύνδεσης"/>
              <p:cNvCxnSpPr/>
              <p:nvPr/>
            </p:nvCxnSpPr>
            <p:spPr>
              <a:xfrm rot="5400000">
                <a:off x="6645501" y="1724012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30 - Ευθεία γραμμή σύνδεσης"/>
              <p:cNvCxnSpPr/>
              <p:nvPr/>
            </p:nvCxnSpPr>
            <p:spPr>
              <a:xfrm rot="5400000">
                <a:off x="6706324" y="1723216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32 - Ορθογώνιο"/>
            <p:cNvSpPr/>
            <p:nvPr/>
          </p:nvSpPr>
          <p:spPr>
            <a:xfrm>
              <a:off x="4286248" y="3356629"/>
              <a:ext cx="500066" cy="47453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60" name="59 - Ευθεία γραμμή σύνδεσης"/>
            <p:cNvCxnSpPr/>
            <p:nvPr/>
          </p:nvCxnSpPr>
          <p:spPr>
            <a:xfrm>
              <a:off x="4215606" y="3599170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60 - Ευθεία γραμμή σύνδεσης"/>
            <p:cNvCxnSpPr/>
            <p:nvPr/>
          </p:nvCxnSpPr>
          <p:spPr>
            <a:xfrm>
              <a:off x="4214810" y="3534816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61 - Ευθεία γραμμή σύνδεσης"/>
            <p:cNvCxnSpPr/>
            <p:nvPr/>
          </p:nvCxnSpPr>
          <p:spPr>
            <a:xfrm>
              <a:off x="4761597" y="3598352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62 - Ευθεία γραμμή σύνδεσης"/>
            <p:cNvCxnSpPr/>
            <p:nvPr/>
          </p:nvCxnSpPr>
          <p:spPr>
            <a:xfrm>
              <a:off x="4760801" y="3533998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67 - Ελεύθερη σχεδίαση"/>
            <p:cNvSpPr/>
            <p:nvPr/>
          </p:nvSpPr>
          <p:spPr>
            <a:xfrm>
              <a:off x="4282499" y="3468074"/>
              <a:ext cx="515453" cy="190647"/>
            </a:xfrm>
            <a:custGeom>
              <a:avLst/>
              <a:gdLst>
                <a:gd name="connsiteX0" fmla="*/ 0 w 515453"/>
                <a:gd name="connsiteY0" fmla="*/ 0 h 190647"/>
                <a:gd name="connsiteX1" fmla="*/ 116506 w 515453"/>
                <a:gd name="connsiteY1" fmla="*/ 105915 h 190647"/>
                <a:gd name="connsiteX2" fmla="*/ 374233 w 515453"/>
                <a:gd name="connsiteY2" fmla="*/ 105915 h 190647"/>
                <a:gd name="connsiteX3" fmla="*/ 515453 w 515453"/>
                <a:gd name="connsiteY3" fmla="*/ 190647 h 190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453" h="190647">
                  <a:moveTo>
                    <a:pt x="0" y="0"/>
                  </a:moveTo>
                  <a:lnTo>
                    <a:pt x="116506" y="105915"/>
                  </a:lnTo>
                  <a:lnTo>
                    <a:pt x="374233" y="105915"/>
                  </a:lnTo>
                  <a:lnTo>
                    <a:pt x="515453" y="190647"/>
                  </a:ln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69" name="68 - Ευθεία γραμμή σύνδεσης"/>
            <p:cNvCxnSpPr/>
            <p:nvPr/>
          </p:nvCxnSpPr>
          <p:spPr>
            <a:xfrm rot="5400000">
              <a:off x="4431233" y="3616053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69 - Ευθεία γραμμή σύνδεσης"/>
            <p:cNvCxnSpPr/>
            <p:nvPr/>
          </p:nvCxnSpPr>
          <p:spPr>
            <a:xfrm rot="5400000">
              <a:off x="4504887" y="3615259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73 - Ομάδα"/>
            <p:cNvGrpSpPr/>
            <p:nvPr/>
          </p:nvGrpSpPr>
          <p:grpSpPr>
            <a:xfrm>
              <a:off x="4361217" y="3084185"/>
              <a:ext cx="357190" cy="389786"/>
              <a:chOff x="4361217" y="2264806"/>
              <a:chExt cx="357190" cy="389786"/>
            </a:xfrm>
          </p:grpSpPr>
          <p:sp>
            <p:nvSpPr>
              <p:cNvPr id="64" name="63 - Βέλος προς τα κάτω"/>
              <p:cNvSpPr/>
              <p:nvPr/>
            </p:nvSpPr>
            <p:spPr>
              <a:xfrm>
                <a:off x="4467965" y="2280566"/>
                <a:ext cx="142876" cy="374026"/>
              </a:xfrm>
              <a:prstGeom prst="downArrow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73" name="72 - Ορθογώνιο"/>
              <p:cNvSpPr/>
              <p:nvPr/>
            </p:nvSpPr>
            <p:spPr>
              <a:xfrm>
                <a:off x="4361217" y="2264806"/>
                <a:ext cx="357190" cy="71438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</p:grpSp>
      <p:sp>
        <p:nvSpPr>
          <p:cNvPr id="39" name="38 - Έλλειψη"/>
          <p:cNvSpPr/>
          <p:nvPr/>
        </p:nvSpPr>
        <p:spPr>
          <a:xfrm>
            <a:off x="1142976" y="3429000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0" name="39 - Έλλειψη"/>
          <p:cNvSpPr/>
          <p:nvPr/>
        </p:nvSpPr>
        <p:spPr>
          <a:xfrm>
            <a:off x="1785918" y="3500438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1" name="40 - Έλλειψη"/>
          <p:cNvSpPr/>
          <p:nvPr/>
        </p:nvSpPr>
        <p:spPr>
          <a:xfrm>
            <a:off x="1142976" y="2786058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2" name="41 - Έλλειψη"/>
          <p:cNvSpPr/>
          <p:nvPr/>
        </p:nvSpPr>
        <p:spPr>
          <a:xfrm>
            <a:off x="1142976" y="3143248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3" name="42 - Έλλειψη"/>
          <p:cNvSpPr/>
          <p:nvPr/>
        </p:nvSpPr>
        <p:spPr>
          <a:xfrm>
            <a:off x="1928794" y="2500306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4" name="43 - Έλλειψη"/>
          <p:cNvSpPr/>
          <p:nvPr/>
        </p:nvSpPr>
        <p:spPr>
          <a:xfrm>
            <a:off x="1571604" y="2571744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5" name="44 - Έλλειψη"/>
          <p:cNvSpPr/>
          <p:nvPr/>
        </p:nvSpPr>
        <p:spPr>
          <a:xfrm>
            <a:off x="1500166" y="3429000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6" name="45 - Έλλειψη"/>
          <p:cNvSpPr/>
          <p:nvPr/>
        </p:nvSpPr>
        <p:spPr>
          <a:xfrm>
            <a:off x="2143108" y="3429000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7" name="46 - Έλλειψη"/>
          <p:cNvSpPr/>
          <p:nvPr/>
        </p:nvSpPr>
        <p:spPr>
          <a:xfrm>
            <a:off x="1500166" y="2928934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8" name="47 - Έλλειψη"/>
          <p:cNvSpPr/>
          <p:nvPr/>
        </p:nvSpPr>
        <p:spPr>
          <a:xfrm>
            <a:off x="1785918" y="3143248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9" name="48 - Έλλειψη"/>
          <p:cNvSpPr/>
          <p:nvPr/>
        </p:nvSpPr>
        <p:spPr>
          <a:xfrm>
            <a:off x="2428860" y="2928934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0" name="49 - Έλλειψη"/>
          <p:cNvSpPr/>
          <p:nvPr/>
        </p:nvSpPr>
        <p:spPr>
          <a:xfrm>
            <a:off x="2428860" y="2500306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1" name="50 - Έλλειψη"/>
          <p:cNvSpPr/>
          <p:nvPr/>
        </p:nvSpPr>
        <p:spPr>
          <a:xfrm>
            <a:off x="2000232" y="2928934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2" name="51 - Έλλειψη"/>
          <p:cNvSpPr/>
          <p:nvPr/>
        </p:nvSpPr>
        <p:spPr>
          <a:xfrm>
            <a:off x="2285984" y="3214686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3" name="52 - Έλλειψη"/>
          <p:cNvSpPr/>
          <p:nvPr/>
        </p:nvSpPr>
        <p:spPr>
          <a:xfrm>
            <a:off x="2428860" y="3500438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4" name="53 - Έλλειψη"/>
          <p:cNvSpPr/>
          <p:nvPr/>
        </p:nvSpPr>
        <p:spPr>
          <a:xfrm>
            <a:off x="1071538" y="2500306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5" name="54 - Έλλειψη"/>
          <p:cNvSpPr/>
          <p:nvPr/>
        </p:nvSpPr>
        <p:spPr>
          <a:xfrm>
            <a:off x="6500826" y="3429000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6" name="55 - Έλλειψη"/>
          <p:cNvSpPr/>
          <p:nvPr/>
        </p:nvSpPr>
        <p:spPr>
          <a:xfrm>
            <a:off x="7143768" y="3500438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7" name="56 - Έλλειψη"/>
          <p:cNvSpPr/>
          <p:nvPr/>
        </p:nvSpPr>
        <p:spPr>
          <a:xfrm>
            <a:off x="6500826" y="2786058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8" name="57 - Έλλειψη"/>
          <p:cNvSpPr/>
          <p:nvPr/>
        </p:nvSpPr>
        <p:spPr>
          <a:xfrm>
            <a:off x="6500826" y="3143248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9" name="58 - Έλλειψη"/>
          <p:cNvSpPr/>
          <p:nvPr/>
        </p:nvSpPr>
        <p:spPr>
          <a:xfrm>
            <a:off x="7286644" y="2500306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5" name="64 - Έλλειψη"/>
          <p:cNvSpPr/>
          <p:nvPr/>
        </p:nvSpPr>
        <p:spPr>
          <a:xfrm>
            <a:off x="6929454" y="2571744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6" name="65 - Έλλειψη"/>
          <p:cNvSpPr/>
          <p:nvPr/>
        </p:nvSpPr>
        <p:spPr>
          <a:xfrm>
            <a:off x="6858016" y="3429000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7" name="66 - Έλλειψη"/>
          <p:cNvSpPr/>
          <p:nvPr/>
        </p:nvSpPr>
        <p:spPr>
          <a:xfrm>
            <a:off x="7500958" y="3429000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1" name="70 - Έλλειψη"/>
          <p:cNvSpPr/>
          <p:nvPr/>
        </p:nvSpPr>
        <p:spPr>
          <a:xfrm>
            <a:off x="6858016" y="2928934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2" name="71 - Έλλειψη"/>
          <p:cNvSpPr/>
          <p:nvPr/>
        </p:nvSpPr>
        <p:spPr>
          <a:xfrm>
            <a:off x="7143768" y="3143248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4" name="73 - Έλλειψη"/>
          <p:cNvSpPr/>
          <p:nvPr/>
        </p:nvSpPr>
        <p:spPr>
          <a:xfrm>
            <a:off x="7786710" y="2928934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5" name="74 - Έλλειψη"/>
          <p:cNvSpPr/>
          <p:nvPr/>
        </p:nvSpPr>
        <p:spPr>
          <a:xfrm>
            <a:off x="7786710" y="2500306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6" name="75 - Έλλειψη"/>
          <p:cNvSpPr/>
          <p:nvPr/>
        </p:nvSpPr>
        <p:spPr>
          <a:xfrm>
            <a:off x="7358082" y="2928934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7" name="76 - Έλλειψη"/>
          <p:cNvSpPr/>
          <p:nvPr/>
        </p:nvSpPr>
        <p:spPr>
          <a:xfrm>
            <a:off x="7643834" y="3214686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8" name="77 - Έλλειψη"/>
          <p:cNvSpPr/>
          <p:nvPr/>
        </p:nvSpPr>
        <p:spPr>
          <a:xfrm>
            <a:off x="7786710" y="3500438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9" name="78 - Έλλειψη"/>
          <p:cNvSpPr/>
          <p:nvPr/>
        </p:nvSpPr>
        <p:spPr>
          <a:xfrm>
            <a:off x="6429388" y="2500306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0" name="79 - Έλλειψη"/>
          <p:cNvSpPr/>
          <p:nvPr/>
        </p:nvSpPr>
        <p:spPr>
          <a:xfrm>
            <a:off x="2314559" y="2214554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1" name="80 - Έλλειψη"/>
          <p:cNvSpPr/>
          <p:nvPr/>
        </p:nvSpPr>
        <p:spPr>
          <a:xfrm>
            <a:off x="2328847" y="1857364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2" name="81 - Έλλειψη"/>
          <p:cNvSpPr/>
          <p:nvPr/>
        </p:nvSpPr>
        <p:spPr>
          <a:xfrm>
            <a:off x="2305034" y="1571612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3" name="82 - Έλλειψη"/>
          <p:cNvSpPr/>
          <p:nvPr/>
        </p:nvSpPr>
        <p:spPr>
          <a:xfrm>
            <a:off x="2357422" y="1357298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4" name="83 - Έλλειψη"/>
          <p:cNvSpPr/>
          <p:nvPr/>
        </p:nvSpPr>
        <p:spPr>
          <a:xfrm>
            <a:off x="2786050" y="1371422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5" name="84 - Έλλειψη"/>
          <p:cNvSpPr/>
          <p:nvPr/>
        </p:nvSpPr>
        <p:spPr>
          <a:xfrm>
            <a:off x="3214678" y="1364360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6" name="85 - Έλλειψη"/>
          <p:cNvSpPr/>
          <p:nvPr/>
        </p:nvSpPr>
        <p:spPr>
          <a:xfrm>
            <a:off x="3646837" y="1374953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7" name="86 - Έλλειψη"/>
          <p:cNvSpPr/>
          <p:nvPr/>
        </p:nvSpPr>
        <p:spPr>
          <a:xfrm>
            <a:off x="4214810" y="1428736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8" name="87 - Έλλειψη"/>
          <p:cNvSpPr/>
          <p:nvPr/>
        </p:nvSpPr>
        <p:spPr>
          <a:xfrm>
            <a:off x="4643438" y="1357298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9" name="88 - Έλλειψη"/>
          <p:cNvSpPr/>
          <p:nvPr/>
        </p:nvSpPr>
        <p:spPr>
          <a:xfrm>
            <a:off x="5143504" y="1364360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0" name="89 - Έλλειψη"/>
          <p:cNvSpPr/>
          <p:nvPr/>
        </p:nvSpPr>
        <p:spPr>
          <a:xfrm>
            <a:off x="5715008" y="1357298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1" name="90 - Έλλειψη"/>
          <p:cNvSpPr/>
          <p:nvPr/>
        </p:nvSpPr>
        <p:spPr>
          <a:xfrm>
            <a:off x="6286512" y="1357298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2" name="91 - Έλλειψη"/>
          <p:cNvSpPr/>
          <p:nvPr/>
        </p:nvSpPr>
        <p:spPr>
          <a:xfrm>
            <a:off x="6643702" y="1509698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3" name="92 - Έλλειψη"/>
          <p:cNvSpPr/>
          <p:nvPr/>
        </p:nvSpPr>
        <p:spPr>
          <a:xfrm>
            <a:off x="6643702" y="2000240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4" name="93 - Έλλειψη"/>
          <p:cNvSpPr/>
          <p:nvPr/>
        </p:nvSpPr>
        <p:spPr>
          <a:xfrm>
            <a:off x="2938450" y="3522785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5" name="94 - Έλλειψη"/>
          <p:cNvSpPr/>
          <p:nvPr/>
        </p:nvSpPr>
        <p:spPr>
          <a:xfrm>
            <a:off x="3367078" y="3515723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6" name="95 - Έλλειψη"/>
          <p:cNvSpPr/>
          <p:nvPr/>
        </p:nvSpPr>
        <p:spPr>
          <a:xfrm>
            <a:off x="3799237" y="3526316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7" name="96 - Έλλειψη"/>
          <p:cNvSpPr/>
          <p:nvPr/>
        </p:nvSpPr>
        <p:spPr>
          <a:xfrm>
            <a:off x="5000628" y="3534942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8" name="97 - Έλλειψη"/>
          <p:cNvSpPr/>
          <p:nvPr/>
        </p:nvSpPr>
        <p:spPr>
          <a:xfrm>
            <a:off x="5572132" y="3527880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9" name="98 - Έλλειψη"/>
          <p:cNvSpPr/>
          <p:nvPr/>
        </p:nvSpPr>
        <p:spPr>
          <a:xfrm>
            <a:off x="6143636" y="3527880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0" name="99 - Έλλειψη"/>
          <p:cNvSpPr/>
          <p:nvPr/>
        </p:nvSpPr>
        <p:spPr>
          <a:xfrm>
            <a:off x="4500562" y="3643314"/>
            <a:ext cx="71438" cy="7143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104" name="103 - Ομάδα"/>
          <p:cNvGrpSpPr/>
          <p:nvPr/>
        </p:nvGrpSpPr>
        <p:grpSpPr>
          <a:xfrm>
            <a:off x="1364460" y="1921486"/>
            <a:ext cx="357190" cy="548762"/>
            <a:chOff x="1289510" y="1921486"/>
            <a:chExt cx="357190" cy="548762"/>
          </a:xfrm>
        </p:grpSpPr>
        <p:sp>
          <p:nvSpPr>
            <p:cNvPr id="105" name="104 - Έλλειψη"/>
            <p:cNvSpPr/>
            <p:nvPr/>
          </p:nvSpPr>
          <p:spPr>
            <a:xfrm>
              <a:off x="1289510" y="1932460"/>
              <a:ext cx="357190" cy="35719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06" name="105 - TextBox"/>
            <p:cNvSpPr txBox="1"/>
            <p:nvPr/>
          </p:nvSpPr>
          <p:spPr>
            <a:xfrm>
              <a:off x="1311458" y="192148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6</a:t>
              </a:r>
              <a:endParaRPr lang="el-GR" dirty="0"/>
            </a:p>
          </p:txBody>
        </p:sp>
        <p:sp>
          <p:nvSpPr>
            <p:cNvPr id="107" name="106 - Ορθογώνιο"/>
            <p:cNvSpPr/>
            <p:nvPr/>
          </p:nvSpPr>
          <p:spPr>
            <a:xfrm>
              <a:off x="1397528" y="2300624"/>
              <a:ext cx="142876" cy="7143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08" name="107 - Ευθεία γραμμή σύνδεσης"/>
            <p:cNvCxnSpPr/>
            <p:nvPr/>
          </p:nvCxnSpPr>
          <p:spPr>
            <a:xfrm rot="5400000">
              <a:off x="1360699" y="2362297"/>
              <a:ext cx="214314" cy="1588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9" name="108 - Ομάδα"/>
          <p:cNvGrpSpPr/>
          <p:nvPr/>
        </p:nvGrpSpPr>
        <p:grpSpPr>
          <a:xfrm>
            <a:off x="7433032" y="1928802"/>
            <a:ext cx="357190" cy="548762"/>
            <a:chOff x="1289510" y="1921486"/>
            <a:chExt cx="357190" cy="548762"/>
          </a:xfrm>
        </p:grpSpPr>
        <p:sp>
          <p:nvSpPr>
            <p:cNvPr id="110" name="109 - Έλλειψη"/>
            <p:cNvSpPr/>
            <p:nvPr/>
          </p:nvSpPr>
          <p:spPr>
            <a:xfrm>
              <a:off x="1289510" y="1932460"/>
              <a:ext cx="357190" cy="35719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11" name="110 - TextBox"/>
            <p:cNvSpPr txBox="1"/>
            <p:nvPr/>
          </p:nvSpPr>
          <p:spPr>
            <a:xfrm>
              <a:off x="1311458" y="192148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6</a:t>
              </a:r>
              <a:endParaRPr lang="el-GR" dirty="0"/>
            </a:p>
          </p:txBody>
        </p:sp>
        <p:sp>
          <p:nvSpPr>
            <p:cNvPr id="112" name="111 - Ορθογώνιο"/>
            <p:cNvSpPr/>
            <p:nvPr/>
          </p:nvSpPr>
          <p:spPr>
            <a:xfrm>
              <a:off x="1397528" y="2300624"/>
              <a:ext cx="142876" cy="7143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13" name="112 - Ευθεία γραμμή σύνδεσης"/>
            <p:cNvCxnSpPr/>
            <p:nvPr/>
          </p:nvCxnSpPr>
          <p:spPr>
            <a:xfrm rot="5400000">
              <a:off x="1360699" y="2362297"/>
              <a:ext cx="214314" cy="1588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4" name="113 - Ομάδα"/>
          <p:cNvGrpSpPr/>
          <p:nvPr/>
        </p:nvGrpSpPr>
        <p:grpSpPr>
          <a:xfrm>
            <a:off x="7940569" y="2571744"/>
            <a:ext cx="1184515" cy="732294"/>
            <a:chOff x="7940569" y="2571744"/>
            <a:chExt cx="1184515" cy="732294"/>
          </a:xfrm>
        </p:grpSpPr>
        <p:sp>
          <p:nvSpPr>
            <p:cNvPr id="115" name="114 - Στρογγυλεμένο ορθογώνιο"/>
            <p:cNvSpPr/>
            <p:nvPr/>
          </p:nvSpPr>
          <p:spPr>
            <a:xfrm>
              <a:off x="8433164" y="2571744"/>
              <a:ext cx="571504" cy="500066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16" name="115 - Ελεύθερη σχεδίαση"/>
            <p:cNvSpPr/>
            <p:nvPr/>
          </p:nvSpPr>
          <p:spPr>
            <a:xfrm>
              <a:off x="7991586" y="3077936"/>
              <a:ext cx="726621" cy="225878"/>
            </a:xfrm>
            <a:custGeom>
              <a:avLst/>
              <a:gdLst>
                <a:gd name="connsiteX0" fmla="*/ 726621 w 726621"/>
                <a:gd name="connsiteY0" fmla="*/ 0 h 225878"/>
                <a:gd name="connsiteX1" fmla="*/ 726621 w 726621"/>
                <a:gd name="connsiteY1" fmla="*/ 225878 h 225878"/>
                <a:gd name="connsiteX2" fmla="*/ 0 w 726621"/>
                <a:gd name="connsiteY2" fmla="*/ 225878 h 225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6621" h="225878">
                  <a:moveTo>
                    <a:pt x="726621" y="0"/>
                  </a:moveTo>
                  <a:lnTo>
                    <a:pt x="726621" y="225878"/>
                  </a:lnTo>
                  <a:lnTo>
                    <a:pt x="0" y="225878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17" name="116 - Ευθεία γραμμή σύνδεσης"/>
            <p:cNvCxnSpPr/>
            <p:nvPr/>
          </p:nvCxnSpPr>
          <p:spPr>
            <a:xfrm>
              <a:off x="7940569" y="3302450"/>
              <a:ext cx="142876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117 - TextBox"/>
            <p:cNvSpPr txBox="1"/>
            <p:nvPr/>
          </p:nvSpPr>
          <p:spPr>
            <a:xfrm>
              <a:off x="8410704" y="2631040"/>
              <a:ext cx="7143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/>
                <a:t>22</a:t>
              </a:r>
              <a:r>
                <a:rPr lang="el-GR" baseline="30000" dirty="0"/>
                <a:t>0</a:t>
              </a:r>
              <a:r>
                <a:rPr lang="en-US" dirty="0"/>
                <a:t>C</a:t>
              </a:r>
              <a:endParaRPr lang="el-GR" dirty="0"/>
            </a:p>
          </p:txBody>
        </p:sp>
      </p:grpSp>
      <p:grpSp>
        <p:nvGrpSpPr>
          <p:cNvPr id="119" name="118 - Ομάδα"/>
          <p:cNvGrpSpPr/>
          <p:nvPr/>
        </p:nvGrpSpPr>
        <p:grpSpPr>
          <a:xfrm>
            <a:off x="142844" y="2571744"/>
            <a:ext cx="1000132" cy="732294"/>
            <a:chOff x="142844" y="2571744"/>
            <a:chExt cx="1000132" cy="732294"/>
          </a:xfrm>
        </p:grpSpPr>
        <p:sp>
          <p:nvSpPr>
            <p:cNvPr id="120" name="119 - Στρογγυλεμένο ορθογώνιο"/>
            <p:cNvSpPr/>
            <p:nvPr/>
          </p:nvSpPr>
          <p:spPr>
            <a:xfrm>
              <a:off x="165304" y="2571744"/>
              <a:ext cx="571504" cy="500066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21" name="120 - Ελεύθερη σχεδίαση"/>
            <p:cNvSpPr/>
            <p:nvPr/>
          </p:nvSpPr>
          <p:spPr>
            <a:xfrm flipH="1">
              <a:off x="453716" y="3071810"/>
              <a:ext cx="642942" cy="232004"/>
            </a:xfrm>
            <a:custGeom>
              <a:avLst/>
              <a:gdLst>
                <a:gd name="connsiteX0" fmla="*/ 726621 w 726621"/>
                <a:gd name="connsiteY0" fmla="*/ 0 h 225878"/>
                <a:gd name="connsiteX1" fmla="*/ 726621 w 726621"/>
                <a:gd name="connsiteY1" fmla="*/ 225878 h 225878"/>
                <a:gd name="connsiteX2" fmla="*/ 0 w 726621"/>
                <a:gd name="connsiteY2" fmla="*/ 225878 h 225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6621" h="225878">
                  <a:moveTo>
                    <a:pt x="726621" y="0"/>
                  </a:moveTo>
                  <a:lnTo>
                    <a:pt x="726621" y="225878"/>
                  </a:lnTo>
                  <a:lnTo>
                    <a:pt x="0" y="225878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22" name="121 - Ευθεία γραμμή σύνδεσης"/>
            <p:cNvCxnSpPr/>
            <p:nvPr/>
          </p:nvCxnSpPr>
          <p:spPr>
            <a:xfrm>
              <a:off x="1000100" y="3302450"/>
              <a:ext cx="142876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" name="122 - TextBox"/>
            <p:cNvSpPr txBox="1"/>
            <p:nvPr/>
          </p:nvSpPr>
          <p:spPr>
            <a:xfrm>
              <a:off x="142844" y="2631040"/>
              <a:ext cx="7143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/>
                <a:t>22</a:t>
              </a:r>
              <a:r>
                <a:rPr lang="el-GR" baseline="30000" dirty="0"/>
                <a:t>0</a:t>
              </a:r>
              <a:r>
                <a:rPr lang="en-US" dirty="0"/>
                <a:t>C</a:t>
              </a:r>
              <a:endParaRPr lang="el-GR" dirty="0"/>
            </a:p>
          </p:txBody>
        </p:sp>
      </p:grpSp>
      <p:sp>
        <p:nvSpPr>
          <p:cNvPr id="127" name="126 - TextBox"/>
          <p:cNvSpPr txBox="1"/>
          <p:nvPr/>
        </p:nvSpPr>
        <p:spPr>
          <a:xfrm>
            <a:off x="1299500" y="1629402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bar</a:t>
            </a:r>
            <a:endParaRPr lang="el-GR" dirty="0"/>
          </a:p>
        </p:txBody>
      </p:sp>
      <p:sp>
        <p:nvSpPr>
          <p:cNvPr id="128" name="127 - TextBox"/>
          <p:cNvSpPr txBox="1"/>
          <p:nvPr/>
        </p:nvSpPr>
        <p:spPr>
          <a:xfrm>
            <a:off x="7361280" y="1643050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bar</a:t>
            </a:r>
            <a:endParaRPr lang="el-GR" dirty="0"/>
          </a:p>
        </p:txBody>
      </p:sp>
      <p:grpSp>
        <p:nvGrpSpPr>
          <p:cNvPr id="130" name="169 - Ομάδα"/>
          <p:cNvGrpSpPr/>
          <p:nvPr/>
        </p:nvGrpSpPr>
        <p:grpSpPr>
          <a:xfrm>
            <a:off x="4000496" y="428604"/>
            <a:ext cx="785818" cy="500066"/>
            <a:chOff x="7361594" y="1214422"/>
            <a:chExt cx="785818" cy="500066"/>
          </a:xfrm>
        </p:grpSpPr>
        <p:sp>
          <p:nvSpPr>
            <p:cNvPr id="131" name="130 - TextBox"/>
            <p:cNvSpPr txBox="1"/>
            <p:nvPr/>
          </p:nvSpPr>
          <p:spPr>
            <a:xfrm>
              <a:off x="7361594" y="1285860"/>
              <a:ext cx="7858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/>
                <a:t>22</a:t>
              </a:r>
              <a:r>
                <a:rPr lang="el-GR" baseline="30000" dirty="0"/>
                <a:t>0</a:t>
              </a:r>
              <a:r>
                <a:rPr lang="en-US" dirty="0"/>
                <a:t>C</a:t>
              </a:r>
              <a:endParaRPr lang="el-GR" dirty="0"/>
            </a:p>
          </p:txBody>
        </p:sp>
        <p:sp>
          <p:nvSpPr>
            <p:cNvPr id="132" name="131 - Στρογγυλεμένο ορθογώνιο"/>
            <p:cNvSpPr/>
            <p:nvPr/>
          </p:nvSpPr>
          <p:spPr>
            <a:xfrm>
              <a:off x="7388576" y="1214422"/>
              <a:ext cx="571504" cy="500066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133" name="132 - TextBox"/>
          <p:cNvSpPr txBox="1"/>
          <p:nvPr/>
        </p:nvSpPr>
        <p:spPr>
          <a:xfrm>
            <a:off x="3643306" y="71414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ΠΕΡΙΒΑΛΛΟΝ</a:t>
            </a:r>
          </a:p>
        </p:txBody>
      </p:sp>
      <p:sp>
        <p:nvSpPr>
          <p:cNvPr id="134" name="133 - TextBox"/>
          <p:cNvSpPr txBox="1"/>
          <p:nvPr/>
        </p:nvSpPr>
        <p:spPr>
          <a:xfrm>
            <a:off x="1129440" y="0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R 134 a</a:t>
            </a:r>
            <a:endParaRPr lang="el-GR" sz="2800" b="1" dirty="0"/>
          </a:p>
        </p:txBody>
      </p:sp>
      <p:grpSp>
        <p:nvGrpSpPr>
          <p:cNvPr id="135" name="134 - Ομάδα"/>
          <p:cNvGrpSpPr/>
          <p:nvPr/>
        </p:nvGrpSpPr>
        <p:grpSpPr>
          <a:xfrm>
            <a:off x="6500826" y="71414"/>
            <a:ext cx="2571736" cy="1143008"/>
            <a:chOff x="6572264" y="-24"/>
            <a:chExt cx="2571736" cy="1215240"/>
          </a:xfrm>
        </p:grpSpPr>
        <p:sp>
          <p:nvSpPr>
            <p:cNvPr id="136" name="135 - TextBox"/>
            <p:cNvSpPr txBox="1"/>
            <p:nvPr/>
          </p:nvSpPr>
          <p:spPr>
            <a:xfrm>
              <a:off x="6572264" y="-24"/>
              <a:ext cx="12858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dirty="0"/>
                <a:t>ΠΙΕΣΗ  </a:t>
              </a:r>
            </a:p>
          </p:txBody>
        </p:sp>
        <p:sp>
          <p:nvSpPr>
            <p:cNvPr id="137" name="136 - Ορθογώνιο"/>
            <p:cNvSpPr/>
            <p:nvPr/>
          </p:nvSpPr>
          <p:spPr>
            <a:xfrm>
              <a:off x="6572264" y="0"/>
              <a:ext cx="2571736" cy="121442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38" name="137 - Ευθεία γραμμή σύνδεσης"/>
            <p:cNvCxnSpPr/>
            <p:nvPr/>
          </p:nvCxnSpPr>
          <p:spPr>
            <a:xfrm>
              <a:off x="6572264" y="357166"/>
              <a:ext cx="2571736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138 - Ευθεία γραμμή σύνδεσης"/>
            <p:cNvCxnSpPr/>
            <p:nvPr/>
          </p:nvCxnSpPr>
          <p:spPr>
            <a:xfrm rot="10800000" flipH="1">
              <a:off x="6572264" y="754225"/>
              <a:ext cx="2571736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139 - Ευθεία γραμμή σύνδεσης"/>
            <p:cNvCxnSpPr>
              <a:stCxn id="137" idx="0"/>
              <a:endCxn id="137" idx="2"/>
            </p:cNvCxnSpPr>
            <p:nvPr/>
          </p:nvCxnSpPr>
          <p:spPr>
            <a:xfrm rot="16200000" flipH="1">
              <a:off x="7250921" y="607211"/>
              <a:ext cx="1214422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140 - TextBox"/>
            <p:cNvSpPr txBox="1"/>
            <p:nvPr/>
          </p:nvSpPr>
          <p:spPr>
            <a:xfrm>
              <a:off x="7858148" y="0"/>
              <a:ext cx="12858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baseline="30000" dirty="0"/>
                <a:t>0</a:t>
              </a:r>
              <a:r>
                <a:rPr lang="en-US" b="1" dirty="0"/>
                <a:t>C</a:t>
              </a:r>
              <a:endParaRPr lang="el-GR" b="1" dirty="0"/>
            </a:p>
          </p:txBody>
        </p:sp>
        <p:sp>
          <p:nvSpPr>
            <p:cNvPr id="142" name="141 - TextBox"/>
            <p:cNvSpPr txBox="1"/>
            <p:nvPr/>
          </p:nvSpPr>
          <p:spPr>
            <a:xfrm>
              <a:off x="6572264" y="357166"/>
              <a:ext cx="1285884" cy="425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6 bar</a:t>
              </a:r>
              <a:endParaRPr lang="el-GR" sz="2000" dirty="0"/>
            </a:p>
          </p:txBody>
        </p:sp>
        <p:sp>
          <p:nvSpPr>
            <p:cNvPr id="143" name="142 - TextBox"/>
            <p:cNvSpPr txBox="1"/>
            <p:nvPr/>
          </p:nvSpPr>
          <p:spPr>
            <a:xfrm>
              <a:off x="7858148" y="357166"/>
              <a:ext cx="1285852" cy="425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22</a:t>
              </a:r>
              <a:r>
                <a:rPr lang="el-GR" sz="2000" baseline="30000" dirty="0"/>
                <a:t>0</a:t>
              </a:r>
              <a:r>
                <a:rPr lang="en-US" sz="2000" dirty="0"/>
                <a:t>C </a:t>
              </a:r>
              <a:endParaRPr lang="el-GR" sz="2000" dirty="0"/>
            </a:p>
          </p:txBody>
        </p:sp>
        <p:sp>
          <p:nvSpPr>
            <p:cNvPr id="144" name="143 - TextBox"/>
            <p:cNvSpPr txBox="1"/>
            <p:nvPr/>
          </p:nvSpPr>
          <p:spPr>
            <a:xfrm>
              <a:off x="6572264" y="785794"/>
              <a:ext cx="1285884" cy="425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l-GR" sz="2000" dirty="0"/>
            </a:p>
          </p:txBody>
        </p:sp>
        <p:sp>
          <p:nvSpPr>
            <p:cNvPr id="145" name="144 - TextBox"/>
            <p:cNvSpPr txBox="1"/>
            <p:nvPr/>
          </p:nvSpPr>
          <p:spPr>
            <a:xfrm>
              <a:off x="7858148" y="785794"/>
              <a:ext cx="1285852" cy="425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l-GR" sz="2000" dirty="0"/>
            </a:p>
          </p:txBody>
        </p:sp>
      </p:grpSp>
      <p:sp>
        <p:nvSpPr>
          <p:cNvPr id="147" name="146 - Επεξήγηση με στρογγυλεμένο παραλληλόγραμμο"/>
          <p:cNvSpPr/>
          <p:nvPr/>
        </p:nvSpPr>
        <p:spPr>
          <a:xfrm>
            <a:off x="3857620" y="4929198"/>
            <a:ext cx="2357454" cy="1500198"/>
          </a:xfrm>
          <a:prstGeom prst="wedgeRoundRectCallout">
            <a:avLst>
              <a:gd name="adj1" fmla="val 21134"/>
              <a:gd name="adj2" fmla="val -11336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ΘΕΤΟΥΜΕ ΣΕ ΛΕΙΤΟΥΡΓΙΑ ΤΟΝ ΣΥΜΠΙΕΣΤΗ </a:t>
            </a:r>
          </a:p>
          <a:p>
            <a:pPr algn="ctr"/>
            <a:r>
              <a:rPr lang="el-GR" dirty="0"/>
              <a:t>(ΟΙ ΠΙΕΣΕΙΣ ΔΕΝ ΔΙΑΦΟΡΟΠΟΙΟΎΝΤΑΙ)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74 - Ομάδα"/>
          <p:cNvGrpSpPr/>
          <p:nvPr/>
        </p:nvGrpSpPr>
        <p:grpSpPr>
          <a:xfrm>
            <a:off x="928662" y="1142985"/>
            <a:ext cx="7215238" cy="2688175"/>
            <a:chOff x="857224" y="1142985"/>
            <a:chExt cx="7215238" cy="2688175"/>
          </a:xfrm>
        </p:grpSpPr>
        <p:sp>
          <p:nvSpPr>
            <p:cNvPr id="2" name="1 - Ορθογώνιο"/>
            <p:cNvSpPr/>
            <p:nvPr/>
          </p:nvSpPr>
          <p:spPr>
            <a:xfrm>
              <a:off x="857224" y="2357431"/>
              <a:ext cx="1785950" cy="1357322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" name="2 - Ορθογώνιο"/>
            <p:cNvSpPr/>
            <p:nvPr/>
          </p:nvSpPr>
          <p:spPr>
            <a:xfrm>
              <a:off x="6286512" y="2357431"/>
              <a:ext cx="1785950" cy="1357322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pic>
          <p:nvPicPr>
            <p:cNvPr id="4" name="Picture 2" descr="ΠΑΛΙΝΔΡΟΜΙΚΟΣ"/>
            <p:cNvPicPr>
              <a:picLocks noChangeAspect="1" noChangeArrowheads="1" noCrop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571868" y="1142985"/>
              <a:ext cx="1785950" cy="1857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4 - Ελεύθερη σχεδίαση"/>
            <p:cNvSpPr/>
            <p:nvPr/>
          </p:nvSpPr>
          <p:spPr>
            <a:xfrm>
              <a:off x="2348179" y="1488078"/>
              <a:ext cx="1295127" cy="869353"/>
            </a:xfrm>
            <a:custGeom>
              <a:avLst/>
              <a:gdLst>
                <a:gd name="connsiteX0" fmla="*/ 1236269 w 1236269"/>
                <a:gd name="connsiteY0" fmla="*/ 0 h 914400"/>
                <a:gd name="connsiteX1" fmla="*/ 7315 w 1236269"/>
                <a:gd name="connsiteY1" fmla="*/ 0 h 914400"/>
                <a:gd name="connsiteX2" fmla="*/ 0 w 1236269"/>
                <a:gd name="connsiteY2" fmla="*/ 9144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269" h="914400">
                  <a:moveTo>
                    <a:pt x="1236269" y="0"/>
                  </a:moveTo>
                  <a:lnTo>
                    <a:pt x="7315" y="0"/>
                  </a:lnTo>
                  <a:cubicBezTo>
                    <a:pt x="4877" y="304800"/>
                    <a:pt x="2438" y="609600"/>
                    <a:pt x="0" y="914400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" name="5 - Ελεύθερη σχεδίαση"/>
            <p:cNvSpPr/>
            <p:nvPr/>
          </p:nvSpPr>
          <p:spPr>
            <a:xfrm>
              <a:off x="2199916" y="1329751"/>
              <a:ext cx="1443390" cy="1027680"/>
            </a:xfrm>
            <a:custGeom>
              <a:avLst/>
              <a:gdLst>
                <a:gd name="connsiteX0" fmla="*/ 1236269 w 1236269"/>
                <a:gd name="connsiteY0" fmla="*/ 0 h 914400"/>
                <a:gd name="connsiteX1" fmla="*/ 7315 w 1236269"/>
                <a:gd name="connsiteY1" fmla="*/ 0 h 914400"/>
                <a:gd name="connsiteX2" fmla="*/ 0 w 1236269"/>
                <a:gd name="connsiteY2" fmla="*/ 9144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269" h="914400">
                  <a:moveTo>
                    <a:pt x="1236269" y="0"/>
                  </a:moveTo>
                  <a:lnTo>
                    <a:pt x="7315" y="0"/>
                  </a:lnTo>
                  <a:cubicBezTo>
                    <a:pt x="4877" y="304800"/>
                    <a:pt x="2438" y="609600"/>
                    <a:pt x="0" y="914400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0" name="9 - Ευθεία γραμμή σύνδεσης"/>
            <p:cNvCxnSpPr/>
            <p:nvPr/>
          </p:nvCxnSpPr>
          <p:spPr>
            <a:xfrm rot="5400000">
              <a:off x="2175656" y="2357431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10 - Ευθεία γραμμή σύνδεσης"/>
            <p:cNvCxnSpPr/>
            <p:nvPr/>
          </p:nvCxnSpPr>
          <p:spPr>
            <a:xfrm rot="5400000">
              <a:off x="2227245" y="2356637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11 - Ελεύθερη σχεδίαση"/>
            <p:cNvSpPr/>
            <p:nvPr/>
          </p:nvSpPr>
          <p:spPr>
            <a:xfrm>
              <a:off x="5177481" y="1496333"/>
              <a:ext cx="1346887" cy="877329"/>
            </a:xfrm>
            <a:custGeom>
              <a:avLst/>
              <a:gdLst>
                <a:gd name="connsiteX0" fmla="*/ 0 w 1346887"/>
                <a:gd name="connsiteY0" fmla="*/ 0 h 877329"/>
                <a:gd name="connsiteX1" fmla="*/ 1346887 w 1346887"/>
                <a:gd name="connsiteY1" fmla="*/ 0 h 877329"/>
                <a:gd name="connsiteX2" fmla="*/ 1340708 w 1346887"/>
                <a:gd name="connsiteY2" fmla="*/ 877329 h 877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6887" h="877329">
                  <a:moveTo>
                    <a:pt x="0" y="0"/>
                  </a:moveTo>
                  <a:lnTo>
                    <a:pt x="1346887" y="0"/>
                  </a:lnTo>
                  <a:cubicBezTo>
                    <a:pt x="1344827" y="292443"/>
                    <a:pt x="1342768" y="584886"/>
                    <a:pt x="1340708" y="877329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3" name="12 - Ελεύθερη σχεδίαση"/>
            <p:cNvSpPr/>
            <p:nvPr/>
          </p:nvSpPr>
          <p:spPr>
            <a:xfrm>
              <a:off x="5202586" y="1324870"/>
              <a:ext cx="1500198" cy="1020205"/>
            </a:xfrm>
            <a:custGeom>
              <a:avLst/>
              <a:gdLst>
                <a:gd name="connsiteX0" fmla="*/ 0 w 1346887"/>
                <a:gd name="connsiteY0" fmla="*/ 0 h 877329"/>
                <a:gd name="connsiteX1" fmla="*/ 1346887 w 1346887"/>
                <a:gd name="connsiteY1" fmla="*/ 0 h 877329"/>
                <a:gd name="connsiteX2" fmla="*/ 1340708 w 1346887"/>
                <a:gd name="connsiteY2" fmla="*/ 877329 h 877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6887" h="877329">
                  <a:moveTo>
                    <a:pt x="0" y="0"/>
                  </a:moveTo>
                  <a:lnTo>
                    <a:pt x="1346887" y="0"/>
                  </a:lnTo>
                  <a:cubicBezTo>
                    <a:pt x="1344827" y="292443"/>
                    <a:pt x="1342768" y="584886"/>
                    <a:pt x="1340708" y="877329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4" name="13 - Ευθεία γραμμή σύνδεσης"/>
            <p:cNvCxnSpPr/>
            <p:nvPr/>
          </p:nvCxnSpPr>
          <p:spPr>
            <a:xfrm rot="5400000">
              <a:off x="6507525" y="2357431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14 - Ευθεία γραμμή σύνδεσης"/>
            <p:cNvCxnSpPr/>
            <p:nvPr/>
          </p:nvCxnSpPr>
          <p:spPr>
            <a:xfrm rot="5400000">
              <a:off x="6577648" y="2356637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17 - Ομάδα"/>
            <p:cNvGrpSpPr/>
            <p:nvPr/>
          </p:nvGrpSpPr>
          <p:grpSpPr>
            <a:xfrm rot="16200000">
              <a:off x="5182369" y="1338629"/>
              <a:ext cx="65942" cy="143672"/>
              <a:chOff x="6716145" y="1652572"/>
              <a:chExt cx="65942" cy="143672"/>
            </a:xfrm>
          </p:grpSpPr>
          <p:cxnSp>
            <p:nvCxnSpPr>
              <p:cNvPr id="16" name="15 - Ευθεία γραμμή σύνδεσης"/>
              <p:cNvCxnSpPr/>
              <p:nvPr/>
            </p:nvCxnSpPr>
            <p:spPr>
              <a:xfrm rot="5400000">
                <a:off x="6645501" y="1724012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16 - Ευθεία γραμμή σύνδεσης"/>
              <p:cNvCxnSpPr/>
              <p:nvPr/>
            </p:nvCxnSpPr>
            <p:spPr>
              <a:xfrm rot="5400000">
                <a:off x="6709855" y="1723216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18 - Ομάδα"/>
            <p:cNvGrpSpPr/>
            <p:nvPr/>
          </p:nvGrpSpPr>
          <p:grpSpPr>
            <a:xfrm rot="16200000">
              <a:off x="3539295" y="1338629"/>
              <a:ext cx="65942" cy="143672"/>
              <a:chOff x="6716145" y="1652572"/>
              <a:chExt cx="65942" cy="143672"/>
            </a:xfrm>
          </p:grpSpPr>
          <p:cxnSp>
            <p:nvCxnSpPr>
              <p:cNvPr id="20" name="19 - Ευθεία γραμμή σύνδεσης"/>
              <p:cNvCxnSpPr/>
              <p:nvPr/>
            </p:nvCxnSpPr>
            <p:spPr>
              <a:xfrm rot="5400000">
                <a:off x="6645501" y="1724012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20 - Ευθεία γραμμή σύνδεσης"/>
              <p:cNvCxnSpPr/>
              <p:nvPr/>
            </p:nvCxnSpPr>
            <p:spPr>
              <a:xfrm rot="5400000">
                <a:off x="6709855" y="1723216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3" name="22 - Ευθεία γραμμή σύνδεσης"/>
            <p:cNvCxnSpPr/>
            <p:nvPr/>
          </p:nvCxnSpPr>
          <p:spPr>
            <a:xfrm>
              <a:off x="2643174" y="3473971"/>
              <a:ext cx="3643338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24 - Ευθεία γραμμή σύνδεσης"/>
            <p:cNvCxnSpPr/>
            <p:nvPr/>
          </p:nvCxnSpPr>
          <p:spPr>
            <a:xfrm>
              <a:off x="2643174" y="3653667"/>
              <a:ext cx="3643338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25 - Ομάδα"/>
            <p:cNvGrpSpPr/>
            <p:nvPr/>
          </p:nvGrpSpPr>
          <p:grpSpPr>
            <a:xfrm rot="16200000">
              <a:off x="6253939" y="3489698"/>
              <a:ext cx="65942" cy="143672"/>
              <a:chOff x="6716145" y="1652572"/>
              <a:chExt cx="65942" cy="143672"/>
            </a:xfrm>
          </p:grpSpPr>
          <p:cxnSp>
            <p:nvCxnSpPr>
              <p:cNvPr id="27" name="26 - Ευθεία γραμμή σύνδεσης"/>
              <p:cNvCxnSpPr/>
              <p:nvPr/>
            </p:nvCxnSpPr>
            <p:spPr>
              <a:xfrm rot="5400000">
                <a:off x="6645501" y="1724012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27 - Ευθεία γραμμή σύνδεσης"/>
              <p:cNvCxnSpPr/>
              <p:nvPr/>
            </p:nvCxnSpPr>
            <p:spPr>
              <a:xfrm rot="5400000">
                <a:off x="6709855" y="1723216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28 - Ομάδα"/>
            <p:cNvGrpSpPr/>
            <p:nvPr/>
          </p:nvGrpSpPr>
          <p:grpSpPr>
            <a:xfrm rot="16200000">
              <a:off x="2622389" y="3487838"/>
              <a:ext cx="62411" cy="143672"/>
              <a:chOff x="6716145" y="1652572"/>
              <a:chExt cx="62411" cy="143672"/>
            </a:xfrm>
          </p:grpSpPr>
          <p:cxnSp>
            <p:nvCxnSpPr>
              <p:cNvPr id="30" name="29 - Ευθεία γραμμή σύνδεσης"/>
              <p:cNvCxnSpPr/>
              <p:nvPr/>
            </p:nvCxnSpPr>
            <p:spPr>
              <a:xfrm rot="5400000">
                <a:off x="6645501" y="1724012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30 - Ευθεία γραμμή σύνδεσης"/>
              <p:cNvCxnSpPr/>
              <p:nvPr/>
            </p:nvCxnSpPr>
            <p:spPr>
              <a:xfrm rot="5400000">
                <a:off x="6706324" y="1723216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32 - Ορθογώνιο"/>
            <p:cNvSpPr/>
            <p:nvPr/>
          </p:nvSpPr>
          <p:spPr>
            <a:xfrm>
              <a:off x="4286248" y="3356629"/>
              <a:ext cx="500066" cy="47453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60" name="59 - Ευθεία γραμμή σύνδεσης"/>
            <p:cNvCxnSpPr/>
            <p:nvPr/>
          </p:nvCxnSpPr>
          <p:spPr>
            <a:xfrm>
              <a:off x="4215606" y="3599170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60 - Ευθεία γραμμή σύνδεσης"/>
            <p:cNvCxnSpPr/>
            <p:nvPr/>
          </p:nvCxnSpPr>
          <p:spPr>
            <a:xfrm>
              <a:off x="4214810" y="3534816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61 - Ευθεία γραμμή σύνδεσης"/>
            <p:cNvCxnSpPr/>
            <p:nvPr/>
          </p:nvCxnSpPr>
          <p:spPr>
            <a:xfrm>
              <a:off x="4761597" y="3598352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62 - Ευθεία γραμμή σύνδεσης"/>
            <p:cNvCxnSpPr/>
            <p:nvPr/>
          </p:nvCxnSpPr>
          <p:spPr>
            <a:xfrm>
              <a:off x="4760801" y="3533998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67 - Ελεύθερη σχεδίαση"/>
            <p:cNvSpPr/>
            <p:nvPr/>
          </p:nvSpPr>
          <p:spPr>
            <a:xfrm>
              <a:off x="4282499" y="3468074"/>
              <a:ext cx="515453" cy="190647"/>
            </a:xfrm>
            <a:custGeom>
              <a:avLst/>
              <a:gdLst>
                <a:gd name="connsiteX0" fmla="*/ 0 w 515453"/>
                <a:gd name="connsiteY0" fmla="*/ 0 h 190647"/>
                <a:gd name="connsiteX1" fmla="*/ 116506 w 515453"/>
                <a:gd name="connsiteY1" fmla="*/ 105915 h 190647"/>
                <a:gd name="connsiteX2" fmla="*/ 374233 w 515453"/>
                <a:gd name="connsiteY2" fmla="*/ 105915 h 190647"/>
                <a:gd name="connsiteX3" fmla="*/ 515453 w 515453"/>
                <a:gd name="connsiteY3" fmla="*/ 190647 h 190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453" h="190647">
                  <a:moveTo>
                    <a:pt x="0" y="0"/>
                  </a:moveTo>
                  <a:lnTo>
                    <a:pt x="116506" y="105915"/>
                  </a:lnTo>
                  <a:lnTo>
                    <a:pt x="374233" y="105915"/>
                  </a:lnTo>
                  <a:lnTo>
                    <a:pt x="515453" y="190647"/>
                  </a:ln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69" name="68 - Ευθεία γραμμή σύνδεσης"/>
            <p:cNvCxnSpPr/>
            <p:nvPr/>
          </p:nvCxnSpPr>
          <p:spPr>
            <a:xfrm rot="5400000">
              <a:off x="4431233" y="3616053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69 - Ευθεία γραμμή σύνδεσης"/>
            <p:cNvCxnSpPr/>
            <p:nvPr/>
          </p:nvCxnSpPr>
          <p:spPr>
            <a:xfrm rot="5400000">
              <a:off x="4504887" y="3615259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73 - Ομάδα"/>
            <p:cNvGrpSpPr/>
            <p:nvPr/>
          </p:nvGrpSpPr>
          <p:grpSpPr>
            <a:xfrm>
              <a:off x="4361217" y="3144567"/>
              <a:ext cx="357190" cy="389786"/>
              <a:chOff x="4361217" y="2325188"/>
              <a:chExt cx="357190" cy="389786"/>
            </a:xfrm>
          </p:grpSpPr>
          <p:sp>
            <p:nvSpPr>
              <p:cNvPr id="64" name="63 - Βέλος προς τα κάτω"/>
              <p:cNvSpPr/>
              <p:nvPr/>
            </p:nvSpPr>
            <p:spPr>
              <a:xfrm>
                <a:off x="4467965" y="2340948"/>
                <a:ext cx="142876" cy="374026"/>
              </a:xfrm>
              <a:prstGeom prst="downArrow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73" name="72 - Ορθογώνιο"/>
              <p:cNvSpPr/>
              <p:nvPr/>
            </p:nvSpPr>
            <p:spPr>
              <a:xfrm>
                <a:off x="4361217" y="2325188"/>
                <a:ext cx="357190" cy="71438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</p:grpSp>
      <p:sp>
        <p:nvSpPr>
          <p:cNvPr id="39" name="38 - Έλλειψη"/>
          <p:cNvSpPr/>
          <p:nvPr/>
        </p:nvSpPr>
        <p:spPr>
          <a:xfrm>
            <a:off x="1214414" y="3429000"/>
            <a:ext cx="71438" cy="71438"/>
          </a:xfrm>
          <a:prstGeom prst="ellipse">
            <a:avLst/>
          </a:prstGeom>
          <a:solidFill>
            <a:srgbClr val="AAE4B4"/>
          </a:solidFill>
          <a:ln>
            <a:solidFill>
              <a:srgbClr val="AAE4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0" name="39 - Έλλειψη"/>
          <p:cNvSpPr/>
          <p:nvPr/>
        </p:nvSpPr>
        <p:spPr>
          <a:xfrm>
            <a:off x="1857356" y="3500438"/>
            <a:ext cx="71438" cy="71438"/>
          </a:xfrm>
          <a:prstGeom prst="ellipse">
            <a:avLst/>
          </a:prstGeom>
          <a:solidFill>
            <a:srgbClr val="AAE4B4"/>
          </a:solidFill>
          <a:ln>
            <a:solidFill>
              <a:srgbClr val="AAE4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1" name="40 - Έλλειψη"/>
          <p:cNvSpPr/>
          <p:nvPr/>
        </p:nvSpPr>
        <p:spPr>
          <a:xfrm>
            <a:off x="1214414" y="2928934"/>
            <a:ext cx="71438" cy="71438"/>
          </a:xfrm>
          <a:prstGeom prst="ellipse">
            <a:avLst/>
          </a:prstGeom>
          <a:solidFill>
            <a:srgbClr val="AAE4B4"/>
          </a:solidFill>
          <a:ln>
            <a:solidFill>
              <a:srgbClr val="AAE4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2" name="41 - Έλλειψη"/>
          <p:cNvSpPr/>
          <p:nvPr/>
        </p:nvSpPr>
        <p:spPr>
          <a:xfrm>
            <a:off x="1500166" y="3286124"/>
            <a:ext cx="71438" cy="71438"/>
          </a:xfrm>
          <a:prstGeom prst="ellipse">
            <a:avLst/>
          </a:prstGeom>
          <a:solidFill>
            <a:srgbClr val="AAE4B4"/>
          </a:solidFill>
          <a:ln>
            <a:solidFill>
              <a:srgbClr val="AAE4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3" name="42 - Έλλειψη"/>
          <p:cNvSpPr/>
          <p:nvPr/>
        </p:nvSpPr>
        <p:spPr>
          <a:xfrm>
            <a:off x="2000232" y="2500306"/>
            <a:ext cx="71438" cy="71438"/>
          </a:xfrm>
          <a:prstGeom prst="ellipse">
            <a:avLst/>
          </a:prstGeom>
          <a:solidFill>
            <a:srgbClr val="AAE4B4"/>
          </a:solidFill>
          <a:ln>
            <a:solidFill>
              <a:srgbClr val="AAE4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4" name="43 - Έλλειψη"/>
          <p:cNvSpPr/>
          <p:nvPr/>
        </p:nvSpPr>
        <p:spPr>
          <a:xfrm>
            <a:off x="1643042" y="2571744"/>
            <a:ext cx="71438" cy="71438"/>
          </a:xfrm>
          <a:prstGeom prst="ellipse">
            <a:avLst/>
          </a:prstGeom>
          <a:solidFill>
            <a:srgbClr val="AAE4B4"/>
          </a:solidFill>
          <a:ln>
            <a:solidFill>
              <a:srgbClr val="AAE4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6" name="45 - Έλλειψη"/>
          <p:cNvSpPr/>
          <p:nvPr/>
        </p:nvSpPr>
        <p:spPr>
          <a:xfrm>
            <a:off x="2214546" y="3429000"/>
            <a:ext cx="71438" cy="71438"/>
          </a:xfrm>
          <a:prstGeom prst="ellipse">
            <a:avLst/>
          </a:prstGeom>
          <a:solidFill>
            <a:srgbClr val="AAE4B4"/>
          </a:solidFill>
          <a:ln>
            <a:solidFill>
              <a:srgbClr val="AAE4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8" name="47 - Έλλειψη"/>
          <p:cNvSpPr/>
          <p:nvPr/>
        </p:nvSpPr>
        <p:spPr>
          <a:xfrm>
            <a:off x="1785918" y="3000372"/>
            <a:ext cx="71438" cy="71438"/>
          </a:xfrm>
          <a:prstGeom prst="ellipse">
            <a:avLst/>
          </a:prstGeom>
          <a:solidFill>
            <a:srgbClr val="AAE4B4"/>
          </a:solidFill>
          <a:ln>
            <a:solidFill>
              <a:srgbClr val="AAE4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9" name="48 - Έλλειψη"/>
          <p:cNvSpPr/>
          <p:nvPr/>
        </p:nvSpPr>
        <p:spPr>
          <a:xfrm>
            <a:off x="2500298" y="2928934"/>
            <a:ext cx="71438" cy="71438"/>
          </a:xfrm>
          <a:prstGeom prst="ellipse">
            <a:avLst/>
          </a:prstGeom>
          <a:solidFill>
            <a:srgbClr val="AAE4B4"/>
          </a:solidFill>
          <a:ln>
            <a:solidFill>
              <a:srgbClr val="AAE4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0" name="49 - Έλλειψη"/>
          <p:cNvSpPr/>
          <p:nvPr/>
        </p:nvSpPr>
        <p:spPr>
          <a:xfrm>
            <a:off x="2500298" y="2500306"/>
            <a:ext cx="71438" cy="71438"/>
          </a:xfrm>
          <a:prstGeom prst="ellipse">
            <a:avLst/>
          </a:prstGeom>
          <a:solidFill>
            <a:srgbClr val="AAE4B4"/>
          </a:solidFill>
          <a:ln>
            <a:solidFill>
              <a:srgbClr val="AAE4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2" name="51 - Έλλειψη"/>
          <p:cNvSpPr/>
          <p:nvPr/>
        </p:nvSpPr>
        <p:spPr>
          <a:xfrm>
            <a:off x="2143108" y="2928934"/>
            <a:ext cx="71438" cy="71438"/>
          </a:xfrm>
          <a:prstGeom prst="ellipse">
            <a:avLst/>
          </a:prstGeom>
          <a:solidFill>
            <a:srgbClr val="AAE4B4"/>
          </a:solidFill>
          <a:ln>
            <a:solidFill>
              <a:srgbClr val="AAE4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3" name="52 - Έλλειψη"/>
          <p:cNvSpPr/>
          <p:nvPr/>
        </p:nvSpPr>
        <p:spPr>
          <a:xfrm>
            <a:off x="2500298" y="3500438"/>
            <a:ext cx="71438" cy="71438"/>
          </a:xfrm>
          <a:prstGeom prst="ellipse">
            <a:avLst/>
          </a:prstGeom>
          <a:solidFill>
            <a:srgbClr val="AAE4B4"/>
          </a:solidFill>
          <a:ln>
            <a:solidFill>
              <a:srgbClr val="AAE4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4" name="53 - Έλλειψη"/>
          <p:cNvSpPr/>
          <p:nvPr/>
        </p:nvSpPr>
        <p:spPr>
          <a:xfrm>
            <a:off x="1142976" y="2500306"/>
            <a:ext cx="71438" cy="71438"/>
          </a:xfrm>
          <a:prstGeom prst="ellipse">
            <a:avLst/>
          </a:prstGeom>
          <a:solidFill>
            <a:srgbClr val="AAE4B4"/>
          </a:solidFill>
          <a:ln>
            <a:solidFill>
              <a:srgbClr val="AAE4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5" name="54 - Έλλειψη"/>
          <p:cNvSpPr/>
          <p:nvPr/>
        </p:nvSpPr>
        <p:spPr>
          <a:xfrm>
            <a:off x="6572264" y="3429000"/>
            <a:ext cx="71438" cy="71438"/>
          </a:xfrm>
          <a:prstGeom prst="ellipse">
            <a:avLst/>
          </a:prstGeom>
          <a:solidFill>
            <a:srgbClr val="B86B32"/>
          </a:solidFill>
          <a:ln>
            <a:solidFill>
              <a:srgbClr val="B86B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6" name="55 - Έλλειψη"/>
          <p:cNvSpPr/>
          <p:nvPr/>
        </p:nvSpPr>
        <p:spPr>
          <a:xfrm>
            <a:off x="7215206" y="3500438"/>
            <a:ext cx="71438" cy="71438"/>
          </a:xfrm>
          <a:prstGeom prst="ellipse">
            <a:avLst/>
          </a:prstGeom>
          <a:solidFill>
            <a:srgbClr val="B86B32"/>
          </a:solidFill>
          <a:ln>
            <a:solidFill>
              <a:srgbClr val="B86B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7" name="56 - Έλλειψη"/>
          <p:cNvSpPr/>
          <p:nvPr/>
        </p:nvSpPr>
        <p:spPr>
          <a:xfrm>
            <a:off x="6572264" y="2786058"/>
            <a:ext cx="71438" cy="71438"/>
          </a:xfrm>
          <a:prstGeom prst="ellipse">
            <a:avLst/>
          </a:prstGeom>
          <a:solidFill>
            <a:srgbClr val="B86B32"/>
          </a:solidFill>
          <a:ln>
            <a:solidFill>
              <a:srgbClr val="B86B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8" name="57 - Έλλειψη"/>
          <p:cNvSpPr/>
          <p:nvPr/>
        </p:nvSpPr>
        <p:spPr>
          <a:xfrm>
            <a:off x="6572264" y="3143248"/>
            <a:ext cx="71438" cy="71438"/>
          </a:xfrm>
          <a:prstGeom prst="ellipse">
            <a:avLst/>
          </a:prstGeom>
          <a:solidFill>
            <a:srgbClr val="B86B32"/>
          </a:solidFill>
          <a:ln>
            <a:solidFill>
              <a:srgbClr val="B86B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9" name="58 - Έλλειψη"/>
          <p:cNvSpPr/>
          <p:nvPr/>
        </p:nvSpPr>
        <p:spPr>
          <a:xfrm>
            <a:off x="7358082" y="2500306"/>
            <a:ext cx="71438" cy="71438"/>
          </a:xfrm>
          <a:prstGeom prst="ellipse">
            <a:avLst/>
          </a:prstGeom>
          <a:solidFill>
            <a:srgbClr val="B86B32"/>
          </a:solidFill>
          <a:ln>
            <a:solidFill>
              <a:srgbClr val="B86B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5" name="64 - Έλλειψη"/>
          <p:cNvSpPr/>
          <p:nvPr/>
        </p:nvSpPr>
        <p:spPr>
          <a:xfrm>
            <a:off x="7000892" y="2571744"/>
            <a:ext cx="71438" cy="71438"/>
          </a:xfrm>
          <a:prstGeom prst="ellipse">
            <a:avLst/>
          </a:prstGeom>
          <a:solidFill>
            <a:srgbClr val="B86B32"/>
          </a:solidFill>
          <a:ln>
            <a:solidFill>
              <a:srgbClr val="B86B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6" name="65 - Έλλειψη"/>
          <p:cNvSpPr/>
          <p:nvPr/>
        </p:nvSpPr>
        <p:spPr>
          <a:xfrm>
            <a:off x="6929454" y="3429000"/>
            <a:ext cx="71438" cy="71438"/>
          </a:xfrm>
          <a:prstGeom prst="ellipse">
            <a:avLst/>
          </a:prstGeom>
          <a:solidFill>
            <a:srgbClr val="B86B32"/>
          </a:solidFill>
          <a:ln>
            <a:solidFill>
              <a:srgbClr val="B86B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7" name="66 - Έλλειψη"/>
          <p:cNvSpPr/>
          <p:nvPr/>
        </p:nvSpPr>
        <p:spPr>
          <a:xfrm>
            <a:off x="7572396" y="3429000"/>
            <a:ext cx="71438" cy="71438"/>
          </a:xfrm>
          <a:prstGeom prst="ellipse">
            <a:avLst/>
          </a:prstGeom>
          <a:solidFill>
            <a:srgbClr val="B86B32"/>
          </a:solidFill>
          <a:ln>
            <a:solidFill>
              <a:srgbClr val="B86B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1" name="70 - Έλλειψη"/>
          <p:cNvSpPr/>
          <p:nvPr/>
        </p:nvSpPr>
        <p:spPr>
          <a:xfrm>
            <a:off x="6929454" y="2928934"/>
            <a:ext cx="71438" cy="71438"/>
          </a:xfrm>
          <a:prstGeom prst="ellipse">
            <a:avLst/>
          </a:prstGeom>
          <a:solidFill>
            <a:srgbClr val="B86B32"/>
          </a:solidFill>
          <a:ln>
            <a:solidFill>
              <a:srgbClr val="B86B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2" name="71 - Έλλειψη"/>
          <p:cNvSpPr/>
          <p:nvPr/>
        </p:nvSpPr>
        <p:spPr>
          <a:xfrm>
            <a:off x="7358082" y="3071810"/>
            <a:ext cx="71438" cy="71438"/>
          </a:xfrm>
          <a:prstGeom prst="ellipse">
            <a:avLst/>
          </a:prstGeom>
          <a:solidFill>
            <a:srgbClr val="B86B32"/>
          </a:solidFill>
          <a:ln>
            <a:solidFill>
              <a:srgbClr val="B86B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4" name="73 - Έλλειψη"/>
          <p:cNvSpPr/>
          <p:nvPr/>
        </p:nvSpPr>
        <p:spPr>
          <a:xfrm>
            <a:off x="7858148" y="2928934"/>
            <a:ext cx="71438" cy="71438"/>
          </a:xfrm>
          <a:prstGeom prst="ellipse">
            <a:avLst/>
          </a:prstGeom>
          <a:solidFill>
            <a:srgbClr val="B86B32"/>
          </a:solidFill>
          <a:ln>
            <a:solidFill>
              <a:srgbClr val="B86B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5" name="74 - Έλλειψη"/>
          <p:cNvSpPr/>
          <p:nvPr/>
        </p:nvSpPr>
        <p:spPr>
          <a:xfrm>
            <a:off x="7858148" y="2500306"/>
            <a:ext cx="71438" cy="71438"/>
          </a:xfrm>
          <a:prstGeom prst="ellipse">
            <a:avLst/>
          </a:prstGeom>
          <a:solidFill>
            <a:srgbClr val="B86B32"/>
          </a:solidFill>
          <a:ln>
            <a:solidFill>
              <a:srgbClr val="B86B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6" name="75 - Έλλειψη"/>
          <p:cNvSpPr/>
          <p:nvPr/>
        </p:nvSpPr>
        <p:spPr>
          <a:xfrm>
            <a:off x="7572396" y="2786058"/>
            <a:ext cx="71438" cy="71438"/>
          </a:xfrm>
          <a:prstGeom prst="ellipse">
            <a:avLst/>
          </a:prstGeom>
          <a:solidFill>
            <a:srgbClr val="B86B32"/>
          </a:solidFill>
          <a:ln>
            <a:solidFill>
              <a:srgbClr val="B86B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7" name="76 - Έλλειψη"/>
          <p:cNvSpPr/>
          <p:nvPr/>
        </p:nvSpPr>
        <p:spPr>
          <a:xfrm>
            <a:off x="7715272" y="3214686"/>
            <a:ext cx="71438" cy="71438"/>
          </a:xfrm>
          <a:prstGeom prst="ellipse">
            <a:avLst/>
          </a:prstGeom>
          <a:solidFill>
            <a:srgbClr val="B86B32"/>
          </a:solidFill>
          <a:ln>
            <a:solidFill>
              <a:srgbClr val="B86B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8" name="77 - Έλλειψη"/>
          <p:cNvSpPr/>
          <p:nvPr/>
        </p:nvSpPr>
        <p:spPr>
          <a:xfrm>
            <a:off x="7858148" y="3500438"/>
            <a:ext cx="71438" cy="71438"/>
          </a:xfrm>
          <a:prstGeom prst="ellipse">
            <a:avLst/>
          </a:prstGeom>
          <a:solidFill>
            <a:srgbClr val="B86B32"/>
          </a:solidFill>
          <a:ln>
            <a:solidFill>
              <a:srgbClr val="B86B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9" name="78 - Έλλειψη"/>
          <p:cNvSpPr/>
          <p:nvPr/>
        </p:nvSpPr>
        <p:spPr>
          <a:xfrm>
            <a:off x="6500826" y="2500306"/>
            <a:ext cx="71438" cy="71438"/>
          </a:xfrm>
          <a:prstGeom prst="ellipse">
            <a:avLst/>
          </a:prstGeom>
          <a:solidFill>
            <a:srgbClr val="B86B32"/>
          </a:solidFill>
          <a:ln>
            <a:solidFill>
              <a:srgbClr val="B86B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0" name="79 - Έλλειψη"/>
          <p:cNvSpPr/>
          <p:nvPr/>
        </p:nvSpPr>
        <p:spPr>
          <a:xfrm>
            <a:off x="2303639" y="2214554"/>
            <a:ext cx="71438" cy="71438"/>
          </a:xfrm>
          <a:prstGeom prst="ellipse">
            <a:avLst/>
          </a:prstGeom>
          <a:solidFill>
            <a:srgbClr val="AAE4B4"/>
          </a:solidFill>
          <a:ln>
            <a:solidFill>
              <a:srgbClr val="AAE4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1" name="80 - Έλλειψη"/>
          <p:cNvSpPr/>
          <p:nvPr/>
        </p:nvSpPr>
        <p:spPr>
          <a:xfrm>
            <a:off x="2311519" y="1857364"/>
            <a:ext cx="71438" cy="71438"/>
          </a:xfrm>
          <a:prstGeom prst="ellipse">
            <a:avLst/>
          </a:prstGeom>
          <a:solidFill>
            <a:srgbClr val="AAE4B4"/>
          </a:solidFill>
          <a:ln>
            <a:solidFill>
              <a:srgbClr val="AAE4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2" name="81 - Έλλειψη"/>
          <p:cNvSpPr/>
          <p:nvPr/>
        </p:nvSpPr>
        <p:spPr>
          <a:xfrm>
            <a:off x="2325643" y="1571612"/>
            <a:ext cx="71438" cy="71438"/>
          </a:xfrm>
          <a:prstGeom prst="ellipse">
            <a:avLst/>
          </a:prstGeom>
          <a:solidFill>
            <a:srgbClr val="AAE4B4"/>
          </a:solidFill>
          <a:ln>
            <a:solidFill>
              <a:srgbClr val="AAE4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3" name="82 - Έλλειψη"/>
          <p:cNvSpPr/>
          <p:nvPr/>
        </p:nvSpPr>
        <p:spPr>
          <a:xfrm>
            <a:off x="2428860" y="1357298"/>
            <a:ext cx="71438" cy="71438"/>
          </a:xfrm>
          <a:prstGeom prst="ellipse">
            <a:avLst/>
          </a:prstGeom>
          <a:solidFill>
            <a:srgbClr val="AAE4B4"/>
          </a:solidFill>
          <a:ln>
            <a:solidFill>
              <a:srgbClr val="AAE4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4" name="83 - Έλλειψη"/>
          <p:cNvSpPr/>
          <p:nvPr/>
        </p:nvSpPr>
        <p:spPr>
          <a:xfrm>
            <a:off x="2857488" y="1371422"/>
            <a:ext cx="71438" cy="71438"/>
          </a:xfrm>
          <a:prstGeom prst="ellipse">
            <a:avLst/>
          </a:prstGeom>
          <a:solidFill>
            <a:srgbClr val="AAE4B4"/>
          </a:solidFill>
          <a:ln>
            <a:solidFill>
              <a:srgbClr val="AAE4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5" name="84 - Έλλειψη"/>
          <p:cNvSpPr/>
          <p:nvPr/>
        </p:nvSpPr>
        <p:spPr>
          <a:xfrm>
            <a:off x="3286116" y="1364360"/>
            <a:ext cx="71438" cy="71438"/>
          </a:xfrm>
          <a:prstGeom prst="ellipse">
            <a:avLst/>
          </a:prstGeom>
          <a:solidFill>
            <a:srgbClr val="AAE4B4"/>
          </a:solidFill>
          <a:ln>
            <a:solidFill>
              <a:srgbClr val="AAE4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6" name="85 - Έλλειψη"/>
          <p:cNvSpPr/>
          <p:nvPr/>
        </p:nvSpPr>
        <p:spPr>
          <a:xfrm>
            <a:off x="3718275" y="1374953"/>
            <a:ext cx="71438" cy="71438"/>
          </a:xfrm>
          <a:prstGeom prst="ellipse">
            <a:avLst/>
          </a:prstGeom>
          <a:solidFill>
            <a:srgbClr val="AAE4B4"/>
          </a:solidFill>
          <a:ln>
            <a:solidFill>
              <a:srgbClr val="AAE4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7" name="86 - Έλλειψη"/>
          <p:cNvSpPr/>
          <p:nvPr/>
        </p:nvSpPr>
        <p:spPr>
          <a:xfrm>
            <a:off x="4286248" y="1428736"/>
            <a:ext cx="71438" cy="71438"/>
          </a:xfrm>
          <a:prstGeom prst="ellipse">
            <a:avLst/>
          </a:prstGeom>
          <a:solidFill>
            <a:srgbClr val="AAE4B4"/>
          </a:solidFill>
          <a:ln>
            <a:solidFill>
              <a:srgbClr val="AAE4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8" name="87 - Έλλειψη"/>
          <p:cNvSpPr/>
          <p:nvPr/>
        </p:nvSpPr>
        <p:spPr>
          <a:xfrm>
            <a:off x="4643438" y="1357298"/>
            <a:ext cx="71438" cy="71438"/>
          </a:xfrm>
          <a:prstGeom prst="ellipse">
            <a:avLst/>
          </a:prstGeom>
          <a:solidFill>
            <a:srgbClr val="B86B32"/>
          </a:solidFill>
          <a:ln>
            <a:solidFill>
              <a:srgbClr val="B86B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9" name="88 - Έλλειψη"/>
          <p:cNvSpPr/>
          <p:nvPr/>
        </p:nvSpPr>
        <p:spPr>
          <a:xfrm>
            <a:off x="5214942" y="1364360"/>
            <a:ext cx="71438" cy="71438"/>
          </a:xfrm>
          <a:prstGeom prst="ellipse">
            <a:avLst/>
          </a:prstGeom>
          <a:solidFill>
            <a:srgbClr val="B86B32"/>
          </a:solidFill>
          <a:ln>
            <a:solidFill>
              <a:srgbClr val="B86B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0" name="89 - Έλλειψη"/>
          <p:cNvSpPr/>
          <p:nvPr/>
        </p:nvSpPr>
        <p:spPr>
          <a:xfrm>
            <a:off x="5786446" y="1357298"/>
            <a:ext cx="71438" cy="71438"/>
          </a:xfrm>
          <a:prstGeom prst="ellipse">
            <a:avLst/>
          </a:prstGeom>
          <a:solidFill>
            <a:srgbClr val="B86B32"/>
          </a:solidFill>
          <a:ln>
            <a:solidFill>
              <a:srgbClr val="B86B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1" name="90 - Έλλειψη"/>
          <p:cNvSpPr/>
          <p:nvPr/>
        </p:nvSpPr>
        <p:spPr>
          <a:xfrm>
            <a:off x="6357950" y="1357298"/>
            <a:ext cx="71438" cy="71438"/>
          </a:xfrm>
          <a:prstGeom prst="ellipse">
            <a:avLst/>
          </a:prstGeom>
          <a:solidFill>
            <a:srgbClr val="B86B32"/>
          </a:solidFill>
          <a:ln>
            <a:solidFill>
              <a:srgbClr val="B86B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2" name="91 - Έλλειψη"/>
          <p:cNvSpPr/>
          <p:nvPr/>
        </p:nvSpPr>
        <p:spPr>
          <a:xfrm>
            <a:off x="6643702" y="1509698"/>
            <a:ext cx="71438" cy="71438"/>
          </a:xfrm>
          <a:prstGeom prst="ellipse">
            <a:avLst/>
          </a:prstGeom>
          <a:solidFill>
            <a:srgbClr val="B86B32"/>
          </a:solidFill>
          <a:ln>
            <a:solidFill>
              <a:srgbClr val="B86B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3" name="92 - Έλλειψη"/>
          <p:cNvSpPr/>
          <p:nvPr/>
        </p:nvSpPr>
        <p:spPr>
          <a:xfrm>
            <a:off x="6643702" y="2000240"/>
            <a:ext cx="71438" cy="71438"/>
          </a:xfrm>
          <a:prstGeom prst="ellipse">
            <a:avLst/>
          </a:prstGeom>
          <a:solidFill>
            <a:srgbClr val="B86B32"/>
          </a:solidFill>
          <a:ln>
            <a:solidFill>
              <a:srgbClr val="B86B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4" name="93 - Έλλειψη"/>
          <p:cNvSpPr/>
          <p:nvPr/>
        </p:nvSpPr>
        <p:spPr>
          <a:xfrm>
            <a:off x="3009888" y="3522785"/>
            <a:ext cx="71438" cy="71438"/>
          </a:xfrm>
          <a:prstGeom prst="ellipse">
            <a:avLst/>
          </a:prstGeom>
          <a:solidFill>
            <a:srgbClr val="AAE4B4"/>
          </a:solidFill>
          <a:ln>
            <a:solidFill>
              <a:srgbClr val="AAE4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5" name="94 - Έλλειψη"/>
          <p:cNvSpPr/>
          <p:nvPr/>
        </p:nvSpPr>
        <p:spPr>
          <a:xfrm>
            <a:off x="3438516" y="3515723"/>
            <a:ext cx="71438" cy="71438"/>
          </a:xfrm>
          <a:prstGeom prst="ellipse">
            <a:avLst/>
          </a:prstGeom>
          <a:solidFill>
            <a:srgbClr val="AAE4B4"/>
          </a:solidFill>
          <a:ln>
            <a:solidFill>
              <a:srgbClr val="AAE4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6" name="95 - Έλλειψη"/>
          <p:cNvSpPr/>
          <p:nvPr/>
        </p:nvSpPr>
        <p:spPr>
          <a:xfrm>
            <a:off x="3870675" y="3526316"/>
            <a:ext cx="71438" cy="71438"/>
          </a:xfrm>
          <a:prstGeom prst="ellipse">
            <a:avLst/>
          </a:prstGeom>
          <a:solidFill>
            <a:srgbClr val="AAE4B4"/>
          </a:solidFill>
          <a:ln>
            <a:solidFill>
              <a:srgbClr val="AAE4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7" name="96 - Έλλειψη"/>
          <p:cNvSpPr/>
          <p:nvPr/>
        </p:nvSpPr>
        <p:spPr>
          <a:xfrm>
            <a:off x="5072066" y="3534942"/>
            <a:ext cx="71438" cy="71438"/>
          </a:xfrm>
          <a:prstGeom prst="ellipse">
            <a:avLst/>
          </a:prstGeom>
          <a:solidFill>
            <a:srgbClr val="B86B32"/>
          </a:solidFill>
          <a:ln>
            <a:solidFill>
              <a:srgbClr val="B86B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8" name="97 - Έλλειψη"/>
          <p:cNvSpPr/>
          <p:nvPr/>
        </p:nvSpPr>
        <p:spPr>
          <a:xfrm>
            <a:off x="5643570" y="3527880"/>
            <a:ext cx="71438" cy="71438"/>
          </a:xfrm>
          <a:prstGeom prst="ellipse">
            <a:avLst/>
          </a:prstGeom>
          <a:solidFill>
            <a:srgbClr val="B86B32"/>
          </a:solidFill>
          <a:ln>
            <a:solidFill>
              <a:srgbClr val="B86B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9" name="98 - Έλλειψη"/>
          <p:cNvSpPr/>
          <p:nvPr/>
        </p:nvSpPr>
        <p:spPr>
          <a:xfrm>
            <a:off x="6215074" y="3527880"/>
            <a:ext cx="71438" cy="71438"/>
          </a:xfrm>
          <a:prstGeom prst="ellipse">
            <a:avLst/>
          </a:prstGeom>
          <a:solidFill>
            <a:srgbClr val="B86B32"/>
          </a:solidFill>
          <a:ln>
            <a:solidFill>
              <a:srgbClr val="B86B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0" name="99 - Έλλειψη"/>
          <p:cNvSpPr/>
          <p:nvPr/>
        </p:nvSpPr>
        <p:spPr>
          <a:xfrm>
            <a:off x="4572000" y="3643314"/>
            <a:ext cx="71438" cy="71438"/>
          </a:xfrm>
          <a:prstGeom prst="ellipse">
            <a:avLst/>
          </a:prstGeom>
          <a:solidFill>
            <a:srgbClr val="AAE4B4"/>
          </a:solidFill>
          <a:ln>
            <a:solidFill>
              <a:srgbClr val="AAE4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103" name="102 - Ομάδα"/>
          <p:cNvGrpSpPr/>
          <p:nvPr/>
        </p:nvGrpSpPr>
        <p:grpSpPr>
          <a:xfrm>
            <a:off x="1357290" y="1928802"/>
            <a:ext cx="399510" cy="541446"/>
            <a:chOff x="1282340" y="1928802"/>
            <a:chExt cx="399510" cy="541446"/>
          </a:xfrm>
        </p:grpSpPr>
        <p:sp>
          <p:nvSpPr>
            <p:cNvPr id="104" name="103 - Έλλειψη"/>
            <p:cNvSpPr/>
            <p:nvPr/>
          </p:nvSpPr>
          <p:spPr>
            <a:xfrm>
              <a:off x="1289510" y="1932460"/>
              <a:ext cx="357190" cy="35719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05" name="104 - TextBox"/>
            <p:cNvSpPr txBox="1"/>
            <p:nvPr/>
          </p:nvSpPr>
          <p:spPr>
            <a:xfrm>
              <a:off x="1282340" y="1928802"/>
              <a:ext cx="3995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l-GR" dirty="0"/>
            </a:p>
          </p:txBody>
        </p:sp>
        <p:sp>
          <p:nvSpPr>
            <p:cNvPr id="106" name="105 - Ορθογώνιο"/>
            <p:cNvSpPr/>
            <p:nvPr/>
          </p:nvSpPr>
          <p:spPr>
            <a:xfrm>
              <a:off x="1397528" y="2300624"/>
              <a:ext cx="142876" cy="7143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07" name="106 - Ευθεία γραμμή σύνδεσης"/>
            <p:cNvCxnSpPr/>
            <p:nvPr/>
          </p:nvCxnSpPr>
          <p:spPr>
            <a:xfrm rot="5400000">
              <a:off x="1360699" y="2362297"/>
              <a:ext cx="214314" cy="1588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8" name="107 - Ομάδα"/>
          <p:cNvGrpSpPr/>
          <p:nvPr/>
        </p:nvGrpSpPr>
        <p:grpSpPr>
          <a:xfrm>
            <a:off x="7433032" y="1928802"/>
            <a:ext cx="357190" cy="548762"/>
            <a:chOff x="1289510" y="1921486"/>
            <a:chExt cx="357190" cy="548762"/>
          </a:xfrm>
        </p:grpSpPr>
        <p:sp>
          <p:nvSpPr>
            <p:cNvPr id="109" name="108 - Έλλειψη"/>
            <p:cNvSpPr/>
            <p:nvPr/>
          </p:nvSpPr>
          <p:spPr>
            <a:xfrm>
              <a:off x="1289510" y="1932460"/>
              <a:ext cx="357190" cy="35719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10" name="109 - TextBox"/>
            <p:cNvSpPr txBox="1"/>
            <p:nvPr/>
          </p:nvSpPr>
          <p:spPr>
            <a:xfrm>
              <a:off x="1311458" y="192148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8</a:t>
              </a:r>
              <a:endParaRPr lang="el-GR" dirty="0"/>
            </a:p>
          </p:txBody>
        </p:sp>
        <p:sp>
          <p:nvSpPr>
            <p:cNvPr id="111" name="110 - Ορθογώνιο"/>
            <p:cNvSpPr/>
            <p:nvPr/>
          </p:nvSpPr>
          <p:spPr>
            <a:xfrm>
              <a:off x="1397528" y="2300624"/>
              <a:ext cx="142876" cy="7143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12" name="111 - Ευθεία γραμμή σύνδεσης"/>
            <p:cNvCxnSpPr/>
            <p:nvPr/>
          </p:nvCxnSpPr>
          <p:spPr>
            <a:xfrm rot="5400000">
              <a:off x="1360699" y="2362297"/>
              <a:ext cx="214314" cy="1588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3" name="112 - Ομάδα"/>
          <p:cNvGrpSpPr/>
          <p:nvPr/>
        </p:nvGrpSpPr>
        <p:grpSpPr>
          <a:xfrm>
            <a:off x="7940569" y="2571744"/>
            <a:ext cx="1184515" cy="732294"/>
            <a:chOff x="7940569" y="2571744"/>
            <a:chExt cx="1184515" cy="732294"/>
          </a:xfrm>
        </p:grpSpPr>
        <p:sp>
          <p:nvSpPr>
            <p:cNvPr id="114" name="113 - Στρογγυλεμένο ορθογώνιο"/>
            <p:cNvSpPr/>
            <p:nvPr/>
          </p:nvSpPr>
          <p:spPr>
            <a:xfrm>
              <a:off x="8433164" y="2571744"/>
              <a:ext cx="571504" cy="500066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15" name="114 - Ελεύθερη σχεδίαση"/>
            <p:cNvSpPr/>
            <p:nvPr/>
          </p:nvSpPr>
          <p:spPr>
            <a:xfrm>
              <a:off x="7991586" y="3077936"/>
              <a:ext cx="726621" cy="225878"/>
            </a:xfrm>
            <a:custGeom>
              <a:avLst/>
              <a:gdLst>
                <a:gd name="connsiteX0" fmla="*/ 726621 w 726621"/>
                <a:gd name="connsiteY0" fmla="*/ 0 h 225878"/>
                <a:gd name="connsiteX1" fmla="*/ 726621 w 726621"/>
                <a:gd name="connsiteY1" fmla="*/ 225878 h 225878"/>
                <a:gd name="connsiteX2" fmla="*/ 0 w 726621"/>
                <a:gd name="connsiteY2" fmla="*/ 225878 h 225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6621" h="225878">
                  <a:moveTo>
                    <a:pt x="726621" y="0"/>
                  </a:moveTo>
                  <a:lnTo>
                    <a:pt x="726621" y="225878"/>
                  </a:lnTo>
                  <a:lnTo>
                    <a:pt x="0" y="225878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16" name="115 - Ευθεία γραμμή σύνδεσης"/>
            <p:cNvCxnSpPr/>
            <p:nvPr/>
          </p:nvCxnSpPr>
          <p:spPr>
            <a:xfrm>
              <a:off x="7940569" y="3302450"/>
              <a:ext cx="142876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7" name="116 - TextBox"/>
            <p:cNvSpPr txBox="1"/>
            <p:nvPr/>
          </p:nvSpPr>
          <p:spPr>
            <a:xfrm>
              <a:off x="8410704" y="2631040"/>
              <a:ext cx="7143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/>
                <a:t>35</a:t>
              </a:r>
              <a:r>
                <a:rPr lang="el-GR" baseline="30000" dirty="0"/>
                <a:t>0</a:t>
              </a:r>
              <a:r>
                <a:rPr lang="en-US" dirty="0"/>
                <a:t>C</a:t>
              </a:r>
              <a:endParaRPr lang="el-GR" dirty="0"/>
            </a:p>
          </p:txBody>
        </p:sp>
      </p:grpSp>
      <p:grpSp>
        <p:nvGrpSpPr>
          <p:cNvPr id="118" name="117 - Ομάδα"/>
          <p:cNvGrpSpPr/>
          <p:nvPr/>
        </p:nvGrpSpPr>
        <p:grpSpPr>
          <a:xfrm>
            <a:off x="142844" y="2571744"/>
            <a:ext cx="1000132" cy="732294"/>
            <a:chOff x="142844" y="2571744"/>
            <a:chExt cx="1000132" cy="732294"/>
          </a:xfrm>
        </p:grpSpPr>
        <p:sp>
          <p:nvSpPr>
            <p:cNvPr id="119" name="118 - Στρογγυλεμένο ορθογώνιο"/>
            <p:cNvSpPr/>
            <p:nvPr/>
          </p:nvSpPr>
          <p:spPr>
            <a:xfrm>
              <a:off x="165304" y="2571744"/>
              <a:ext cx="571504" cy="500066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20" name="119 - Ελεύθερη σχεδίαση"/>
            <p:cNvSpPr/>
            <p:nvPr/>
          </p:nvSpPr>
          <p:spPr>
            <a:xfrm flipH="1">
              <a:off x="453716" y="3071810"/>
              <a:ext cx="642942" cy="232004"/>
            </a:xfrm>
            <a:custGeom>
              <a:avLst/>
              <a:gdLst>
                <a:gd name="connsiteX0" fmla="*/ 726621 w 726621"/>
                <a:gd name="connsiteY0" fmla="*/ 0 h 225878"/>
                <a:gd name="connsiteX1" fmla="*/ 726621 w 726621"/>
                <a:gd name="connsiteY1" fmla="*/ 225878 h 225878"/>
                <a:gd name="connsiteX2" fmla="*/ 0 w 726621"/>
                <a:gd name="connsiteY2" fmla="*/ 225878 h 225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6621" h="225878">
                  <a:moveTo>
                    <a:pt x="726621" y="0"/>
                  </a:moveTo>
                  <a:lnTo>
                    <a:pt x="726621" y="225878"/>
                  </a:lnTo>
                  <a:lnTo>
                    <a:pt x="0" y="225878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21" name="120 - Ευθεία γραμμή σύνδεσης"/>
            <p:cNvCxnSpPr/>
            <p:nvPr/>
          </p:nvCxnSpPr>
          <p:spPr>
            <a:xfrm>
              <a:off x="1000100" y="3302450"/>
              <a:ext cx="142876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" name="121 - TextBox"/>
            <p:cNvSpPr txBox="1"/>
            <p:nvPr/>
          </p:nvSpPr>
          <p:spPr>
            <a:xfrm>
              <a:off x="142844" y="2631040"/>
              <a:ext cx="7143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/>
                <a:t>22</a:t>
              </a:r>
              <a:r>
                <a:rPr lang="el-GR" baseline="30000" dirty="0"/>
                <a:t>0</a:t>
              </a:r>
              <a:r>
                <a:rPr lang="en-US" dirty="0"/>
                <a:t>C</a:t>
              </a:r>
              <a:endParaRPr lang="el-GR" dirty="0"/>
            </a:p>
          </p:txBody>
        </p:sp>
      </p:grpSp>
      <p:sp>
        <p:nvSpPr>
          <p:cNvPr id="123" name="122 - Έλλειψη"/>
          <p:cNvSpPr/>
          <p:nvPr/>
        </p:nvSpPr>
        <p:spPr>
          <a:xfrm>
            <a:off x="6929454" y="3143248"/>
            <a:ext cx="71438" cy="71438"/>
          </a:xfrm>
          <a:prstGeom prst="ellipse">
            <a:avLst/>
          </a:prstGeom>
          <a:solidFill>
            <a:srgbClr val="B86B32"/>
          </a:solidFill>
          <a:ln>
            <a:solidFill>
              <a:srgbClr val="B86B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4" name="123 - Έλλειψη"/>
          <p:cNvSpPr/>
          <p:nvPr/>
        </p:nvSpPr>
        <p:spPr>
          <a:xfrm>
            <a:off x="7215206" y="2928934"/>
            <a:ext cx="71438" cy="71438"/>
          </a:xfrm>
          <a:prstGeom prst="ellipse">
            <a:avLst/>
          </a:prstGeom>
          <a:solidFill>
            <a:srgbClr val="B86B32"/>
          </a:solidFill>
          <a:ln>
            <a:solidFill>
              <a:srgbClr val="B86B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5" name="124 - Έλλειψη"/>
          <p:cNvSpPr/>
          <p:nvPr/>
        </p:nvSpPr>
        <p:spPr>
          <a:xfrm>
            <a:off x="7429520" y="3286124"/>
            <a:ext cx="71438" cy="71438"/>
          </a:xfrm>
          <a:prstGeom prst="ellipse">
            <a:avLst/>
          </a:prstGeom>
          <a:solidFill>
            <a:srgbClr val="B86B32"/>
          </a:solidFill>
          <a:ln>
            <a:solidFill>
              <a:srgbClr val="B86B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7" name="126 - TextBox"/>
          <p:cNvSpPr txBox="1"/>
          <p:nvPr/>
        </p:nvSpPr>
        <p:spPr>
          <a:xfrm>
            <a:off x="1386196" y="1918169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</a:t>
            </a:r>
            <a:endParaRPr lang="el-GR" dirty="0"/>
          </a:p>
        </p:txBody>
      </p:sp>
      <p:sp>
        <p:nvSpPr>
          <p:cNvPr id="128" name="127 - Ελεύθερη σχεδίαση"/>
          <p:cNvSpPr/>
          <p:nvPr/>
        </p:nvSpPr>
        <p:spPr>
          <a:xfrm>
            <a:off x="6517783" y="3592286"/>
            <a:ext cx="516835" cy="83127"/>
          </a:xfrm>
          <a:custGeom>
            <a:avLst/>
            <a:gdLst>
              <a:gd name="connsiteX0" fmla="*/ 215526 w 516835"/>
              <a:gd name="connsiteY0" fmla="*/ 83127 h 83127"/>
              <a:gd name="connsiteX1" fmla="*/ 453033 w 516835"/>
              <a:gd name="connsiteY1" fmla="*/ 77189 h 83127"/>
              <a:gd name="connsiteX2" fmla="*/ 488659 w 516835"/>
              <a:gd name="connsiteY2" fmla="*/ 65314 h 83127"/>
              <a:gd name="connsiteX3" fmla="*/ 506472 w 516835"/>
              <a:gd name="connsiteY3" fmla="*/ 47501 h 83127"/>
              <a:gd name="connsiteX4" fmla="*/ 512409 w 516835"/>
              <a:gd name="connsiteY4" fmla="*/ 29688 h 83127"/>
              <a:gd name="connsiteX5" fmla="*/ 447095 w 516835"/>
              <a:gd name="connsiteY5" fmla="*/ 11875 h 83127"/>
              <a:gd name="connsiteX6" fmla="*/ 411469 w 516835"/>
              <a:gd name="connsiteY6" fmla="*/ 0 h 83127"/>
              <a:gd name="connsiteX7" fmla="*/ 369905 w 516835"/>
              <a:gd name="connsiteY7" fmla="*/ 5937 h 83127"/>
              <a:gd name="connsiteX8" fmla="*/ 304591 w 516835"/>
              <a:gd name="connsiteY8" fmla="*/ 11875 h 83127"/>
              <a:gd name="connsiteX9" fmla="*/ 233339 w 516835"/>
              <a:gd name="connsiteY9" fmla="*/ 23750 h 83127"/>
              <a:gd name="connsiteX10" fmla="*/ 19583 w 516835"/>
              <a:gd name="connsiteY10" fmla="*/ 35626 h 83127"/>
              <a:gd name="connsiteX11" fmla="*/ 1770 w 516835"/>
              <a:gd name="connsiteY11" fmla="*/ 41563 h 83127"/>
              <a:gd name="connsiteX12" fmla="*/ 13646 w 516835"/>
              <a:gd name="connsiteY12" fmla="*/ 53439 h 83127"/>
              <a:gd name="connsiteX13" fmla="*/ 37396 w 516835"/>
              <a:gd name="connsiteY13" fmla="*/ 59376 h 83127"/>
              <a:gd name="connsiteX14" fmla="*/ 78960 w 516835"/>
              <a:gd name="connsiteY14" fmla="*/ 65314 h 83127"/>
              <a:gd name="connsiteX15" fmla="*/ 120523 w 516835"/>
              <a:gd name="connsiteY15" fmla="*/ 83127 h 83127"/>
              <a:gd name="connsiteX16" fmla="*/ 185838 w 516835"/>
              <a:gd name="connsiteY16" fmla="*/ 77189 h 83127"/>
              <a:gd name="connsiteX17" fmla="*/ 215526 w 516835"/>
              <a:gd name="connsiteY17" fmla="*/ 83127 h 83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16835" h="83127">
                <a:moveTo>
                  <a:pt x="215526" y="83127"/>
                </a:moveTo>
                <a:cubicBezTo>
                  <a:pt x="294695" y="81148"/>
                  <a:pt x="374007" y="82343"/>
                  <a:pt x="453033" y="77189"/>
                </a:cubicBezTo>
                <a:cubicBezTo>
                  <a:pt x="465524" y="76374"/>
                  <a:pt x="488659" y="65314"/>
                  <a:pt x="488659" y="65314"/>
                </a:cubicBezTo>
                <a:cubicBezTo>
                  <a:pt x="494597" y="59376"/>
                  <a:pt x="501814" y="54488"/>
                  <a:pt x="506472" y="47501"/>
                </a:cubicBezTo>
                <a:cubicBezTo>
                  <a:pt x="509944" y="42293"/>
                  <a:pt x="516835" y="34114"/>
                  <a:pt x="512409" y="29688"/>
                </a:cubicBezTo>
                <a:cubicBezTo>
                  <a:pt x="503439" y="20718"/>
                  <a:pt x="459848" y="15353"/>
                  <a:pt x="447095" y="11875"/>
                </a:cubicBezTo>
                <a:cubicBezTo>
                  <a:pt x="435018" y="8581"/>
                  <a:pt x="411469" y="0"/>
                  <a:pt x="411469" y="0"/>
                </a:cubicBezTo>
                <a:cubicBezTo>
                  <a:pt x="397614" y="1979"/>
                  <a:pt x="383815" y="4392"/>
                  <a:pt x="369905" y="5937"/>
                </a:cubicBezTo>
                <a:cubicBezTo>
                  <a:pt x="348178" y="8351"/>
                  <a:pt x="326268" y="9047"/>
                  <a:pt x="304591" y="11875"/>
                </a:cubicBezTo>
                <a:cubicBezTo>
                  <a:pt x="280715" y="14989"/>
                  <a:pt x="257392" y="22657"/>
                  <a:pt x="233339" y="23750"/>
                </a:cubicBezTo>
                <a:cubicBezTo>
                  <a:pt x="74960" y="30949"/>
                  <a:pt x="146188" y="26582"/>
                  <a:pt x="19583" y="35626"/>
                </a:cubicBezTo>
                <a:cubicBezTo>
                  <a:pt x="13645" y="37605"/>
                  <a:pt x="3749" y="35625"/>
                  <a:pt x="1770" y="41563"/>
                </a:cubicBezTo>
                <a:cubicBezTo>
                  <a:pt x="0" y="46874"/>
                  <a:pt x="8639" y="50935"/>
                  <a:pt x="13646" y="53439"/>
                </a:cubicBezTo>
                <a:cubicBezTo>
                  <a:pt x="20945" y="57088"/>
                  <a:pt x="29367" y="57916"/>
                  <a:pt x="37396" y="59376"/>
                </a:cubicBezTo>
                <a:cubicBezTo>
                  <a:pt x="51166" y="61880"/>
                  <a:pt x="65105" y="63335"/>
                  <a:pt x="78960" y="65314"/>
                </a:cubicBezTo>
                <a:cubicBezTo>
                  <a:pt x="83594" y="67631"/>
                  <a:pt x="111789" y="83127"/>
                  <a:pt x="120523" y="83127"/>
                </a:cubicBezTo>
                <a:cubicBezTo>
                  <a:pt x="142384" y="83127"/>
                  <a:pt x="164066" y="79168"/>
                  <a:pt x="185838" y="77189"/>
                </a:cubicBezTo>
                <a:lnTo>
                  <a:pt x="215526" y="83127"/>
                </a:lnTo>
                <a:close/>
              </a:path>
            </a:pathLst>
          </a:custGeom>
          <a:solidFill>
            <a:srgbClr val="B86B32"/>
          </a:solidFill>
          <a:ln>
            <a:solidFill>
              <a:srgbClr val="B86B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9" name="128 - Ελεύθερη σχεδίαση"/>
          <p:cNvSpPr/>
          <p:nvPr/>
        </p:nvSpPr>
        <p:spPr>
          <a:xfrm>
            <a:off x="7234244" y="3605839"/>
            <a:ext cx="502530" cy="73083"/>
          </a:xfrm>
          <a:custGeom>
            <a:avLst/>
            <a:gdLst>
              <a:gd name="connsiteX0" fmla="*/ 152208 w 502530"/>
              <a:gd name="connsiteY0" fmla="*/ 57698 h 73083"/>
              <a:gd name="connsiteX1" fmla="*/ 211585 w 502530"/>
              <a:gd name="connsiteY1" fmla="*/ 63636 h 73083"/>
              <a:gd name="connsiteX2" fmla="*/ 377839 w 502530"/>
              <a:gd name="connsiteY2" fmla="*/ 51760 h 73083"/>
              <a:gd name="connsiteX3" fmla="*/ 413465 w 502530"/>
              <a:gd name="connsiteY3" fmla="*/ 57698 h 73083"/>
              <a:gd name="connsiteX4" fmla="*/ 449091 w 502530"/>
              <a:gd name="connsiteY4" fmla="*/ 69573 h 73083"/>
              <a:gd name="connsiteX5" fmla="*/ 472842 w 502530"/>
              <a:gd name="connsiteY5" fmla="*/ 63636 h 73083"/>
              <a:gd name="connsiteX6" fmla="*/ 484717 w 502530"/>
              <a:gd name="connsiteY6" fmla="*/ 51760 h 73083"/>
              <a:gd name="connsiteX7" fmla="*/ 502530 w 502530"/>
              <a:gd name="connsiteY7" fmla="*/ 16134 h 73083"/>
              <a:gd name="connsiteX8" fmla="*/ 455029 w 502530"/>
              <a:gd name="connsiteY8" fmla="*/ 10197 h 73083"/>
              <a:gd name="connsiteX9" fmla="*/ 419403 w 502530"/>
              <a:gd name="connsiteY9" fmla="*/ 22072 h 73083"/>
              <a:gd name="connsiteX10" fmla="*/ 140333 w 502530"/>
              <a:gd name="connsiteY10" fmla="*/ 16134 h 73083"/>
              <a:gd name="connsiteX11" fmla="*/ 128457 w 502530"/>
              <a:gd name="connsiteY11" fmla="*/ 28010 h 73083"/>
              <a:gd name="connsiteX12" fmla="*/ 110644 w 502530"/>
              <a:gd name="connsiteY12" fmla="*/ 33947 h 73083"/>
              <a:gd name="connsiteX13" fmla="*/ 3766 w 502530"/>
              <a:gd name="connsiteY13" fmla="*/ 39885 h 73083"/>
              <a:gd name="connsiteX14" fmla="*/ 9704 w 502530"/>
              <a:gd name="connsiteY14" fmla="*/ 69573 h 73083"/>
              <a:gd name="connsiteX15" fmla="*/ 116582 w 502530"/>
              <a:gd name="connsiteY15" fmla="*/ 57698 h 73083"/>
              <a:gd name="connsiteX16" fmla="*/ 152208 w 502530"/>
              <a:gd name="connsiteY16" fmla="*/ 57698 h 73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02530" h="73083">
                <a:moveTo>
                  <a:pt x="152208" y="57698"/>
                </a:moveTo>
                <a:cubicBezTo>
                  <a:pt x="168042" y="58688"/>
                  <a:pt x="191694" y="63636"/>
                  <a:pt x="211585" y="63636"/>
                </a:cubicBezTo>
                <a:cubicBezTo>
                  <a:pt x="292399" y="63636"/>
                  <a:pt x="312701" y="59903"/>
                  <a:pt x="377839" y="51760"/>
                </a:cubicBezTo>
                <a:cubicBezTo>
                  <a:pt x="389714" y="53739"/>
                  <a:pt x="401785" y="54778"/>
                  <a:pt x="413465" y="57698"/>
                </a:cubicBezTo>
                <a:cubicBezTo>
                  <a:pt x="425609" y="60734"/>
                  <a:pt x="449091" y="69573"/>
                  <a:pt x="449091" y="69573"/>
                </a:cubicBezTo>
                <a:cubicBezTo>
                  <a:pt x="457008" y="67594"/>
                  <a:pt x="465543" y="67286"/>
                  <a:pt x="472842" y="63636"/>
                </a:cubicBezTo>
                <a:cubicBezTo>
                  <a:pt x="477849" y="61132"/>
                  <a:pt x="481220" y="56132"/>
                  <a:pt x="484717" y="51760"/>
                </a:cubicBezTo>
                <a:cubicBezTo>
                  <a:pt x="497871" y="35316"/>
                  <a:pt x="496258" y="34948"/>
                  <a:pt x="502530" y="16134"/>
                </a:cubicBezTo>
                <a:cubicBezTo>
                  <a:pt x="478328" y="0"/>
                  <a:pt x="488875" y="966"/>
                  <a:pt x="455029" y="10197"/>
                </a:cubicBezTo>
                <a:cubicBezTo>
                  <a:pt x="442952" y="13491"/>
                  <a:pt x="419403" y="22072"/>
                  <a:pt x="419403" y="22072"/>
                </a:cubicBezTo>
                <a:cubicBezTo>
                  <a:pt x="207643" y="7955"/>
                  <a:pt x="300679" y="6703"/>
                  <a:pt x="140333" y="16134"/>
                </a:cubicBezTo>
                <a:cubicBezTo>
                  <a:pt x="136374" y="20093"/>
                  <a:pt x="133258" y="25130"/>
                  <a:pt x="128457" y="28010"/>
                </a:cubicBezTo>
                <a:cubicBezTo>
                  <a:pt x="123090" y="31230"/>
                  <a:pt x="116875" y="33354"/>
                  <a:pt x="110644" y="33947"/>
                </a:cubicBezTo>
                <a:cubicBezTo>
                  <a:pt x="75124" y="37330"/>
                  <a:pt x="39392" y="37906"/>
                  <a:pt x="3766" y="39885"/>
                </a:cubicBezTo>
                <a:cubicBezTo>
                  <a:pt x="5745" y="49781"/>
                  <a:pt x="0" y="66800"/>
                  <a:pt x="9704" y="69573"/>
                </a:cubicBezTo>
                <a:cubicBezTo>
                  <a:pt x="21988" y="73083"/>
                  <a:pt x="90907" y="64700"/>
                  <a:pt x="116582" y="57698"/>
                </a:cubicBezTo>
                <a:cubicBezTo>
                  <a:pt x="128659" y="54404"/>
                  <a:pt x="136374" y="56708"/>
                  <a:pt x="152208" y="57698"/>
                </a:cubicBezTo>
                <a:close/>
              </a:path>
            </a:pathLst>
          </a:custGeom>
          <a:solidFill>
            <a:srgbClr val="B86B32"/>
          </a:solidFill>
          <a:ln>
            <a:solidFill>
              <a:srgbClr val="B86B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3" name="132 - TextBox"/>
          <p:cNvSpPr txBox="1"/>
          <p:nvPr/>
        </p:nvSpPr>
        <p:spPr>
          <a:xfrm>
            <a:off x="1299500" y="1629402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bar</a:t>
            </a:r>
            <a:endParaRPr lang="el-GR" dirty="0"/>
          </a:p>
        </p:txBody>
      </p:sp>
      <p:sp>
        <p:nvSpPr>
          <p:cNvPr id="134" name="133 - TextBox"/>
          <p:cNvSpPr txBox="1"/>
          <p:nvPr/>
        </p:nvSpPr>
        <p:spPr>
          <a:xfrm>
            <a:off x="7361280" y="1643050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bar</a:t>
            </a:r>
            <a:endParaRPr lang="el-GR" dirty="0"/>
          </a:p>
        </p:txBody>
      </p:sp>
      <p:grpSp>
        <p:nvGrpSpPr>
          <p:cNvPr id="144" name="143 - Ομάδα"/>
          <p:cNvGrpSpPr/>
          <p:nvPr/>
        </p:nvGrpSpPr>
        <p:grpSpPr>
          <a:xfrm>
            <a:off x="6551364" y="3857628"/>
            <a:ext cx="1714512" cy="428629"/>
            <a:chOff x="6715140" y="3857628"/>
            <a:chExt cx="1714512" cy="428629"/>
          </a:xfrm>
        </p:grpSpPr>
        <p:cxnSp>
          <p:nvCxnSpPr>
            <p:cNvPr id="136" name="135 - Ευθύγραμμο βέλος σύνδεσης"/>
            <p:cNvCxnSpPr/>
            <p:nvPr/>
          </p:nvCxnSpPr>
          <p:spPr>
            <a:xfrm rot="16200000" flipH="1">
              <a:off x="6715140" y="3857628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136 - Ευθύγραμμο βέλος σύνδεσης"/>
            <p:cNvCxnSpPr/>
            <p:nvPr/>
          </p:nvCxnSpPr>
          <p:spPr>
            <a:xfrm rot="16200000" flipH="1">
              <a:off x="6929454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137 - Ευθύγραμμο βέλος σύνδεσης"/>
            <p:cNvCxnSpPr/>
            <p:nvPr/>
          </p:nvCxnSpPr>
          <p:spPr>
            <a:xfrm rot="16200000" flipH="1">
              <a:off x="7143768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138 - Ευθύγραμμο βέλος σύνδεσης"/>
            <p:cNvCxnSpPr/>
            <p:nvPr/>
          </p:nvCxnSpPr>
          <p:spPr>
            <a:xfrm rot="16200000" flipH="1">
              <a:off x="7358082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139 - Ευθύγραμμο βέλος σύνδεσης"/>
            <p:cNvCxnSpPr/>
            <p:nvPr/>
          </p:nvCxnSpPr>
          <p:spPr>
            <a:xfrm rot="16200000" flipH="1">
              <a:off x="7572395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141 - Ευθύγραμμο βέλος σύνδεσης"/>
            <p:cNvCxnSpPr/>
            <p:nvPr/>
          </p:nvCxnSpPr>
          <p:spPr>
            <a:xfrm rot="16200000" flipH="1">
              <a:off x="7786711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142 - Ευθύγραμμο βέλος σύνδεσης"/>
            <p:cNvCxnSpPr/>
            <p:nvPr/>
          </p:nvCxnSpPr>
          <p:spPr>
            <a:xfrm rot="16200000" flipH="1">
              <a:off x="8001024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7" name="146 - Ορθογώνιο"/>
          <p:cNvSpPr/>
          <p:nvPr/>
        </p:nvSpPr>
        <p:spPr>
          <a:xfrm>
            <a:off x="8501090" y="2643182"/>
            <a:ext cx="428628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6" name="145 - TextBox"/>
          <p:cNvSpPr txBox="1"/>
          <p:nvPr/>
        </p:nvSpPr>
        <p:spPr>
          <a:xfrm>
            <a:off x="8429652" y="2643182"/>
            <a:ext cx="714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31</a:t>
            </a:r>
            <a:r>
              <a:rPr lang="el-GR" baseline="30000" dirty="0"/>
              <a:t>0</a:t>
            </a:r>
            <a:r>
              <a:rPr lang="en-US" dirty="0"/>
              <a:t>C</a:t>
            </a:r>
            <a:endParaRPr lang="el-GR" dirty="0"/>
          </a:p>
        </p:txBody>
      </p:sp>
      <p:grpSp>
        <p:nvGrpSpPr>
          <p:cNvPr id="135" name="169 - Ομάδα"/>
          <p:cNvGrpSpPr/>
          <p:nvPr/>
        </p:nvGrpSpPr>
        <p:grpSpPr>
          <a:xfrm>
            <a:off x="4000496" y="428604"/>
            <a:ext cx="785818" cy="500066"/>
            <a:chOff x="7361594" y="1214422"/>
            <a:chExt cx="785818" cy="500066"/>
          </a:xfrm>
        </p:grpSpPr>
        <p:sp>
          <p:nvSpPr>
            <p:cNvPr id="141" name="140 - TextBox"/>
            <p:cNvSpPr txBox="1"/>
            <p:nvPr/>
          </p:nvSpPr>
          <p:spPr>
            <a:xfrm>
              <a:off x="7361594" y="1285860"/>
              <a:ext cx="7858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/>
                <a:t>22</a:t>
              </a:r>
              <a:r>
                <a:rPr lang="el-GR" baseline="30000" dirty="0"/>
                <a:t>0</a:t>
              </a:r>
              <a:r>
                <a:rPr lang="en-US" dirty="0"/>
                <a:t>C</a:t>
              </a:r>
              <a:endParaRPr lang="el-GR" dirty="0"/>
            </a:p>
          </p:txBody>
        </p:sp>
        <p:sp>
          <p:nvSpPr>
            <p:cNvPr id="148" name="147 - Στρογγυλεμένο ορθογώνιο"/>
            <p:cNvSpPr/>
            <p:nvPr/>
          </p:nvSpPr>
          <p:spPr>
            <a:xfrm>
              <a:off x="7388576" y="1214422"/>
              <a:ext cx="571504" cy="500066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149" name="148 - TextBox"/>
          <p:cNvSpPr txBox="1"/>
          <p:nvPr/>
        </p:nvSpPr>
        <p:spPr>
          <a:xfrm>
            <a:off x="3643306" y="71414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ΠΕΡΙΒΑΛΛΟΝ</a:t>
            </a:r>
          </a:p>
        </p:txBody>
      </p:sp>
      <p:sp>
        <p:nvSpPr>
          <p:cNvPr id="150" name="149 - TextBox"/>
          <p:cNvSpPr txBox="1"/>
          <p:nvPr/>
        </p:nvSpPr>
        <p:spPr>
          <a:xfrm>
            <a:off x="1129440" y="0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R 134 a</a:t>
            </a:r>
            <a:endParaRPr lang="el-GR" sz="2800" b="1" dirty="0"/>
          </a:p>
        </p:txBody>
      </p:sp>
      <p:grpSp>
        <p:nvGrpSpPr>
          <p:cNvPr id="151" name="150 - Ομάδα"/>
          <p:cNvGrpSpPr/>
          <p:nvPr/>
        </p:nvGrpSpPr>
        <p:grpSpPr>
          <a:xfrm>
            <a:off x="6500826" y="71414"/>
            <a:ext cx="2571736" cy="1143008"/>
            <a:chOff x="6572264" y="-24"/>
            <a:chExt cx="2571736" cy="1215240"/>
          </a:xfrm>
        </p:grpSpPr>
        <p:sp>
          <p:nvSpPr>
            <p:cNvPr id="152" name="151 - TextBox"/>
            <p:cNvSpPr txBox="1"/>
            <p:nvPr/>
          </p:nvSpPr>
          <p:spPr>
            <a:xfrm>
              <a:off x="6572264" y="-24"/>
              <a:ext cx="12858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dirty="0"/>
                <a:t>ΠΙΕΣΗ  </a:t>
              </a:r>
            </a:p>
          </p:txBody>
        </p:sp>
        <p:sp>
          <p:nvSpPr>
            <p:cNvPr id="153" name="152 - Ορθογώνιο"/>
            <p:cNvSpPr/>
            <p:nvPr/>
          </p:nvSpPr>
          <p:spPr>
            <a:xfrm>
              <a:off x="6572264" y="0"/>
              <a:ext cx="2571736" cy="121442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54" name="153 - Ευθεία γραμμή σύνδεσης"/>
            <p:cNvCxnSpPr/>
            <p:nvPr/>
          </p:nvCxnSpPr>
          <p:spPr>
            <a:xfrm>
              <a:off x="6572264" y="357166"/>
              <a:ext cx="2571736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154 - Ευθεία γραμμή σύνδεσης"/>
            <p:cNvCxnSpPr/>
            <p:nvPr/>
          </p:nvCxnSpPr>
          <p:spPr>
            <a:xfrm rot="10800000" flipH="1">
              <a:off x="6572264" y="754225"/>
              <a:ext cx="2571736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155 - Ευθεία γραμμή σύνδεσης"/>
            <p:cNvCxnSpPr>
              <a:stCxn id="153" idx="0"/>
              <a:endCxn id="153" idx="2"/>
            </p:cNvCxnSpPr>
            <p:nvPr/>
          </p:nvCxnSpPr>
          <p:spPr>
            <a:xfrm rot="16200000" flipH="1">
              <a:off x="7250921" y="607211"/>
              <a:ext cx="1214422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7" name="156 - TextBox"/>
            <p:cNvSpPr txBox="1"/>
            <p:nvPr/>
          </p:nvSpPr>
          <p:spPr>
            <a:xfrm>
              <a:off x="7858148" y="0"/>
              <a:ext cx="12858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baseline="30000" dirty="0"/>
                <a:t>0</a:t>
              </a:r>
              <a:r>
                <a:rPr lang="en-US" b="1" dirty="0"/>
                <a:t>C</a:t>
              </a:r>
              <a:endParaRPr lang="el-GR" b="1" dirty="0"/>
            </a:p>
          </p:txBody>
        </p:sp>
        <p:sp>
          <p:nvSpPr>
            <p:cNvPr id="158" name="157 - TextBox"/>
            <p:cNvSpPr txBox="1"/>
            <p:nvPr/>
          </p:nvSpPr>
          <p:spPr>
            <a:xfrm>
              <a:off x="6572264" y="357166"/>
              <a:ext cx="1285884" cy="425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4 bar</a:t>
              </a:r>
              <a:endParaRPr lang="el-GR" sz="2000" dirty="0"/>
            </a:p>
          </p:txBody>
        </p:sp>
        <p:sp>
          <p:nvSpPr>
            <p:cNvPr id="159" name="158 - TextBox"/>
            <p:cNvSpPr txBox="1"/>
            <p:nvPr/>
          </p:nvSpPr>
          <p:spPr>
            <a:xfrm>
              <a:off x="7858148" y="357166"/>
              <a:ext cx="1285852" cy="425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9</a:t>
              </a:r>
              <a:r>
                <a:rPr lang="el-GR" sz="2000" baseline="30000" dirty="0"/>
                <a:t>0</a:t>
              </a:r>
              <a:r>
                <a:rPr lang="en-US" sz="2000" dirty="0"/>
                <a:t>C </a:t>
              </a:r>
              <a:endParaRPr lang="el-GR" sz="2000" dirty="0"/>
            </a:p>
          </p:txBody>
        </p:sp>
        <p:sp>
          <p:nvSpPr>
            <p:cNvPr id="160" name="159 - TextBox"/>
            <p:cNvSpPr txBox="1"/>
            <p:nvPr/>
          </p:nvSpPr>
          <p:spPr>
            <a:xfrm>
              <a:off x="6572264" y="785794"/>
              <a:ext cx="1285884" cy="425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8 bar</a:t>
              </a:r>
              <a:endParaRPr lang="el-GR" sz="2000" dirty="0"/>
            </a:p>
          </p:txBody>
        </p:sp>
        <p:sp>
          <p:nvSpPr>
            <p:cNvPr id="161" name="160 - TextBox"/>
            <p:cNvSpPr txBox="1"/>
            <p:nvPr/>
          </p:nvSpPr>
          <p:spPr>
            <a:xfrm>
              <a:off x="7858148" y="785794"/>
              <a:ext cx="1285852" cy="425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31</a:t>
              </a:r>
              <a:r>
                <a:rPr lang="el-GR" sz="2000" baseline="30000" dirty="0"/>
                <a:t>0</a:t>
              </a:r>
              <a:r>
                <a:rPr lang="en-US" sz="2000" dirty="0"/>
                <a:t>C </a:t>
              </a:r>
              <a:endParaRPr lang="el-GR" sz="2000" dirty="0"/>
            </a:p>
          </p:txBody>
        </p:sp>
      </p:grpSp>
      <p:sp>
        <p:nvSpPr>
          <p:cNvPr id="165" name="164 - Επεξήγηση με στρογγυλεμένο παραλληλόγραμμο"/>
          <p:cNvSpPr/>
          <p:nvPr/>
        </p:nvSpPr>
        <p:spPr>
          <a:xfrm>
            <a:off x="3857620" y="4929198"/>
            <a:ext cx="2357454" cy="1500198"/>
          </a:xfrm>
          <a:prstGeom prst="wedgeRoundRectCallout">
            <a:avLst>
              <a:gd name="adj1" fmla="val 21134"/>
              <a:gd name="adj2" fmla="val -11336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ΚΛΕΙΝΟΥΜΕ ΛΙΓΟ ΤΗΝ ΒΑΝΑ ΚΑΙ ΟΙ ΠΙΕΣΕΙΣ ΑΛΛΑΖΟΥΝ</a:t>
            </a:r>
          </a:p>
        </p:txBody>
      </p:sp>
      <p:sp>
        <p:nvSpPr>
          <p:cNvPr id="166" name="165 - Επεξήγηση με στρογγυλεμένο παραλληλόγραμμο"/>
          <p:cNvSpPr/>
          <p:nvPr/>
        </p:nvSpPr>
        <p:spPr>
          <a:xfrm>
            <a:off x="3857620" y="4929198"/>
            <a:ext cx="2357454" cy="1500198"/>
          </a:xfrm>
          <a:prstGeom prst="wedgeRoundRectCallout">
            <a:avLst>
              <a:gd name="adj1" fmla="val 21134"/>
              <a:gd name="adj2" fmla="val -11336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Ο ΑΤΜΟΣ ΑΠΟΒΑΛΛΕΙ ΘΕΡΜΟΤΗΤΑ  ΣΤΟ ΠΕΡΙΒΑΛΛΟΝ</a:t>
            </a:r>
          </a:p>
        </p:txBody>
      </p:sp>
      <p:sp>
        <p:nvSpPr>
          <p:cNvPr id="167" name="166 - Επεξήγηση με στρογγυλεμένο παραλληλόγραμμο"/>
          <p:cNvSpPr/>
          <p:nvPr/>
        </p:nvSpPr>
        <p:spPr>
          <a:xfrm>
            <a:off x="3857620" y="4929198"/>
            <a:ext cx="2357454" cy="1500198"/>
          </a:xfrm>
          <a:prstGeom prst="wedgeRoundRectCallout">
            <a:avLst>
              <a:gd name="adj1" fmla="val 21134"/>
              <a:gd name="adj2" fmla="val -11336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ΚΑΙ Η ΘΕΡΜΟΚΡΑΣΙΑ ΤΟΥ ΜΕΙΩΝΕΤΑΙ ΣΤΗΝ ΘΕΡΜΟΚΡΑΣΙΑ ΚΟΡΕΣΜΟΥ</a:t>
            </a:r>
          </a:p>
        </p:txBody>
      </p:sp>
      <p:sp>
        <p:nvSpPr>
          <p:cNvPr id="168" name="167 - Επεξήγηση με στρογγυλεμένο παραλληλόγραμμο"/>
          <p:cNvSpPr/>
          <p:nvPr/>
        </p:nvSpPr>
        <p:spPr>
          <a:xfrm>
            <a:off x="6572264" y="4929198"/>
            <a:ext cx="1857388" cy="857256"/>
          </a:xfrm>
          <a:prstGeom prst="wedgeRoundRectCallout">
            <a:avLst>
              <a:gd name="adj1" fmla="val -36974"/>
              <a:gd name="adj2" fmla="val -19729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ΤΟ ΨΥΚΤΙΚΟ ΥΓΡΟ ΑΡΧΙΖΕΙ ΝΑ ΥΓΡΟΠΟΙΈΙΤΑΙ </a:t>
            </a:r>
          </a:p>
        </p:txBody>
      </p:sp>
      <p:sp>
        <p:nvSpPr>
          <p:cNvPr id="169" name="168 - Επεξήγηση με στρογγυλεμένο παραλληλόγραμμο"/>
          <p:cNvSpPr/>
          <p:nvPr/>
        </p:nvSpPr>
        <p:spPr>
          <a:xfrm>
            <a:off x="500034" y="4357694"/>
            <a:ext cx="2214578" cy="1214446"/>
          </a:xfrm>
          <a:prstGeom prst="wedgeRoundRectCallout">
            <a:avLst>
              <a:gd name="adj1" fmla="val -7914"/>
              <a:gd name="adj2" fmla="val -12416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ΜΟΝΟ ΑΤΜΟΣ ΑΡΑ Η ΘΕΡΜΟΚΡΑΣΙΑ ΔΕΝ ΑΚΟΛΟΥΘΕΙ ΤΗΝ ΠΙΕΣΗ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" grpId="0" animBg="1"/>
      <p:bldP spid="129" grpId="0" animBg="1"/>
      <p:bldP spid="147" grpId="0" animBg="1"/>
      <p:bldP spid="146" grpId="0"/>
      <p:bldP spid="166" grpId="0" animBg="1"/>
      <p:bldP spid="167" grpId="0" animBg="1"/>
      <p:bldP spid="167" grpId="1" animBg="1"/>
      <p:bldP spid="168" grpId="0" animBg="1"/>
      <p:bldP spid="168" grpId="1" animBg="1"/>
      <p:bldP spid="168" grpId="2" animBg="1"/>
      <p:bldP spid="16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74 - Ομάδα"/>
          <p:cNvGrpSpPr/>
          <p:nvPr/>
        </p:nvGrpSpPr>
        <p:grpSpPr>
          <a:xfrm>
            <a:off x="928662" y="1142985"/>
            <a:ext cx="7215238" cy="2688175"/>
            <a:chOff x="857224" y="1142985"/>
            <a:chExt cx="7215238" cy="2688175"/>
          </a:xfrm>
        </p:grpSpPr>
        <p:sp>
          <p:nvSpPr>
            <p:cNvPr id="2" name="1 - Ορθογώνιο"/>
            <p:cNvSpPr/>
            <p:nvPr/>
          </p:nvSpPr>
          <p:spPr>
            <a:xfrm>
              <a:off x="857224" y="2357431"/>
              <a:ext cx="1785950" cy="1357322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" name="2 - Ορθογώνιο"/>
            <p:cNvSpPr/>
            <p:nvPr/>
          </p:nvSpPr>
          <p:spPr>
            <a:xfrm>
              <a:off x="6286512" y="2357431"/>
              <a:ext cx="1785950" cy="1357322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pic>
          <p:nvPicPr>
            <p:cNvPr id="4" name="Picture 2" descr="ΠΑΛΙΝΔΡΟΜΙΚΟΣ"/>
            <p:cNvPicPr>
              <a:picLocks noChangeAspect="1" noChangeArrowheads="1" noCrop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571868" y="1142985"/>
              <a:ext cx="1785950" cy="1857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4 - Ελεύθερη σχεδίαση"/>
            <p:cNvSpPr/>
            <p:nvPr/>
          </p:nvSpPr>
          <p:spPr>
            <a:xfrm>
              <a:off x="2348179" y="1488078"/>
              <a:ext cx="1295127" cy="869353"/>
            </a:xfrm>
            <a:custGeom>
              <a:avLst/>
              <a:gdLst>
                <a:gd name="connsiteX0" fmla="*/ 1236269 w 1236269"/>
                <a:gd name="connsiteY0" fmla="*/ 0 h 914400"/>
                <a:gd name="connsiteX1" fmla="*/ 7315 w 1236269"/>
                <a:gd name="connsiteY1" fmla="*/ 0 h 914400"/>
                <a:gd name="connsiteX2" fmla="*/ 0 w 1236269"/>
                <a:gd name="connsiteY2" fmla="*/ 9144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269" h="914400">
                  <a:moveTo>
                    <a:pt x="1236269" y="0"/>
                  </a:moveTo>
                  <a:lnTo>
                    <a:pt x="7315" y="0"/>
                  </a:lnTo>
                  <a:cubicBezTo>
                    <a:pt x="4877" y="304800"/>
                    <a:pt x="2438" y="609600"/>
                    <a:pt x="0" y="914400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" name="5 - Ελεύθερη σχεδίαση"/>
            <p:cNvSpPr/>
            <p:nvPr/>
          </p:nvSpPr>
          <p:spPr>
            <a:xfrm>
              <a:off x="2199916" y="1329751"/>
              <a:ext cx="1443390" cy="1027680"/>
            </a:xfrm>
            <a:custGeom>
              <a:avLst/>
              <a:gdLst>
                <a:gd name="connsiteX0" fmla="*/ 1236269 w 1236269"/>
                <a:gd name="connsiteY0" fmla="*/ 0 h 914400"/>
                <a:gd name="connsiteX1" fmla="*/ 7315 w 1236269"/>
                <a:gd name="connsiteY1" fmla="*/ 0 h 914400"/>
                <a:gd name="connsiteX2" fmla="*/ 0 w 1236269"/>
                <a:gd name="connsiteY2" fmla="*/ 9144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269" h="914400">
                  <a:moveTo>
                    <a:pt x="1236269" y="0"/>
                  </a:moveTo>
                  <a:lnTo>
                    <a:pt x="7315" y="0"/>
                  </a:lnTo>
                  <a:cubicBezTo>
                    <a:pt x="4877" y="304800"/>
                    <a:pt x="2438" y="609600"/>
                    <a:pt x="0" y="914400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0" name="9 - Ευθεία γραμμή σύνδεσης"/>
            <p:cNvCxnSpPr/>
            <p:nvPr/>
          </p:nvCxnSpPr>
          <p:spPr>
            <a:xfrm rot="5400000">
              <a:off x="2175656" y="2357431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10 - Ευθεία γραμμή σύνδεσης"/>
            <p:cNvCxnSpPr/>
            <p:nvPr/>
          </p:nvCxnSpPr>
          <p:spPr>
            <a:xfrm rot="5400000">
              <a:off x="2227245" y="2356637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11 - Ελεύθερη σχεδίαση"/>
            <p:cNvSpPr/>
            <p:nvPr/>
          </p:nvSpPr>
          <p:spPr>
            <a:xfrm>
              <a:off x="5177481" y="1496333"/>
              <a:ext cx="1346887" cy="877329"/>
            </a:xfrm>
            <a:custGeom>
              <a:avLst/>
              <a:gdLst>
                <a:gd name="connsiteX0" fmla="*/ 0 w 1346887"/>
                <a:gd name="connsiteY0" fmla="*/ 0 h 877329"/>
                <a:gd name="connsiteX1" fmla="*/ 1346887 w 1346887"/>
                <a:gd name="connsiteY1" fmla="*/ 0 h 877329"/>
                <a:gd name="connsiteX2" fmla="*/ 1340708 w 1346887"/>
                <a:gd name="connsiteY2" fmla="*/ 877329 h 877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6887" h="877329">
                  <a:moveTo>
                    <a:pt x="0" y="0"/>
                  </a:moveTo>
                  <a:lnTo>
                    <a:pt x="1346887" y="0"/>
                  </a:lnTo>
                  <a:cubicBezTo>
                    <a:pt x="1344827" y="292443"/>
                    <a:pt x="1342768" y="584886"/>
                    <a:pt x="1340708" y="877329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3" name="12 - Ελεύθερη σχεδίαση"/>
            <p:cNvSpPr/>
            <p:nvPr/>
          </p:nvSpPr>
          <p:spPr>
            <a:xfrm>
              <a:off x="5202586" y="1324870"/>
              <a:ext cx="1500198" cy="1020205"/>
            </a:xfrm>
            <a:custGeom>
              <a:avLst/>
              <a:gdLst>
                <a:gd name="connsiteX0" fmla="*/ 0 w 1346887"/>
                <a:gd name="connsiteY0" fmla="*/ 0 h 877329"/>
                <a:gd name="connsiteX1" fmla="*/ 1346887 w 1346887"/>
                <a:gd name="connsiteY1" fmla="*/ 0 h 877329"/>
                <a:gd name="connsiteX2" fmla="*/ 1340708 w 1346887"/>
                <a:gd name="connsiteY2" fmla="*/ 877329 h 877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6887" h="877329">
                  <a:moveTo>
                    <a:pt x="0" y="0"/>
                  </a:moveTo>
                  <a:lnTo>
                    <a:pt x="1346887" y="0"/>
                  </a:lnTo>
                  <a:cubicBezTo>
                    <a:pt x="1344827" y="292443"/>
                    <a:pt x="1342768" y="584886"/>
                    <a:pt x="1340708" y="877329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4" name="13 - Ευθεία γραμμή σύνδεσης"/>
            <p:cNvCxnSpPr/>
            <p:nvPr/>
          </p:nvCxnSpPr>
          <p:spPr>
            <a:xfrm rot="5400000">
              <a:off x="6507525" y="2357431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14 - Ευθεία γραμμή σύνδεσης"/>
            <p:cNvCxnSpPr/>
            <p:nvPr/>
          </p:nvCxnSpPr>
          <p:spPr>
            <a:xfrm rot="5400000">
              <a:off x="6577648" y="2356637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17 - Ομάδα"/>
            <p:cNvGrpSpPr/>
            <p:nvPr/>
          </p:nvGrpSpPr>
          <p:grpSpPr>
            <a:xfrm rot="16200000">
              <a:off x="5182369" y="1338629"/>
              <a:ext cx="65942" cy="143672"/>
              <a:chOff x="6716145" y="1652572"/>
              <a:chExt cx="65942" cy="143672"/>
            </a:xfrm>
          </p:grpSpPr>
          <p:cxnSp>
            <p:nvCxnSpPr>
              <p:cNvPr id="16" name="15 - Ευθεία γραμμή σύνδεσης"/>
              <p:cNvCxnSpPr/>
              <p:nvPr/>
            </p:nvCxnSpPr>
            <p:spPr>
              <a:xfrm rot="5400000">
                <a:off x="6645501" y="1724012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16 - Ευθεία γραμμή σύνδεσης"/>
              <p:cNvCxnSpPr/>
              <p:nvPr/>
            </p:nvCxnSpPr>
            <p:spPr>
              <a:xfrm rot="5400000">
                <a:off x="6709855" y="1723216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18 - Ομάδα"/>
            <p:cNvGrpSpPr/>
            <p:nvPr/>
          </p:nvGrpSpPr>
          <p:grpSpPr>
            <a:xfrm rot="16200000">
              <a:off x="3539295" y="1338629"/>
              <a:ext cx="65942" cy="143672"/>
              <a:chOff x="6716145" y="1652572"/>
              <a:chExt cx="65942" cy="143672"/>
            </a:xfrm>
          </p:grpSpPr>
          <p:cxnSp>
            <p:nvCxnSpPr>
              <p:cNvPr id="20" name="19 - Ευθεία γραμμή σύνδεσης"/>
              <p:cNvCxnSpPr/>
              <p:nvPr/>
            </p:nvCxnSpPr>
            <p:spPr>
              <a:xfrm rot="5400000">
                <a:off x="6645501" y="1724012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20 - Ευθεία γραμμή σύνδεσης"/>
              <p:cNvCxnSpPr/>
              <p:nvPr/>
            </p:nvCxnSpPr>
            <p:spPr>
              <a:xfrm rot="5400000">
                <a:off x="6709855" y="1723216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3" name="22 - Ευθεία γραμμή σύνδεσης"/>
            <p:cNvCxnSpPr/>
            <p:nvPr/>
          </p:nvCxnSpPr>
          <p:spPr>
            <a:xfrm>
              <a:off x="2643174" y="3473971"/>
              <a:ext cx="3643338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24 - Ευθεία γραμμή σύνδεσης"/>
            <p:cNvCxnSpPr/>
            <p:nvPr/>
          </p:nvCxnSpPr>
          <p:spPr>
            <a:xfrm>
              <a:off x="2643174" y="3653667"/>
              <a:ext cx="3643338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25 - Ομάδα"/>
            <p:cNvGrpSpPr/>
            <p:nvPr/>
          </p:nvGrpSpPr>
          <p:grpSpPr>
            <a:xfrm rot="16200000">
              <a:off x="6253939" y="3489698"/>
              <a:ext cx="65942" cy="143672"/>
              <a:chOff x="6716145" y="1652572"/>
              <a:chExt cx="65942" cy="143672"/>
            </a:xfrm>
          </p:grpSpPr>
          <p:cxnSp>
            <p:nvCxnSpPr>
              <p:cNvPr id="27" name="26 - Ευθεία γραμμή σύνδεσης"/>
              <p:cNvCxnSpPr/>
              <p:nvPr/>
            </p:nvCxnSpPr>
            <p:spPr>
              <a:xfrm rot="5400000">
                <a:off x="6645501" y="1724012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27 - Ευθεία γραμμή σύνδεσης"/>
              <p:cNvCxnSpPr/>
              <p:nvPr/>
            </p:nvCxnSpPr>
            <p:spPr>
              <a:xfrm rot="5400000">
                <a:off x="6709855" y="1723216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28 - Ομάδα"/>
            <p:cNvGrpSpPr/>
            <p:nvPr/>
          </p:nvGrpSpPr>
          <p:grpSpPr>
            <a:xfrm rot="16200000">
              <a:off x="2622389" y="3487838"/>
              <a:ext cx="62411" cy="143672"/>
              <a:chOff x="6716145" y="1652572"/>
              <a:chExt cx="62411" cy="143672"/>
            </a:xfrm>
          </p:grpSpPr>
          <p:cxnSp>
            <p:nvCxnSpPr>
              <p:cNvPr id="30" name="29 - Ευθεία γραμμή σύνδεσης"/>
              <p:cNvCxnSpPr/>
              <p:nvPr/>
            </p:nvCxnSpPr>
            <p:spPr>
              <a:xfrm rot="5400000">
                <a:off x="6645501" y="1724012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30 - Ευθεία γραμμή σύνδεσης"/>
              <p:cNvCxnSpPr/>
              <p:nvPr/>
            </p:nvCxnSpPr>
            <p:spPr>
              <a:xfrm rot="5400000">
                <a:off x="6706324" y="1723216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32 - Ορθογώνιο"/>
            <p:cNvSpPr/>
            <p:nvPr/>
          </p:nvSpPr>
          <p:spPr>
            <a:xfrm>
              <a:off x="4286248" y="3356629"/>
              <a:ext cx="500066" cy="47453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60" name="59 - Ευθεία γραμμή σύνδεσης"/>
            <p:cNvCxnSpPr/>
            <p:nvPr/>
          </p:nvCxnSpPr>
          <p:spPr>
            <a:xfrm>
              <a:off x="4215606" y="3599170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60 - Ευθεία γραμμή σύνδεσης"/>
            <p:cNvCxnSpPr/>
            <p:nvPr/>
          </p:nvCxnSpPr>
          <p:spPr>
            <a:xfrm>
              <a:off x="4214810" y="3534816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61 - Ευθεία γραμμή σύνδεσης"/>
            <p:cNvCxnSpPr/>
            <p:nvPr/>
          </p:nvCxnSpPr>
          <p:spPr>
            <a:xfrm>
              <a:off x="4761597" y="3598352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62 - Ευθεία γραμμή σύνδεσης"/>
            <p:cNvCxnSpPr/>
            <p:nvPr/>
          </p:nvCxnSpPr>
          <p:spPr>
            <a:xfrm>
              <a:off x="4760801" y="3533998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67 - Ελεύθερη σχεδίαση"/>
            <p:cNvSpPr/>
            <p:nvPr/>
          </p:nvSpPr>
          <p:spPr>
            <a:xfrm>
              <a:off x="4282499" y="3468074"/>
              <a:ext cx="515453" cy="190647"/>
            </a:xfrm>
            <a:custGeom>
              <a:avLst/>
              <a:gdLst>
                <a:gd name="connsiteX0" fmla="*/ 0 w 515453"/>
                <a:gd name="connsiteY0" fmla="*/ 0 h 190647"/>
                <a:gd name="connsiteX1" fmla="*/ 116506 w 515453"/>
                <a:gd name="connsiteY1" fmla="*/ 105915 h 190647"/>
                <a:gd name="connsiteX2" fmla="*/ 374233 w 515453"/>
                <a:gd name="connsiteY2" fmla="*/ 105915 h 190647"/>
                <a:gd name="connsiteX3" fmla="*/ 515453 w 515453"/>
                <a:gd name="connsiteY3" fmla="*/ 190647 h 190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453" h="190647">
                  <a:moveTo>
                    <a:pt x="0" y="0"/>
                  </a:moveTo>
                  <a:lnTo>
                    <a:pt x="116506" y="105915"/>
                  </a:lnTo>
                  <a:lnTo>
                    <a:pt x="374233" y="105915"/>
                  </a:lnTo>
                  <a:lnTo>
                    <a:pt x="515453" y="190647"/>
                  </a:ln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69" name="68 - Ευθεία γραμμή σύνδεσης"/>
            <p:cNvCxnSpPr/>
            <p:nvPr/>
          </p:nvCxnSpPr>
          <p:spPr>
            <a:xfrm rot="5400000">
              <a:off x="4431233" y="3616053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69 - Ευθεία γραμμή σύνδεσης"/>
            <p:cNvCxnSpPr/>
            <p:nvPr/>
          </p:nvCxnSpPr>
          <p:spPr>
            <a:xfrm rot="5400000">
              <a:off x="4504887" y="3615259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73 - Ομάδα"/>
            <p:cNvGrpSpPr/>
            <p:nvPr/>
          </p:nvGrpSpPr>
          <p:grpSpPr>
            <a:xfrm>
              <a:off x="4361217" y="3170445"/>
              <a:ext cx="357190" cy="389786"/>
              <a:chOff x="4361217" y="2351066"/>
              <a:chExt cx="357190" cy="389786"/>
            </a:xfrm>
          </p:grpSpPr>
          <p:sp>
            <p:nvSpPr>
              <p:cNvPr id="64" name="63 - Βέλος προς τα κάτω"/>
              <p:cNvSpPr/>
              <p:nvPr/>
            </p:nvSpPr>
            <p:spPr>
              <a:xfrm>
                <a:off x="4467965" y="2366826"/>
                <a:ext cx="142876" cy="374026"/>
              </a:xfrm>
              <a:prstGeom prst="downArrow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73" name="72 - Ορθογώνιο"/>
              <p:cNvSpPr/>
              <p:nvPr/>
            </p:nvSpPr>
            <p:spPr>
              <a:xfrm>
                <a:off x="4361217" y="2351066"/>
                <a:ext cx="357190" cy="71438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</p:grpSp>
      <p:sp>
        <p:nvSpPr>
          <p:cNvPr id="39" name="38 - Έλλειψη"/>
          <p:cNvSpPr/>
          <p:nvPr/>
        </p:nvSpPr>
        <p:spPr>
          <a:xfrm>
            <a:off x="1428728" y="3429000"/>
            <a:ext cx="71438" cy="71438"/>
          </a:xfrm>
          <a:prstGeom prst="ellipse">
            <a:avLst/>
          </a:prstGeom>
          <a:solidFill>
            <a:srgbClr val="22A2A2"/>
          </a:solidFill>
          <a:ln>
            <a:solidFill>
              <a:srgbClr val="22A2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0" name="39 - Έλλειψη"/>
          <p:cNvSpPr/>
          <p:nvPr/>
        </p:nvSpPr>
        <p:spPr>
          <a:xfrm>
            <a:off x="2071670" y="3429000"/>
            <a:ext cx="71438" cy="71438"/>
          </a:xfrm>
          <a:prstGeom prst="ellipse">
            <a:avLst/>
          </a:prstGeom>
          <a:solidFill>
            <a:srgbClr val="22A2A2"/>
          </a:solidFill>
          <a:ln>
            <a:solidFill>
              <a:srgbClr val="22A2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2" name="41 - Έλλειψη"/>
          <p:cNvSpPr/>
          <p:nvPr/>
        </p:nvSpPr>
        <p:spPr>
          <a:xfrm>
            <a:off x="1214414" y="3143248"/>
            <a:ext cx="71438" cy="71438"/>
          </a:xfrm>
          <a:prstGeom prst="ellipse">
            <a:avLst/>
          </a:prstGeom>
          <a:solidFill>
            <a:srgbClr val="22A2A2"/>
          </a:solidFill>
          <a:ln>
            <a:solidFill>
              <a:srgbClr val="22A2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3" name="42 - Έλλειψη"/>
          <p:cNvSpPr/>
          <p:nvPr/>
        </p:nvSpPr>
        <p:spPr>
          <a:xfrm>
            <a:off x="2000232" y="2500306"/>
            <a:ext cx="71438" cy="71438"/>
          </a:xfrm>
          <a:prstGeom prst="ellipse">
            <a:avLst/>
          </a:prstGeom>
          <a:solidFill>
            <a:srgbClr val="22A2A2"/>
          </a:solidFill>
          <a:ln>
            <a:solidFill>
              <a:srgbClr val="22A2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4" name="43 - Έλλειψη"/>
          <p:cNvSpPr/>
          <p:nvPr/>
        </p:nvSpPr>
        <p:spPr>
          <a:xfrm>
            <a:off x="1643042" y="2571744"/>
            <a:ext cx="71438" cy="71438"/>
          </a:xfrm>
          <a:prstGeom prst="ellipse">
            <a:avLst/>
          </a:prstGeom>
          <a:solidFill>
            <a:srgbClr val="22A2A2"/>
          </a:solidFill>
          <a:ln>
            <a:solidFill>
              <a:srgbClr val="22A2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7" name="46 - Έλλειψη"/>
          <p:cNvSpPr/>
          <p:nvPr/>
        </p:nvSpPr>
        <p:spPr>
          <a:xfrm>
            <a:off x="1571604" y="2928934"/>
            <a:ext cx="71438" cy="71438"/>
          </a:xfrm>
          <a:prstGeom prst="ellipse">
            <a:avLst/>
          </a:prstGeom>
          <a:solidFill>
            <a:srgbClr val="22A2A2"/>
          </a:solidFill>
          <a:ln>
            <a:solidFill>
              <a:srgbClr val="22A2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0" name="49 - Έλλειψη"/>
          <p:cNvSpPr/>
          <p:nvPr/>
        </p:nvSpPr>
        <p:spPr>
          <a:xfrm>
            <a:off x="2500298" y="2500306"/>
            <a:ext cx="71438" cy="71438"/>
          </a:xfrm>
          <a:prstGeom prst="ellipse">
            <a:avLst/>
          </a:prstGeom>
          <a:solidFill>
            <a:srgbClr val="22A2A2"/>
          </a:solidFill>
          <a:ln>
            <a:solidFill>
              <a:srgbClr val="22A2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1" name="50 - Έλλειψη"/>
          <p:cNvSpPr/>
          <p:nvPr/>
        </p:nvSpPr>
        <p:spPr>
          <a:xfrm>
            <a:off x="2071670" y="2928934"/>
            <a:ext cx="71438" cy="71438"/>
          </a:xfrm>
          <a:prstGeom prst="ellipse">
            <a:avLst/>
          </a:prstGeom>
          <a:solidFill>
            <a:srgbClr val="22A2A2"/>
          </a:solidFill>
          <a:ln>
            <a:solidFill>
              <a:srgbClr val="22A2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3" name="52 - Έλλειψη"/>
          <p:cNvSpPr/>
          <p:nvPr/>
        </p:nvSpPr>
        <p:spPr>
          <a:xfrm>
            <a:off x="2500298" y="3500438"/>
            <a:ext cx="71438" cy="71438"/>
          </a:xfrm>
          <a:prstGeom prst="ellipse">
            <a:avLst/>
          </a:prstGeom>
          <a:solidFill>
            <a:srgbClr val="22A2A2"/>
          </a:solidFill>
          <a:ln>
            <a:solidFill>
              <a:srgbClr val="22A2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4" name="53 - Έλλειψη"/>
          <p:cNvSpPr/>
          <p:nvPr/>
        </p:nvSpPr>
        <p:spPr>
          <a:xfrm>
            <a:off x="1142976" y="2500306"/>
            <a:ext cx="71438" cy="71438"/>
          </a:xfrm>
          <a:prstGeom prst="ellipse">
            <a:avLst/>
          </a:prstGeom>
          <a:solidFill>
            <a:srgbClr val="22A2A2"/>
          </a:solidFill>
          <a:ln>
            <a:solidFill>
              <a:srgbClr val="22A2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5" name="54 - Έλλειψη"/>
          <p:cNvSpPr/>
          <p:nvPr/>
        </p:nvSpPr>
        <p:spPr>
          <a:xfrm>
            <a:off x="6572264" y="3357562"/>
            <a:ext cx="71438" cy="71438"/>
          </a:xfrm>
          <a:prstGeom prst="ellipse">
            <a:avLst/>
          </a:prstGeom>
          <a:solidFill>
            <a:srgbClr val="C93921"/>
          </a:solidFill>
          <a:ln>
            <a:solidFill>
              <a:srgbClr val="C939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6" name="55 - Έλλειψη"/>
          <p:cNvSpPr/>
          <p:nvPr/>
        </p:nvSpPr>
        <p:spPr>
          <a:xfrm>
            <a:off x="7215206" y="3500438"/>
            <a:ext cx="71438" cy="71438"/>
          </a:xfrm>
          <a:prstGeom prst="ellipse">
            <a:avLst/>
          </a:prstGeom>
          <a:solidFill>
            <a:srgbClr val="C93921"/>
          </a:solidFill>
          <a:ln>
            <a:solidFill>
              <a:srgbClr val="C939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7" name="56 - Έλλειψη"/>
          <p:cNvSpPr/>
          <p:nvPr/>
        </p:nvSpPr>
        <p:spPr>
          <a:xfrm>
            <a:off x="6572264" y="2714620"/>
            <a:ext cx="71438" cy="71438"/>
          </a:xfrm>
          <a:prstGeom prst="ellipse">
            <a:avLst/>
          </a:prstGeom>
          <a:solidFill>
            <a:srgbClr val="C93921"/>
          </a:solidFill>
          <a:ln>
            <a:solidFill>
              <a:srgbClr val="C939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8" name="57 - Έλλειψη"/>
          <p:cNvSpPr/>
          <p:nvPr/>
        </p:nvSpPr>
        <p:spPr>
          <a:xfrm>
            <a:off x="6572264" y="3071810"/>
            <a:ext cx="71438" cy="71438"/>
          </a:xfrm>
          <a:prstGeom prst="ellipse">
            <a:avLst/>
          </a:prstGeom>
          <a:solidFill>
            <a:srgbClr val="C93921"/>
          </a:solidFill>
          <a:ln>
            <a:solidFill>
              <a:srgbClr val="C939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9" name="58 - Έλλειψη"/>
          <p:cNvSpPr/>
          <p:nvPr/>
        </p:nvSpPr>
        <p:spPr>
          <a:xfrm>
            <a:off x="7358082" y="2428868"/>
            <a:ext cx="71438" cy="71438"/>
          </a:xfrm>
          <a:prstGeom prst="ellipse">
            <a:avLst/>
          </a:prstGeom>
          <a:solidFill>
            <a:srgbClr val="C93921"/>
          </a:solidFill>
          <a:ln>
            <a:solidFill>
              <a:srgbClr val="C939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5" name="64 - Έλλειψη"/>
          <p:cNvSpPr/>
          <p:nvPr/>
        </p:nvSpPr>
        <p:spPr>
          <a:xfrm>
            <a:off x="7000892" y="2500306"/>
            <a:ext cx="71438" cy="71438"/>
          </a:xfrm>
          <a:prstGeom prst="ellipse">
            <a:avLst/>
          </a:prstGeom>
          <a:solidFill>
            <a:srgbClr val="C93921"/>
          </a:solidFill>
          <a:ln>
            <a:solidFill>
              <a:srgbClr val="C939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6" name="65 - Έλλειψη"/>
          <p:cNvSpPr/>
          <p:nvPr/>
        </p:nvSpPr>
        <p:spPr>
          <a:xfrm>
            <a:off x="6929454" y="3500438"/>
            <a:ext cx="71438" cy="71438"/>
          </a:xfrm>
          <a:prstGeom prst="ellipse">
            <a:avLst/>
          </a:prstGeom>
          <a:solidFill>
            <a:srgbClr val="C93921"/>
          </a:solidFill>
          <a:ln>
            <a:solidFill>
              <a:srgbClr val="C939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7" name="66 - Έλλειψη"/>
          <p:cNvSpPr/>
          <p:nvPr/>
        </p:nvSpPr>
        <p:spPr>
          <a:xfrm>
            <a:off x="7572396" y="3500438"/>
            <a:ext cx="71438" cy="71438"/>
          </a:xfrm>
          <a:prstGeom prst="ellipse">
            <a:avLst/>
          </a:prstGeom>
          <a:solidFill>
            <a:srgbClr val="C93921"/>
          </a:solidFill>
          <a:ln>
            <a:solidFill>
              <a:srgbClr val="C939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1" name="70 - Έλλειψη"/>
          <p:cNvSpPr/>
          <p:nvPr/>
        </p:nvSpPr>
        <p:spPr>
          <a:xfrm>
            <a:off x="6929454" y="3071810"/>
            <a:ext cx="71438" cy="71438"/>
          </a:xfrm>
          <a:prstGeom prst="ellipse">
            <a:avLst/>
          </a:prstGeom>
          <a:solidFill>
            <a:srgbClr val="C93921"/>
          </a:solidFill>
          <a:ln>
            <a:solidFill>
              <a:srgbClr val="C939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2" name="71 - Έλλειψη"/>
          <p:cNvSpPr/>
          <p:nvPr/>
        </p:nvSpPr>
        <p:spPr>
          <a:xfrm>
            <a:off x="7286644" y="3286124"/>
            <a:ext cx="71438" cy="71438"/>
          </a:xfrm>
          <a:prstGeom prst="ellipse">
            <a:avLst/>
          </a:prstGeom>
          <a:solidFill>
            <a:srgbClr val="C93921"/>
          </a:solidFill>
          <a:ln>
            <a:solidFill>
              <a:srgbClr val="C939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4" name="73 - Έλλειψη"/>
          <p:cNvSpPr/>
          <p:nvPr/>
        </p:nvSpPr>
        <p:spPr>
          <a:xfrm>
            <a:off x="7858148" y="2857496"/>
            <a:ext cx="71438" cy="71438"/>
          </a:xfrm>
          <a:prstGeom prst="ellipse">
            <a:avLst/>
          </a:prstGeom>
          <a:solidFill>
            <a:srgbClr val="C93921"/>
          </a:solidFill>
          <a:ln>
            <a:solidFill>
              <a:srgbClr val="C939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5" name="74 - Έλλειψη"/>
          <p:cNvSpPr/>
          <p:nvPr/>
        </p:nvSpPr>
        <p:spPr>
          <a:xfrm>
            <a:off x="7858148" y="2428868"/>
            <a:ext cx="71438" cy="71438"/>
          </a:xfrm>
          <a:prstGeom prst="ellipse">
            <a:avLst/>
          </a:prstGeom>
          <a:solidFill>
            <a:srgbClr val="C93921"/>
          </a:solidFill>
          <a:ln>
            <a:solidFill>
              <a:srgbClr val="C939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6" name="75 - Έλλειψη"/>
          <p:cNvSpPr/>
          <p:nvPr/>
        </p:nvSpPr>
        <p:spPr>
          <a:xfrm>
            <a:off x="7429520" y="2857496"/>
            <a:ext cx="71438" cy="71438"/>
          </a:xfrm>
          <a:prstGeom prst="ellipse">
            <a:avLst/>
          </a:prstGeom>
          <a:solidFill>
            <a:srgbClr val="C93921"/>
          </a:solidFill>
          <a:ln>
            <a:solidFill>
              <a:srgbClr val="C939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7" name="76 - Έλλειψη"/>
          <p:cNvSpPr/>
          <p:nvPr/>
        </p:nvSpPr>
        <p:spPr>
          <a:xfrm>
            <a:off x="7715272" y="3143248"/>
            <a:ext cx="71438" cy="71438"/>
          </a:xfrm>
          <a:prstGeom prst="ellipse">
            <a:avLst/>
          </a:prstGeom>
          <a:solidFill>
            <a:srgbClr val="C93921"/>
          </a:solidFill>
          <a:ln>
            <a:solidFill>
              <a:srgbClr val="C939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8" name="77 - Έλλειψη"/>
          <p:cNvSpPr/>
          <p:nvPr/>
        </p:nvSpPr>
        <p:spPr>
          <a:xfrm>
            <a:off x="7858148" y="3357562"/>
            <a:ext cx="71438" cy="71438"/>
          </a:xfrm>
          <a:prstGeom prst="ellipse">
            <a:avLst/>
          </a:prstGeom>
          <a:solidFill>
            <a:srgbClr val="C93921"/>
          </a:solidFill>
          <a:ln>
            <a:solidFill>
              <a:srgbClr val="C939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9" name="78 - Έλλειψη"/>
          <p:cNvSpPr/>
          <p:nvPr/>
        </p:nvSpPr>
        <p:spPr>
          <a:xfrm>
            <a:off x="6500826" y="2428868"/>
            <a:ext cx="71438" cy="71438"/>
          </a:xfrm>
          <a:prstGeom prst="ellipse">
            <a:avLst/>
          </a:prstGeom>
          <a:solidFill>
            <a:srgbClr val="C93921"/>
          </a:solidFill>
          <a:ln>
            <a:solidFill>
              <a:srgbClr val="C939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0" name="79 - Έλλειψη"/>
          <p:cNvSpPr/>
          <p:nvPr/>
        </p:nvSpPr>
        <p:spPr>
          <a:xfrm>
            <a:off x="2303639" y="2214554"/>
            <a:ext cx="71438" cy="71438"/>
          </a:xfrm>
          <a:prstGeom prst="ellipse">
            <a:avLst/>
          </a:prstGeom>
          <a:solidFill>
            <a:srgbClr val="22A2A2"/>
          </a:solidFill>
          <a:ln>
            <a:solidFill>
              <a:srgbClr val="22A2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1" name="80 - Έλλειψη"/>
          <p:cNvSpPr/>
          <p:nvPr/>
        </p:nvSpPr>
        <p:spPr>
          <a:xfrm>
            <a:off x="2311519" y="1857364"/>
            <a:ext cx="71438" cy="71438"/>
          </a:xfrm>
          <a:prstGeom prst="ellipse">
            <a:avLst/>
          </a:prstGeom>
          <a:solidFill>
            <a:srgbClr val="22A2A2"/>
          </a:solidFill>
          <a:ln>
            <a:solidFill>
              <a:srgbClr val="22A2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2" name="81 - Έλλειψη"/>
          <p:cNvSpPr/>
          <p:nvPr/>
        </p:nvSpPr>
        <p:spPr>
          <a:xfrm>
            <a:off x="2325643" y="1571612"/>
            <a:ext cx="71438" cy="71438"/>
          </a:xfrm>
          <a:prstGeom prst="ellipse">
            <a:avLst/>
          </a:prstGeom>
          <a:solidFill>
            <a:srgbClr val="22A2A2"/>
          </a:solidFill>
          <a:ln>
            <a:solidFill>
              <a:srgbClr val="22A2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3" name="82 - Έλλειψη"/>
          <p:cNvSpPr/>
          <p:nvPr/>
        </p:nvSpPr>
        <p:spPr>
          <a:xfrm>
            <a:off x="2428860" y="1357298"/>
            <a:ext cx="71438" cy="71438"/>
          </a:xfrm>
          <a:prstGeom prst="ellipse">
            <a:avLst/>
          </a:prstGeom>
          <a:solidFill>
            <a:srgbClr val="22A2A2"/>
          </a:solidFill>
          <a:ln>
            <a:solidFill>
              <a:srgbClr val="22A2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4" name="83 - Έλλειψη"/>
          <p:cNvSpPr/>
          <p:nvPr/>
        </p:nvSpPr>
        <p:spPr>
          <a:xfrm>
            <a:off x="2857488" y="1371422"/>
            <a:ext cx="71438" cy="71438"/>
          </a:xfrm>
          <a:prstGeom prst="ellipse">
            <a:avLst/>
          </a:prstGeom>
          <a:solidFill>
            <a:srgbClr val="22A2A2"/>
          </a:solidFill>
          <a:ln>
            <a:solidFill>
              <a:srgbClr val="22A2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5" name="84 - Έλλειψη"/>
          <p:cNvSpPr/>
          <p:nvPr/>
        </p:nvSpPr>
        <p:spPr>
          <a:xfrm>
            <a:off x="3286116" y="1364360"/>
            <a:ext cx="71438" cy="71438"/>
          </a:xfrm>
          <a:prstGeom prst="ellipse">
            <a:avLst/>
          </a:prstGeom>
          <a:solidFill>
            <a:srgbClr val="22A2A2"/>
          </a:solidFill>
          <a:ln>
            <a:solidFill>
              <a:srgbClr val="22A2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6" name="85 - Έλλειψη"/>
          <p:cNvSpPr/>
          <p:nvPr/>
        </p:nvSpPr>
        <p:spPr>
          <a:xfrm>
            <a:off x="3718275" y="1374953"/>
            <a:ext cx="71438" cy="71438"/>
          </a:xfrm>
          <a:prstGeom prst="ellipse">
            <a:avLst/>
          </a:prstGeom>
          <a:solidFill>
            <a:srgbClr val="22A2A2"/>
          </a:solidFill>
          <a:ln>
            <a:solidFill>
              <a:srgbClr val="22A2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7" name="86 - Έλλειψη"/>
          <p:cNvSpPr/>
          <p:nvPr/>
        </p:nvSpPr>
        <p:spPr>
          <a:xfrm>
            <a:off x="4286248" y="1428736"/>
            <a:ext cx="71438" cy="71438"/>
          </a:xfrm>
          <a:prstGeom prst="ellipse">
            <a:avLst/>
          </a:prstGeom>
          <a:solidFill>
            <a:srgbClr val="22A2A2"/>
          </a:solidFill>
          <a:ln>
            <a:solidFill>
              <a:srgbClr val="22A2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8" name="87 - Έλλειψη"/>
          <p:cNvSpPr/>
          <p:nvPr/>
        </p:nvSpPr>
        <p:spPr>
          <a:xfrm>
            <a:off x="4643438" y="1357298"/>
            <a:ext cx="71438" cy="71438"/>
          </a:xfrm>
          <a:prstGeom prst="ellipse">
            <a:avLst/>
          </a:prstGeom>
          <a:solidFill>
            <a:srgbClr val="C93921"/>
          </a:solidFill>
          <a:ln>
            <a:solidFill>
              <a:srgbClr val="C939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9" name="88 - Έλλειψη"/>
          <p:cNvSpPr/>
          <p:nvPr/>
        </p:nvSpPr>
        <p:spPr>
          <a:xfrm>
            <a:off x="5214942" y="1364360"/>
            <a:ext cx="71438" cy="71438"/>
          </a:xfrm>
          <a:prstGeom prst="ellipse">
            <a:avLst/>
          </a:prstGeom>
          <a:solidFill>
            <a:srgbClr val="C93921"/>
          </a:solidFill>
          <a:ln>
            <a:solidFill>
              <a:srgbClr val="C939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0" name="89 - Έλλειψη"/>
          <p:cNvSpPr/>
          <p:nvPr/>
        </p:nvSpPr>
        <p:spPr>
          <a:xfrm>
            <a:off x="5786446" y="1357298"/>
            <a:ext cx="71438" cy="71438"/>
          </a:xfrm>
          <a:prstGeom prst="ellipse">
            <a:avLst/>
          </a:prstGeom>
          <a:solidFill>
            <a:srgbClr val="C93921"/>
          </a:solidFill>
          <a:ln>
            <a:solidFill>
              <a:srgbClr val="C939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1" name="90 - Έλλειψη"/>
          <p:cNvSpPr/>
          <p:nvPr/>
        </p:nvSpPr>
        <p:spPr>
          <a:xfrm>
            <a:off x="6357950" y="1357298"/>
            <a:ext cx="71438" cy="71438"/>
          </a:xfrm>
          <a:prstGeom prst="ellipse">
            <a:avLst/>
          </a:prstGeom>
          <a:solidFill>
            <a:srgbClr val="C93921"/>
          </a:solidFill>
          <a:ln>
            <a:solidFill>
              <a:srgbClr val="C939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2" name="91 - Έλλειψη"/>
          <p:cNvSpPr/>
          <p:nvPr/>
        </p:nvSpPr>
        <p:spPr>
          <a:xfrm>
            <a:off x="6643702" y="1509698"/>
            <a:ext cx="71438" cy="71438"/>
          </a:xfrm>
          <a:prstGeom prst="ellipse">
            <a:avLst/>
          </a:prstGeom>
          <a:solidFill>
            <a:srgbClr val="C93921"/>
          </a:solidFill>
          <a:ln>
            <a:solidFill>
              <a:srgbClr val="C939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3" name="92 - Έλλειψη"/>
          <p:cNvSpPr/>
          <p:nvPr/>
        </p:nvSpPr>
        <p:spPr>
          <a:xfrm>
            <a:off x="6643702" y="2000240"/>
            <a:ext cx="71438" cy="71438"/>
          </a:xfrm>
          <a:prstGeom prst="ellipse">
            <a:avLst/>
          </a:prstGeom>
          <a:solidFill>
            <a:srgbClr val="C93921"/>
          </a:solidFill>
          <a:ln>
            <a:solidFill>
              <a:srgbClr val="C939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4" name="93 - Έλλειψη"/>
          <p:cNvSpPr/>
          <p:nvPr/>
        </p:nvSpPr>
        <p:spPr>
          <a:xfrm>
            <a:off x="3009888" y="3522785"/>
            <a:ext cx="71438" cy="71438"/>
          </a:xfrm>
          <a:prstGeom prst="ellipse">
            <a:avLst/>
          </a:prstGeom>
          <a:solidFill>
            <a:srgbClr val="22A2A2"/>
          </a:solidFill>
          <a:ln>
            <a:solidFill>
              <a:srgbClr val="22A2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6" name="95 - Έλλειψη"/>
          <p:cNvSpPr/>
          <p:nvPr/>
        </p:nvSpPr>
        <p:spPr>
          <a:xfrm>
            <a:off x="3870675" y="3526316"/>
            <a:ext cx="71438" cy="71438"/>
          </a:xfrm>
          <a:prstGeom prst="ellipse">
            <a:avLst/>
          </a:prstGeom>
          <a:solidFill>
            <a:srgbClr val="22A2A2"/>
          </a:solidFill>
          <a:ln>
            <a:solidFill>
              <a:srgbClr val="22A2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7" name="96 - Έλλειψη"/>
          <p:cNvSpPr/>
          <p:nvPr/>
        </p:nvSpPr>
        <p:spPr>
          <a:xfrm>
            <a:off x="5072066" y="3534942"/>
            <a:ext cx="71438" cy="71438"/>
          </a:xfrm>
          <a:prstGeom prst="ellipse">
            <a:avLst/>
          </a:prstGeom>
          <a:solidFill>
            <a:srgbClr val="C93921"/>
          </a:solidFill>
          <a:ln>
            <a:solidFill>
              <a:srgbClr val="C939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8" name="97 - Έλλειψη"/>
          <p:cNvSpPr/>
          <p:nvPr/>
        </p:nvSpPr>
        <p:spPr>
          <a:xfrm>
            <a:off x="5643570" y="3527880"/>
            <a:ext cx="71438" cy="71438"/>
          </a:xfrm>
          <a:prstGeom prst="ellipse">
            <a:avLst/>
          </a:prstGeom>
          <a:solidFill>
            <a:srgbClr val="C93921"/>
          </a:solidFill>
          <a:ln>
            <a:solidFill>
              <a:srgbClr val="C939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9" name="98 - Έλλειψη"/>
          <p:cNvSpPr/>
          <p:nvPr/>
        </p:nvSpPr>
        <p:spPr>
          <a:xfrm>
            <a:off x="6215074" y="3527880"/>
            <a:ext cx="71438" cy="71438"/>
          </a:xfrm>
          <a:prstGeom prst="ellipse">
            <a:avLst/>
          </a:prstGeom>
          <a:solidFill>
            <a:srgbClr val="C93921"/>
          </a:solidFill>
          <a:ln>
            <a:solidFill>
              <a:srgbClr val="C939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0" name="99 - Έλλειψη"/>
          <p:cNvSpPr/>
          <p:nvPr/>
        </p:nvSpPr>
        <p:spPr>
          <a:xfrm>
            <a:off x="4572000" y="3643314"/>
            <a:ext cx="71438" cy="71438"/>
          </a:xfrm>
          <a:prstGeom prst="ellipse">
            <a:avLst/>
          </a:prstGeom>
          <a:solidFill>
            <a:srgbClr val="22A2A2"/>
          </a:solidFill>
          <a:ln>
            <a:solidFill>
              <a:srgbClr val="22A2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103" name="102 - Ομάδα"/>
          <p:cNvGrpSpPr/>
          <p:nvPr/>
        </p:nvGrpSpPr>
        <p:grpSpPr>
          <a:xfrm>
            <a:off x="1326448" y="1921486"/>
            <a:ext cx="476412" cy="548762"/>
            <a:chOff x="1251498" y="1921486"/>
            <a:chExt cx="476412" cy="548762"/>
          </a:xfrm>
        </p:grpSpPr>
        <p:sp>
          <p:nvSpPr>
            <p:cNvPr id="104" name="103 - Έλλειψη"/>
            <p:cNvSpPr/>
            <p:nvPr/>
          </p:nvSpPr>
          <p:spPr>
            <a:xfrm>
              <a:off x="1289510" y="1932460"/>
              <a:ext cx="357190" cy="35719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05" name="104 - TextBox"/>
            <p:cNvSpPr txBox="1"/>
            <p:nvPr/>
          </p:nvSpPr>
          <p:spPr>
            <a:xfrm>
              <a:off x="1251498" y="1921486"/>
              <a:ext cx="4764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2.5</a:t>
              </a:r>
              <a:endParaRPr lang="el-GR" dirty="0"/>
            </a:p>
          </p:txBody>
        </p:sp>
        <p:sp>
          <p:nvSpPr>
            <p:cNvPr id="106" name="105 - Ορθογώνιο"/>
            <p:cNvSpPr/>
            <p:nvPr/>
          </p:nvSpPr>
          <p:spPr>
            <a:xfrm>
              <a:off x="1397528" y="2300624"/>
              <a:ext cx="142876" cy="7143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07" name="106 - Ευθεία γραμμή σύνδεσης"/>
            <p:cNvCxnSpPr/>
            <p:nvPr/>
          </p:nvCxnSpPr>
          <p:spPr>
            <a:xfrm rot="5400000">
              <a:off x="1360699" y="2362297"/>
              <a:ext cx="214314" cy="1588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8" name="107 - Ομάδα"/>
          <p:cNvGrpSpPr/>
          <p:nvPr/>
        </p:nvGrpSpPr>
        <p:grpSpPr>
          <a:xfrm>
            <a:off x="7403052" y="1928802"/>
            <a:ext cx="418704" cy="548762"/>
            <a:chOff x="1275066" y="1921486"/>
            <a:chExt cx="418704" cy="548762"/>
          </a:xfrm>
        </p:grpSpPr>
        <p:sp>
          <p:nvSpPr>
            <p:cNvPr id="109" name="108 - Έλλειψη"/>
            <p:cNvSpPr/>
            <p:nvPr/>
          </p:nvSpPr>
          <p:spPr>
            <a:xfrm>
              <a:off x="1289510" y="1932460"/>
              <a:ext cx="357190" cy="35719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10" name="109 - TextBox"/>
            <p:cNvSpPr txBox="1"/>
            <p:nvPr/>
          </p:nvSpPr>
          <p:spPr>
            <a:xfrm>
              <a:off x="1275066" y="1921486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10</a:t>
              </a:r>
              <a:endParaRPr lang="el-GR" dirty="0"/>
            </a:p>
          </p:txBody>
        </p:sp>
        <p:sp>
          <p:nvSpPr>
            <p:cNvPr id="111" name="110 - Ορθογώνιο"/>
            <p:cNvSpPr/>
            <p:nvPr/>
          </p:nvSpPr>
          <p:spPr>
            <a:xfrm>
              <a:off x="1397528" y="2300624"/>
              <a:ext cx="142876" cy="7143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12" name="111 - Ευθεία γραμμή σύνδεσης"/>
            <p:cNvCxnSpPr/>
            <p:nvPr/>
          </p:nvCxnSpPr>
          <p:spPr>
            <a:xfrm rot="5400000">
              <a:off x="1360699" y="2362297"/>
              <a:ext cx="214314" cy="1588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3" name="112 - Ομάδα"/>
          <p:cNvGrpSpPr/>
          <p:nvPr/>
        </p:nvGrpSpPr>
        <p:grpSpPr>
          <a:xfrm>
            <a:off x="7940569" y="2571744"/>
            <a:ext cx="1184515" cy="732294"/>
            <a:chOff x="7940569" y="2571744"/>
            <a:chExt cx="1184515" cy="732294"/>
          </a:xfrm>
        </p:grpSpPr>
        <p:sp>
          <p:nvSpPr>
            <p:cNvPr id="114" name="113 - Στρογγυλεμένο ορθογώνιο"/>
            <p:cNvSpPr/>
            <p:nvPr/>
          </p:nvSpPr>
          <p:spPr>
            <a:xfrm>
              <a:off x="8433164" y="2571744"/>
              <a:ext cx="571504" cy="500066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15" name="114 - Ελεύθερη σχεδίαση"/>
            <p:cNvSpPr/>
            <p:nvPr/>
          </p:nvSpPr>
          <p:spPr>
            <a:xfrm>
              <a:off x="7991586" y="3077936"/>
              <a:ext cx="726621" cy="225878"/>
            </a:xfrm>
            <a:custGeom>
              <a:avLst/>
              <a:gdLst>
                <a:gd name="connsiteX0" fmla="*/ 726621 w 726621"/>
                <a:gd name="connsiteY0" fmla="*/ 0 h 225878"/>
                <a:gd name="connsiteX1" fmla="*/ 726621 w 726621"/>
                <a:gd name="connsiteY1" fmla="*/ 225878 h 225878"/>
                <a:gd name="connsiteX2" fmla="*/ 0 w 726621"/>
                <a:gd name="connsiteY2" fmla="*/ 225878 h 225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6621" h="225878">
                  <a:moveTo>
                    <a:pt x="726621" y="0"/>
                  </a:moveTo>
                  <a:lnTo>
                    <a:pt x="726621" y="225878"/>
                  </a:lnTo>
                  <a:lnTo>
                    <a:pt x="0" y="225878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16" name="115 - Ευθεία γραμμή σύνδεσης"/>
            <p:cNvCxnSpPr/>
            <p:nvPr/>
          </p:nvCxnSpPr>
          <p:spPr>
            <a:xfrm>
              <a:off x="7940569" y="3302450"/>
              <a:ext cx="142876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7" name="116 - TextBox"/>
            <p:cNvSpPr txBox="1"/>
            <p:nvPr/>
          </p:nvSpPr>
          <p:spPr>
            <a:xfrm>
              <a:off x="8410704" y="2631040"/>
              <a:ext cx="7143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40</a:t>
              </a:r>
              <a:r>
                <a:rPr lang="el-GR" baseline="30000" dirty="0"/>
                <a:t>0</a:t>
              </a:r>
              <a:r>
                <a:rPr lang="en-US" dirty="0"/>
                <a:t>C</a:t>
              </a:r>
              <a:endParaRPr lang="el-GR" dirty="0"/>
            </a:p>
          </p:txBody>
        </p:sp>
      </p:grpSp>
      <p:grpSp>
        <p:nvGrpSpPr>
          <p:cNvPr id="118" name="117 - Ομάδα"/>
          <p:cNvGrpSpPr/>
          <p:nvPr/>
        </p:nvGrpSpPr>
        <p:grpSpPr>
          <a:xfrm>
            <a:off x="142844" y="2571744"/>
            <a:ext cx="1000132" cy="732294"/>
            <a:chOff x="142844" y="2571744"/>
            <a:chExt cx="1000132" cy="732294"/>
          </a:xfrm>
        </p:grpSpPr>
        <p:sp>
          <p:nvSpPr>
            <p:cNvPr id="119" name="118 - Στρογγυλεμένο ορθογώνιο"/>
            <p:cNvSpPr/>
            <p:nvPr/>
          </p:nvSpPr>
          <p:spPr>
            <a:xfrm>
              <a:off x="165304" y="2571744"/>
              <a:ext cx="571504" cy="500066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20" name="119 - Ελεύθερη σχεδίαση"/>
            <p:cNvSpPr/>
            <p:nvPr/>
          </p:nvSpPr>
          <p:spPr>
            <a:xfrm flipH="1">
              <a:off x="453716" y="3071810"/>
              <a:ext cx="642942" cy="232004"/>
            </a:xfrm>
            <a:custGeom>
              <a:avLst/>
              <a:gdLst>
                <a:gd name="connsiteX0" fmla="*/ 726621 w 726621"/>
                <a:gd name="connsiteY0" fmla="*/ 0 h 225878"/>
                <a:gd name="connsiteX1" fmla="*/ 726621 w 726621"/>
                <a:gd name="connsiteY1" fmla="*/ 225878 h 225878"/>
                <a:gd name="connsiteX2" fmla="*/ 0 w 726621"/>
                <a:gd name="connsiteY2" fmla="*/ 225878 h 225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6621" h="225878">
                  <a:moveTo>
                    <a:pt x="726621" y="0"/>
                  </a:moveTo>
                  <a:lnTo>
                    <a:pt x="726621" y="225878"/>
                  </a:lnTo>
                  <a:lnTo>
                    <a:pt x="0" y="225878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21" name="120 - Ευθεία γραμμή σύνδεσης"/>
            <p:cNvCxnSpPr/>
            <p:nvPr/>
          </p:nvCxnSpPr>
          <p:spPr>
            <a:xfrm>
              <a:off x="1000100" y="3302450"/>
              <a:ext cx="142876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" name="121 - TextBox"/>
            <p:cNvSpPr txBox="1"/>
            <p:nvPr/>
          </p:nvSpPr>
          <p:spPr>
            <a:xfrm>
              <a:off x="142844" y="2631040"/>
              <a:ext cx="7143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/>
                <a:t>22</a:t>
              </a:r>
              <a:r>
                <a:rPr lang="el-GR" baseline="30000" dirty="0"/>
                <a:t>0</a:t>
              </a:r>
              <a:r>
                <a:rPr lang="en-US" dirty="0"/>
                <a:t>C</a:t>
              </a:r>
              <a:endParaRPr lang="el-GR" dirty="0"/>
            </a:p>
          </p:txBody>
        </p:sp>
      </p:grpSp>
      <p:sp>
        <p:nvSpPr>
          <p:cNvPr id="123" name="122 - Έλλειψη"/>
          <p:cNvSpPr/>
          <p:nvPr/>
        </p:nvSpPr>
        <p:spPr>
          <a:xfrm>
            <a:off x="6724664" y="3509962"/>
            <a:ext cx="71438" cy="71438"/>
          </a:xfrm>
          <a:prstGeom prst="ellipse">
            <a:avLst/>
          </a:prstGeom>
          <a:solidFill>
            <a:srgbClr val="C93921"/>
          </a:solidFill>
          <a:ln>
            <a:solidFill>
              <a:srgbClr val="C939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4" name="123 - Έλλειψη"/>
          <p:cNvSpPr/>
          <p:nvPr/>
        </p:nvSpPr>
        <p:spPr>
          <a:xfrm>
            <a:off x="7510482" y="2581268"/>
            <a:ext cx="71438" cy="71438"/>
          </a:xfrm>
          <a:prstGeom prst="ellipse">
            <a:avLst/>
          </a:prstGeom>
          <a:solidFill>
            <a:srgbClr val="C93921"/>
          </a:solidFill>
          <a:ln>
            <a:solidFill>
              <a:srgbClr val="C939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5" name="124 - Έλλειψη"/>
          <p:cNvSpPr/>
          <p:nvPr/>
        </p:nvSpPr>
        <p:spPr>
          <a:xfrm>
            <a:off x="7072330" y="3143248"/>
            <a:ext cx="71438" cy="71438"/>
          </a:xfrm>
          <a:prstGeom prst="ellipse">
            <a:avLst/>
          </a:prstGeom>
          <a:solidFill>
            <a:srgbClr val="C93921"/>
          </a:solidFill>
          <a:ln>
            <a:solidFill>
              <a:srgbClr val="C939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6" name="125 - Έλλειψη"/>
          <p:cNvSpPr/>
          <p:nvPr/>
        </p:nvSpPr>
        <p:spPr>
          <a:xfrm>
            <a:off x="7500958" y="3143248"/>
            <a:ext cx="71438" cy="71438"/>
          </a:xfrm>
          <a:prstGeom prst="ellipse">
            <a:avLst/>
          </a:prstGeom>
          <a:solidFill>
            <a:srgbClr val="C93921"/>
          </a:solidFill>
          <a:ln>
            <a:solidFill>
              <a:srgbClr val="C939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7" name="126 - Έλλειψη"/>
          <p:cNvSpPr/>
          <p:nvPr/>
        </p:nvSpPr>
        <p:spPr>
          <a:xfrm>
            <a:off x="8010548" y="3500438"/>
            <a:ext cx="71438" cy="71438"/>
          </a:xfrm>
          <a:prstGeom prst="ellipse">
            <a:avLst/>
          </a:prstGeom>
          <a:solidFill>
            <a:srgbClr val="C93921"/>
          </a:solidFill>
          <a:ln>
            <a:solidFill>
              <a:srgbClr val="C939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8" name="127 - Έλλειψη"/>
          <p:cNvSpPr/>
          <p:nvPr/>
        </p:nvSpPr>
        <p:spPr>
          <a:xfrm>
            <a:off x="5357818" y="3532337"/>
            <a:ext cx="71438" cy="71438"/>
          </a:xfrm>
          <a:prstGeom prst="ellipse">
            <a:avLst/>
          </a:prstGeom>
          <a:solidFill>
            <a:srgbClr val="C93921"/>
          </a:solidFill>
          <a:ln>
            <a:solidFill>
              <a:srgbClr val="C939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9" name="128 - Έλλειψη"/>
          <p:cNvSpPr/>
          <p:nvPr/>
        </p:nvSpPr>
        <p:spPr>
          <a:xfrm>
            <a:off x="5929322" y="3529344"/>
            <a:ext cx="71438" cy="71438"/>
          </a:xfrm>
          <a:prstGeom prst="ellipse">
            <a:avLst/>
          </a:prstGeom>
          <a:solidFill>
            <a:srgbClr val="C93921"/>
          </a:solidFill>
          <a:ln>
            <a:solidFill>
              <a:srgbClr val="C939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0" name="129 - Έλλειψη"/>
          <p:cNvSpPr/>
          <p:nvPr/>
        </p:nvSpPr>
        <p:spPr>
          <a:xfrm>
            <a:off x="7000892" y="2714620"/>
            <a:ext cx="71438" cy="71438"/>
          </a:xfrm>
          <a:prstGeom prst="ellipse">
            <a:avLst/>
          </a:prstGeom>
          <a:solidFill>
            <a:srgbClr val="C93921"/>
          </a:solidFill>
          <a:ln>
            <a:solidFill>
              <a:srgbClr val="C939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1" name="130 - Έλλειψη"/>
          <p:cNvSpPr/>
          <p:nvPr/>
        </p:nvSpPr>
        <p:spPr>
          <a:xfrm>
            <a:off x="7662882" y="2733668"/>
            <a:ext cx="71438" cy="71438"/>
          </a:xfrm>
          <a:prstGeom prst="ellipse">
            <a:avLst/>
          </a:prstGeom>
          <a:solidFill>
            <a:srgbClr val="C93921"/>
          </a:solidFill>
          <a:ln>
            <a:solidFill>
              <a:srgbClr val="C939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2" name="131 - Έλλειψη"/>
          <p:cNvSpPr/>
          <p:nvPr/>
        </p:nvSpPr>
        <p:spPr>
          <a:xfrm>
            <a:off x="7653358" y="3295648"/>
            <a:ext cx="71438" cy="71438"/>
          </a:xfrm>
          <a:prstGeom prst="ellipse">
            <a:avLst/>
          </a:prstGeom>
          <a:solidFill>
            <a:srgbClr val="C93921"/>
          </a:solidFill>
          <a:ln>
            <a:solidFill>
              <a:srgbClr val="C939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3" name="132 - Έλλειψη"/>
          <p:cNvSpPr/>
          <p:nvPr/>
        </p:nvSpPr>
        <p:spPr>
          <a:xfrm>
            <a:off x="6877064" y="3286124"/>
            <a:ext cx="71438" cy="71438"/>
          </a:xfrm>
          <a:prstGeom prst="ellipse">
            <a:avLst/>
          </a:prstGeom>
          <a:solidFill>
            <a:srgbClr val="C93921"/>
          </a:solidFill>
          <a:ln>
            <a:solidFill>
              <a:srgbClr val="C939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4" name="133 - Έλλειψη"/>
          <p:cNvSpPr/>
          <p:nvPr/>
        </p:nvSpPr>
        <p:spPr>
          <a:xfrm>
            <a:off x="7377130" y="3448048"/>
            <a:ext cx="71438" cy="71438"/>
          </a:xfrm>
          <a:prstGeom prst="ellipse">
            <a:avLst/>
          </a:prstGeom>
          <a:solidFill>
            <a:srgbClr val="C93921"/>
          </a:solidFill>
          <a:ln>
            <a:solidFill>
              <a:srgbClr val="C939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5" name="134 - Έλλειψη"/>
          <p:cNvSpPr/>
          <p:nvPr/>
        </p:nvSpPr>
        <p:spPr>
          <a:xfrm>
            <a:off x="7786710" y="3500438"/>
            <a:ext cx="71438" cy="71438"/>
          </a:xfrm>
          <a:prstGeom prst="ellipse">
            <a:avLst/>
          </a:prstGeom>
          <a:solidFill>
            <a:srgbClr val="C93921"/>
          </a:solidFill>
          <a:ln>
            <a:solidFill>
              <a:srgbClr val="C939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6" name="135 - Ελεύθερη σχεδίαση"/>
          <p:cNvSpPr/>
          <p:nvPr/>
        </p:nvSpPr>
        <p:spPr>
          <a:xfrm>
            <a:off x="6369826" y="3500438"/>
            <a:ext cx="1729181" cy="180913"/>
          </a:xfrm>
          <a:custGeom>
            <a:avLst/>
            <a:gdLst>
              <a:gd name="connsiteX0" fmla="*/ 28196 w 1643275"/>
              <a:gd name="connsiteY0" fmla="*/ 73271 h 126710"/>
              <a:gd name="connsiteX1" fmla="*/ 28196 w 1643275"/>
              <a:gd name="connsiteY1" fmla="*/ 120772 h 126710"/>
              <a:gd name="connsiteX2" fmla="*/ 1643240 w 1643275"/>
              <a:gd name="connsiteY2" fmla="*/ 126710 h 126710"/>
              <a:gd name="connsiteX3" fmla="*/ 1637302 w 1643275"/>
              <a:gd name="connsiteY3" fmla="*/ 91084 h 126710"/>
              <a:gd name="connsiteX4" fmla="*/ 1619489 w 1643275"/>
              <a:gd name="connsiteY4" fmla="*/ 85146 h 126710"/>
              <a:gd name="connsiteX5" fmla="*/ 1524487 w 1643275"/>
              <a:gd name="connsiteY5" fmla="*/ 79208 h 126710"/>
              <a:gd name="connsiteX6" fmla="*/ 1191978 w 1643275"/>
              <a:gd name="connsiteY6" fmla="*/ 85146 h 126710"/>
              <a:gd name="connsiteX7" fmla="*/ 1156352 w 1643275"/>
              <a:gd name="connsiteY7" fmla="*/ 97021 h 126710"/>
              <a:gd name="connsiteX8" fmla="*/ 1091038 w 1643275"/>
              <a:gd name="connsiteY8" fmla="*/ 85146 h 126710"/>
              <a:gd name="connsiteX9" fmla="*/ 1061349 w 1643275"/>
              <a:gd name="connsiteY9" fmla="*/ 79208 h 126710"/>
              <a:gd name="connsiteX10" fmla="*/ 1025723 w 1643275"/>
              <a:gd name="connsiteY10" fmla="*/ 73271 h 126710"/>
              <a:gd name="connsiteX11" fmla="*/ 883219 w 1643275"/>
              <a:gd name="connsiteY11" fmla="*/ 79208 h 126710"/>
              <a:gd name="connsiteX12" fmla="*/ 853531 w 1643275"/>
              <a:gd name="connsiteY12" fmla="*/ 85146 h 126710"/>
              <a:gd name="connsiteX13" fmla="*/ 752591 w 1643275"/>
              <a:gd name="connsiteY13" fmla="*/ 79208 h 126710"/>
              <a:gd name="connsiteX14" fmla="*/ 675401 w 1643275"/>
              <a:gd name="connsiteY14" fmla="*/ 61395 h 126710"/>
              <a:gd name="connsiteX15" fmla="*/ 621962 w 1643275"/>
              <a:gd name="connsiteY15" fmla="*/ 61395 h 126710"/>
              <a:gd name="connsiteX16" fmla="*/ 568523 w 1643275"/>
              <a:gd name="connsiteY16" fmla="*/ 67333 h 126710"/>
              <a:gd name="connsiteX17" fmla="*/ 420082 w 1643275"/>
              <a:gd name="connsiteY17" fmla="*/ 67333 h 126710"/>
              <a:gd name="connsiteX18" fmla="*/ 342892 w 1643275"/>
              <a:gd name="connsiteY18" fmla="*/ 73271 h 126710"/>
              <a:gd name="connsiteX19" fmla="*/ 271640 w 1643275"/>
              <a:gd name="connsiteY19" fmla="*/ 85146 h 126710"/>
              <a:gd name="connsiteX20" fmla="*/ 259765 w 1643275"/>
              <a:gd name="connsiteY20" fmla="*/ 67333 h 126710"/>
              <a:gd name="connsiteX21" fmla="*/ 224139 w 1643275"/>
              <a:gd name="connsiteY21" fmla="*/ 55458 h 126710"/>
              <a:gd name="connsiteX22" fmla="*/ 182575 w 1643275"/>
              <a:gd name="connsiteY22" fmla="*/ 43582 h 126710"/>
              <a:gd name="connsiteX23" fmla="*/ 28196 w 1643275"/>
              <a:gd name="connsiteY23" fmla="*/ 73271 h 126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643275" h="126710">
                <a:moveTo>
                  <a:pt x="28196" y="73271"/>
                </a:moveTo>
                <a:cubicBezTo>
                  <a:pt x="15361" y="124612"/>
                  <a:pt x="0" y="120772"/>
                  <a:pt x="28196" y="120772"/>
                </a:cubicBezTo>
                <a:lnTo>
                  <a:pt x="1643240" y="126710"/>
                </a:lnTo>
                <a:cubicBezTo>
                  <a:pt x="1641261" y="114835"/>
                  <a:pt x="1643275" y="101537"/>
                  <a:pt x="1637302" y="91084"/>
                </a:cubicBezTo>
                <a:cubicBezTo>
                  <a:pt x="1634197" y="85650"/>
                  <a:pt x="1625713" y="85801"/>
                  <a:pt x="1619489" y="85146"/>
                </a:cubicBezTo>
                <a:cubicBezTo>
                  <a:pt x="1587934" y="81824"/>
                  <a:pt x="1556154" y="81187"/>
                  <a:pt x="1524487" y="79208"/>
                </a:cubicBezTo>
                <a:cubicBezTo>
                  <a:pt x="1413651" y="81187"/>
                  <a:pt x="1302702" y="79788"/>
                  <a:pt x="1191978" y="85146"/>
                </a:cubicBezTo>
                <a:cubicBezTo>
                  <a:pt x="1179475" y="85751"/>
                  <a:pt x="1156352" y="97021"/>
                  <a:pt x="1156352" y="97021"/>
                </a:cubicBezTo>
                <a:cubicBezTo>
                  <a:pt x="1120014" y="84910"/>
                  <a:pt x="1153384" y="94738"/>
                  <a:pt x="1091038" y="85146"/>
                </a:cubicBezTo>
                <a:cubicBezTo>
                  <a:pt x="1081063" y="83611"/>
                  <a:pt x="1071279" y="81013"/>
                  <a:pt x="1061349" y="79208"/>
                </a:cubicBezTo>
                <a:cubicBezTo>
                  <a:pt x="1049504" y="77054"/>
                  <a:pt x="1037598" y="75250"/>
                  <a:pt x="1025723" y="73271"/>
                </a:cubicBezTo>
                <a:cubicBezTo>
                  <a:pt x="978222" y="75250"/>
                  <a:pt x="930649" y="75937"/>
                  <a:pt x="883219" y="79208"/>
                </a:cubicBezTo>
                <a:cubicBezTo>
                  <a:pt x="873151" y="79902"/>
                  <a:pt x="863623" y="85146"/>
                  <a:pt x="853531" y="85146"/>
                </a:cubicBezTo>
                <a:cubicBezTo>
                  <a:pt x="819826" y="85146"/>
                  <a:pt x="786238" y="81187"/>
                  <a:pt x="752591" y="79208"/>
                </a:cubicBezTo>
                <a:cubicBezTo>
                  <a:pt x="703688" y="62907"/>
                  <a:pt x="729357" y="69103"/>
                  <a:pt x="675401" y="61395"/>
                </a:cubicBezTo>
                <a:cubicBezTo>
                  <a:pt x="644615" y="51134"/>
                  <a:pt x="666746" y="55424"/>
                  <a:pt x="621962" y="61395"/>
                </a:cubicBezTo>
                <a:cubicBezTo>
                  <a:pt x="604197" y="63764"/>
                  <a:pt x="586336" y="65354"/>
                  <a:pt x="568523" y="67333"/>
                </a:cubicBezTo>
                <a:cubicBezTo>
                  <a:pt x="499443" y="84605"/>
                  <a:pt x="578227" y="67333"/>
                  <a:pt x="420082" y="67333"/>
                </a:cubicBezTo>
                <a:cubicBezTo>
                  <a:pt x="394276" y="67333"/>
                  <a:pt x="368570" y="70703"/>
                  <a:pt x="342892" y="73271"/>
                </a:cubicBezTo>
                <a:cubicBezTo>
                  <a:pt x="313421" y="76218"/>
                  <a:pt x="299127" y="79648"/>
                  <a:pt x="271640" y="85146"/>
                </a:cubicBezTo>
                <a:cubicBezTo>
                  <a:pt x="267682" y="79208"/>
                  <a:pt x="265816" y="71115"/>
                  <a:pt x="259765" y="67333"/>
                </a:cubicBezTo>
                <a:cubicBezTo>
                  <a:pt x="249150" y="60699"/>
                  <a:pt x="236283" y="58494"/>
                  <a:pt x="224139" y="55458"/>
                </a:cubicBezTo>
                <a:cubicBezTo>
                  <a:pt x="194316" y="48002"/>
                  <a:pt x="208130" y="52101"/>
                  <a:pt x="182575" y="43582"/>
                </a:cubicBezTo>
                <a:cubicBezTo>
                  <a:pt x="32156" y="49599"/>
                  <a:pt x="34134" y="0"/>
                  <a:pt x="28196" y="73271"/>
                </a:cubicBezTo>
                <a:close/>
              </a:path>
            </a:pathLst>
          </a:custGeom>
          <a:solidFill>
            <a:srgbClr val="C93921"/>
          </a:solidFill>
          <a:ln>
            <a:solidFill>
              <a:srgbClr val="C939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0" name="139 - TextBox"/>
          <p:cNvSpPr txBox="1"/>
          <p:nvPr/>
        </p:nvSpPr>
        <p:spPr>
          <a:xfrm>
            <a:off x="1299500" y="1629402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bar</a:t>
            </a:r>
            <a:endParaRPr lang="el-GR" dirty="0"/>
          </a:p>
        </p:txBody>
      </p:sp>
      <p:sp>
        <p:nvSpPr>
          <p:cNvPr id="141" name="140 - TextBox"/>
          <p:cNvSpPr txBox="1"/>
          <p:nvPr/>
        </p:nvSpPr>
        <p:spPr>
          <a:xfrm>
            <a:off x="7361280" y="1643050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bar</a:t>
            </a:r>
            <a:endParaRPr lang="el-GR" dirty="0"/>
          </a:p>
        </p:txBody>
      </p:sp>
      <p:grpSp>
        <p:nvGrpSpPr>
          <p:cNvPr id="142" name="141 - Ομάδα"/>
          <p:cNvGrpSpPr/>
          <p:nvPr/>
        </p:nvGrpSpPr>
        <p:grpSpPr>
          <a:xfrm>
            <a:off x="6551364" y="3857628"/>
            <a:ext cx="1714512" cy="428629"/>
            <a:chOff x="6715140" y="3857628"/>
            <a:chExt cx="1714512" cy="428629"/>
          </a:xfrm>
        </p:grpSpPr>
        <p:cxnSp>
          <p:nvCxnSpPr>
            <p:cNvPr id="143" name="142 - Ευθύγραμμο βέλος σύνδεσης"/>
            <p:cNvCxnSpPr/>
            <p:nvPr/>
          </p:nvCxnSpPr>
          <p:spPr>
            <a:xfrm rot="16200000" flipH="1">
              <a:off x="6715140" y="3857628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143 - Ευθύγραμμο βέλος σύνδεσης"/>
            <p:cNvCxnSpPr/>
            <p:nvPr/>
          </p:nvCxnSpPr>
          <p:spPr>
            <a:xfrm rot="16200000" flipH="1">
              <a:off x="6929454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144 - Ευθύγραμμο βέλος σύνδεσης"/>
            <p:cNvCxnSpPr/>
            <p:nvPr/>
          </p:nvCxnSpPr>
          <p:spPr>
            <a:xfrm rot="16200000" flipH="1">
              <a:off x="7143768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145 - Ευθύγραμμο βέλος σύνδεσης"/>
            <p:cNvCxnSpPr/>
            <p:nvPr/>
          </p:nvCxnSpPr>
          <p:spPr>
            <a:xfrm rot="16200000" flipH="1">
              <a:off x="7358082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146 - Ευθύγραμμο βέλος σύνδεσης"/>
            <p:cNvCxnSpPr/>
            <p:nvPr/>
          </p:nvCxnSpPr>
          <p:spPr>
            <a:xfrm rot="16200000" flipH="1">
              <a:off x="7572395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147 - Ευθύγραμμο βέλος σύνδεσης"/>
            <p:cNvCxnSpPr/>
            <p:nvPr/>
          </p:nvCxnSpPr>
          <p:spPr>
            <a:xfrm rot="16200000" flipH="1">
              <a:off x="7786711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148 - Ευθύγραμμο βέλος σύνδεσης"/>
            <p:cNvCxnSpPr/>
            <p:nvPr/>
          </p:nvCxnSpPr>
          <p:spPr>
            <a:xfrm rot="16200000" flipH="1">
              <a:off x="8001024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1" name="169 - Ομάδα"/>
          <p:cNvGrpSpPr/>
          <p:nvPr/>
        </p:nvGrpSpPr>
        <p:grpSpPr>
          <a:xfrm>
            <a:off x="4000496" y="428604"/>
            <a:ext cx="785818" cy="500066"/>
            <a:chOff x="7361594" y="1214422"/>
            <a:chExt cx="785818" cy="500066"/>
          </a:xfrm>
        </p:grpSpPr>
        <p:sp>
          <p:nvSpPr>
            <p:cNvPr id="152" name="151 - TextBox"/>
            <p:cNvSpPr txBox="1"/>
            <p:nvPr/>
          </p:nvSpPr>
          <p:spPr>
            <a:xfrm>
              <a:off x="7361594" y="1285860"/>
              <a:ext cx="7858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/>
                <a:t>22</a:t>
              </a:r>
              <a:r>
                <a:rPr lang="el-GR" baseline="30000" dirty="0"/>
                <a:t>0</a:t>
              </a:r>
              <a:r>
                <a:rPr lang="en-US" dirty="0"/>
                <a:t>C</a:t>
              </a:r>
              <a:endParaRPr lang="el-GR" dirty="0"/>
            </a:p>
          </p:txBody>
        </p:sp>
        <p:sp>
          <p:nvSpPr>
            <p:cNvPr id="153" name="152 - Στρογγυλεμένο ορθογώνιο"/>
            <p:cNvSpPr/>
            <p:nvPr/>
          </p:nvSpPr>
          <p:spPr>
            <a:xfrm>
              <a:off x="7388576" y="1214422"/>
              <a:ext cx="571504" cy="500066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154" name="153 - TextBox"/>
          <p:cNvSpPr txBox="1"/>
          <p:nvPr/>
        </p:nvSpPr>
        <p:spPr>
          <a:xfrm>
            <a:off x="3643306" y="71414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ΠΕΡΙΒΑΛΛΟΝ</a:t>
            </a:r>
          </a:p>
        </p:txBody>
      </p:sp>
      <p:sp>
        <p:nvSpPr>
          <p:cNvPr id="155" name="154 - TextBox"/>
          <p:cNvSpPr txBox="1"/>
          <p:nvPr/>
        </p:nvSpPr>
        <p:spPr>
          <a:xfrm>
            <a:off x="1129440" y="0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R 134 a</a:t>
            </a:r>
            <a:endParaRPr lang="el-GR" sz="2800" b="1" dirty="0"/>
          </a:p>
        </p:txBody>
      </p:sp>
      <p:grpSp>
        <p:nvGrpSpPr>
          <p:cNvPr id="156" name="155 - Ομάδα"/>
          <p:cNvGrpSpPr/>
          <p:nvPr/>
        </p:nvGrpSpPr>
        <p:grpSpPr>
          <a:xfrm>
            <a:off x="6500826" y="71414"/>
            <a:ext cx="2571736" cy="1143008"/>
            <a:chOff x="6572264" y="-24"/>
            <a:chExt cx="2571736" cy="1215240"/>
          </a:xfrm>
        </p:grpSpPr>
        <p:sp>
          <p:nvSpPr>
            <p:cNvPr id="157" name="156 - TextBox"/>
            <p:cNvSpPr txBox="1"/>
            <p:nvPr/>
          </p:nvSpPr>
          <p:spPr>
            <a:xfrm>
              <a:off x="6572264" y="-24"/>
              <a:ext cx="12858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dirty="0"/>
                <a:t>ΠΙΕΣΗ  </a:t>
              </a:r>
            </a:p>
          </p:txBody>
        </p:sp>
        <p:sp>
          <p:nvSpPr>
            <p:cNvPr id="158" name="157 - Ορθογώνιο"/>
            <p:cNvSpPr/>
            <p:nvPr/>
          </p:nvSpPr>
          <p:spPr>
            <a:xfrm>
              <a:off x="6572264" y="0"/>
              <a:ext cx="2571736" cy="121442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59" name="158 - Ευθεία γραμμή σύνδεσης"/>
            <p:cNvCxnSpPr/>
            <p:nvPr/>
          </p:nvCxnSpPr>
          <p:spPr>
            <a:xfrm>
              <a:off x="6572264" y="357166"/>
              <a:ext cx="2571736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159 - Ευθεία γραμμή σύνδεσης"/>
            <p:cNvCxnSpPr/>
            <p:nvPr/>
          </p:nvCxnSpPr>
          <p:spPr>
            <a:xfrm rot="10800000" flipH="1">
              <a:off x="6572264" y="754225"/>
              <a:ext cx="2571736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160 - Ευθεία γραμμή σύνδεσης"/>
            <p:cNvCxnSpPr>
              <a:stCxn id="158" idx="0"/>
              <a:endCxn id="158" idx="2"/>
            </p:cNvCxnSpPr>
            <p:nvPr/>
          </p:nvCxnSpPr>
          <p:spPr>
            <a:xfrm rot="16200000" flipH="1">
              <a:off x="7250921" y="607211"/>
              <a:ext cx="1214422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2" name="161 - TextBox"/>
            <p:cNvSpPr txBox="1"/>
            <p:nvPr/>
          </p:nvSpPr>
          <p:spPr>
            <a:xfrm>
              <a:off x="7858148" y="0"/>
              <a:ext cx="12858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baseline="30000" dirty="0"/>
                <a:t>0</a:t>
              </a:r>
              <a:r>
                <a:rPr lang="en-US" b="1" dirty="0"/>
                <a:t>C</a:t>
              </a:r>
              <a:endParaRPr lang="el-GR" b="1" dirty="0"/>
            </a:p>
          </p:txBody>
        </p:sp>
        <p:sp>
          <p:nvSpPr>
            <p:cNvPr id="163" name="162 - TextBox"/>
            <p:cNvSpPr txBox="1"/>
            <p:nvPr/>
          </p:nvSpPr>
          <p:spPr>
            <a:xfrm>
              <a:off x="6572264" y="357166"/>
              <a:ext cx="1285884" cy="425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2.5 bar</a:t>
              </a:r>
              <a:endParaRPr lang="el-GR" sz="2000" dirty="0"/>
            </a:p>
          </p:txBody>
        </p:sp>
        <p:sp>
          <p:nvSpPr>
            <p:cNvPr id="164" name="163 - TextBox"/>
            <p:cNvSpPr txBox="1"/>
            <p:nvPr/>
          </p:nvSpPr>
          <p:spPr>
            <a:xfrm>
              <a:off x="7858148" y="357166"/>
              <a:ext cx="1285852" cy="425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-4</a:t>
              </a:r>
              <a:r>
                <a:rPr lang="el-GR" sz="2000" baseline="30000" dirty="0"/>
                <a:t>0</a:t>
              </a:r>
              <a:r>
                <a:rPr lang="en-US" sz="2000" dirty="0"/>
                <a:t>C </a:t>
              </a:r>
              <a:endParaRPr lang="el-GR" sz="2000" dirty="0"/>
            </a:p>
          </p:txBody>
        </p:sp>
        <p:sp>
          <p:nvSpPr>
            <p:cNvPr id="165" name="164 - TextBox"/>
            <p:cNvSpPr txBox="1"/>
            <p:nvPr/>
          </p:nvSpPr>
          <p:spPr>
            <a:xfrm>
              <a:off x="6572264" y="785794"/>
              <a:ext cx="1285884" cy="425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10 bar</a:t>
              </a:r>
              <a:endParaRPr lang="el-GR" sz="2000" dirty="0"/>
            </a:p>
          </p:txBody>
        </p:sp>
        <p:sp>
          <p:nvSpPr>
            <p:cNvPr id="166" name="165 - TextBox"/>
            <p:cNvSpPr txBox="1"/>
            <p:nvPr/>
          </p:nvSpPr>
          <p:spPr>
            <a:xfrm>
              <a:off x="7858148" y="785794"/>
              <a:ext cx="1285852" cy="425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40</a:t>
              </a:r>
              <a:r>
                <a:rPr lang="el-GR" sz="2000" baseline="30000" dirty="0"/>
                <a:t>0</a:t>
              </a:r>
              <a:r>
                <a:rPr lang="en-US" sz="2000" dirty="0"/>
                <a:t>C </a:t>
              </a:r>
              <a:endParaRPr lang="el-GR" sz="2000" dirty="0"/>
            </a:p>
          </p:txBody>
        </p:sp>
      </p:grpSp>
      <p:sp>
        <p:nvSpPr>
          <p:cNvPr id="167" name="166 - Επεξήγηση με στρογγυλεμένο παραλληλόγραμμο"/>
          <p:cNvSpPr/>
          <p:nvPr/>
        </p:nvSpPr>
        <p:spPr>
          <a:xfrm>
            <a:off x="3286116" y="4643446"/>
            <a:ext cx="2357454" cy="1500198"/>
          </a:xfrm>
          <a:prstGeom prst="wedgeRoundRectCallout">
            <a:avLst>
              <a:gd name="adj1" fmla="val -3029"/>
              <a:gd name="adj2" fmla="val -10336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ΚΛΕΙΝΟΥΜΕ ΚΙ ΑΛΛΟ ΤΗΝ ΒΑΝΑ ΚΑΙ ΟΙ ΠΙΕΣΕΙΣ ΔΙΑΦΟΡΟΠΟΙΟΥΝΤΑΙ ΠΕΡΙΣΣΟΤΕΡΟ</a:t>
            </a:r>
          </a:p>
        </p:txBody>
      </p:sp>
      <p:sp>
        <p:nvSpPr>
          <p:cNvPr id="168" name="167 - Επεξήγηση με στρογγυλεμένο παραλληλόγραμμο"/>
          <p:cNvSpPr/>
          <p:nvPr/>
        </p:nvSpPr>
        <p:spPr>
          <a:xfrm>
            <a:off x="6143636" y="4643446"/>
            <a:ext cx="2000264" cy="928694"/>
          </a:xfrm>
          <a:prstGeom prst="wedgeRoundRectCallout">
            <a:avLst>
              <a:gd name="adj1" fmla="val 18083"/>
              <a:gd name="adj2" fmla="val -14794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ΤΟ ΥΓΡΟ ΣΤΟ ΔΟΧΕΙΟ ΑΥΞΑΝΕΤΑΙ</a:t>
            </a:r>
          </a:p>
        </p:txBody>
      </p:sp>
      <p:sp>
        <p:nvSpPr>
          <p:cNvPr id="169" name="168 - Επεξήγηση με στρογγυλεμένο παραλληλόγραμμο"/>
          <p:cNvSpPr/>
          <p:nvPr/>
        </p:nvSpPr>
        <p:spPr>
          <a:xfrm>
            <a:off x="714348" y="4286256"/>
            <a:ext cx="2000264" cy="1214446"/>
          </a:xfrm>
          <a:prstGeom prst="wedgeRoundRectCallout">
            <a:avLst>
              <a:gd name="adj1" fmla="val -21650"/>
              <a:gd name="adj2" fmla="val -10351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Η ΜΕΙΩΣΗ ΤΗΣ ΠΙΕΣΗΣ ΔΕΝ ΜΕΙΩΝΕΙ ΤΗΝ ΘΕΡΜΟΚΡΑΣΙΑ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" grpId="0" animBg="1"/>
      <p:bldP spid="16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74 - Ομάδα"/>
          <p:cNvGrpSpPr/>
          <p:nvPr/>
        </p:nvGrpSpPr>
        <p:grpSpPr>
          <a:xfrm>
            <a:off x="928662" y="1142985"/>
            <a:ext cx="7215238" cy="2688175"/>
            <a:chOff x="857224" y="1142985"/>
            <a:chExt cx="7215238" cy="2688175"/>
          </a:xfrm>
        </p:grpSpPr>
        <p:sp>
          <p:nvSpPr>
            <p:cNvPr id="2" name="1 - Ορθογώνιο"/>
            <p:cNvSpPr/>
            <p:nvPr/>
          </p:nvSpPr>
          <p:spPr>
            <a:xfrm>
              <a:off x="857224" y="2357431"/>
              <a:ext cx="1785950" cy="1357322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" name="2 - Ορθογώνιο"/>
            <p:cNvSpPr/>
            <p:nvPr/>
          </p:nvSpPr>
          <p:spPr>
            <a:xfrm>
              <a:off x="6286512" y="2357431"/>
              <a:ext cx="1785950" cy="1357322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pic>
          <p:nvPicPr>
            <p:cNvPr id="4" name="Picture 2" descr="ΠΑΛΙΝΔΡΟΜΙΚΟΣ"/>
            <p:cNvPicPr>
              <a:picLocks noChangeAspect="1" noChangeArrowheads="1" noCrop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571868" y="1142985"/>
              <a:ext cx="1785950" cy="1857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4 - Ελεύθερη σχεδίαση"/>
            <p:cNvSpPr/>
            <p:nvPr/>
          </p:nvSpPr>
          <p:spPr>
            <a:xfrm>
              <a:off x="2348179" y="1488078"/>
              <a:ext cx="1295127" cy="869353"/>
            </a:xfrm>
            <a:custGeom>
              <a:avLst/>
              <a:gdLst>
                <a:gd name="connsiteX0" fmla="*/ 1236269 w 1236269"/>
                <a:gd name="connsiteY0" fmla="*/ 0 h 914400"/>
                <a:gd name="connsiteX1" fmla="*/ 7315 w 1236269"/>
                <a:gd name="connsiteY1" fmla="*/ 0 h 914400"/>
                <a:gd name="connsiteX2" fmla="*/ 0 w 1236269"/>
                <a:gd name="connsiteY2" fmla="*/ 9144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269" h="914400">
                  <a:moveTo>
                    <a:pt x="1236269" y="0"/>
                  </a:moveTo>
                  <a:lnTo>
                    <a:pt x="7315" y="0"/>
                  </a:lnTo>
                  <a:cubicBezTo>
                    <a:pt x="4877" y="304800"/>
                    <a:pt x="2438" y="609600"/>
                    <a:pt x="0" y="914400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" name="5 - Ελεύθερη σχεδίαση"/>
            <p:cNvSpPr/>
            <p:nvPr/>
          </p:nvSpPr>
          <p:spPr>
            <a:xfrm>
              <a:off x="2199916" y="1329751"/>
              <a:ext cx="1443390" cy="1027680"/>
            </a:xfrm>
            <a:custGeom>
              <a:avLst/>
              <a:gdLst>
                <a:gd name="connsiteX0" fmla="*/ 1236269 w 1236269"/>
                <a:gd name="connsiteY0" fmla="*/ 0 h 914400"/>
                <a:gd name="connsiteX1" fmla="*/ 7315 w 1236269"/>
                <a:gd name="connsiteY1" fmla="*/ 0 h 914400"/>
                <a:gd name="connsiteX2" fmla="*/ 0 w 1236269"/>
                <a:gd name="connsiteY2" fmla="*/ 9144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269" h="914400">
                  <a:moveTo>
                    <a:pt x="1236269" y="0"/>
                  </a:moveTo>
                  <a:lnTo>
                    <a:pt x="7315" y="0"/>
                  </a:lnTo>
                  <a:cubicBezTo>
                    <a:pt x="4877" y="304800"/>
                    <a:pt x="2438" y="609600"/>
                    <a:pt x="0" y="914400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0" name="9 - Ευθεία γραμμή σύνδεσης"/>
            <p:cNvCxnSpPr/>
            <p:nvPr/>
          </p:nvCxnSpPr>
          <p:spPr>
            <a:xfrm rot="5400000">
              <a:off x="2175656" y="2357431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10 - Ευθεία γραμμή σύνδεσης"/>
            <p:cNvCxnSpPr/>
            <p:nvPr/>
          </p:nvCxnSpPr>
          <p:spPr>
            <a:xfrm rot="5400000">
              <a:off x="2227245" y="2356637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11 - Ελεύθερη σχεδίαση"/>
            <p:cNvSpPr/>
            <p:nvPr/>
          </p:nvSpPr>
          <p:spPr>
            <a:xfrm>
              <a:off x="5177481" y="1496333"/>
              <a:ext cx="1346887" cy="877329"/>
            </a:xfrm>
            <a:custGeom>
              <a:avLst/>
              <a:gdLst>
                <a:gd name="connsiteX0" fmla="*/ 0 w 1346887"/>
                <a:gd name="connsiteY0" fmla="*/ 0 h 877329"/>
                <a:gd name="connsiteX1" fmla="*/ 1346887 w 1346887"/>
                <a:gd name="connsiteY1" fmla="*/ 0 h 877329"/>
                <a:gd name="connsiteX2" fmla="*/ 1340708 w 1346887"/>
                <a:gd name="connsiteY2" fmla="*/ 877329 h 877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6887" h="877329">
                  <a:moveTo>
                    <a:pt x="0" y="0"/>
                  </a:moveTo>
                  <a:lnTo>
                    <a:pt x="1346887" y="0"/>
                  </a:lnTo>
                  <a:cubicBezTo>
                    <a:pt x="1344827" y="292443"/>
                    <a:pt x="1342768" y="584886"/>
                    <a:pt x="1340708" y="877329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3" name="12 - Ελεύθερη σχεδίαση"/>
            <p:cNvSpPr/>
            <p:nvPr/>
          </p:nvSpPr>
          <p:spPr>
            <a:xfrm>
              <a:off x="5202586" y="1324870"/>
              <a:ext cx="1500198" cy="1020205"/>
            </a:xfrm>
            <a:custGeom>
              <a:avLst/>
              <a:gdLst>
                <a:gd name="connsiteX0" fmla="*/ 0 w 1346887"/>
                <a:gd name="connsiteY0" fmla="*/ 0 h 877329"/>
                <a:gd name="connsiteX1" fmla="*/ 1346887 w 1346887"/>
                <a:gd name="connsiteY1" fmla="*/ 0 h 877329"/>
                <a:gd name="connsiteX2" fmla="*/ 1340708 w 1346887"/>
                <a:gd name="connsiteY2" fmla="*/ 877329 h 877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6887" h="877329">
                  <a:moveTo>
                    <a:pt x="0" y="0"/>
                  </a:moveTo>
                  <a:lnTo>
                    <a:pt x="1346887" y="0"/>
                  </a:lnTo>
                  <a:cubicBezTo>
                    <a:pt x="1344827" y="292443"/>
                    <a:pt x="1342768" y="584886"/>
                    <a:pt x="1340708" y="877329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4" name="13 - Ευθεία γραμμή σύνδεσης"/>
            <p:cNvCxnSpPr/>
            <p:nvPr/>
          </p:nvCxnSpPr>
          <p:spPr>
            <a:xfrm rot="5400000">
              <a:off x="6507525" y="2357431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14 - Ευθεία γραμμή σύνδεσης"/>
            <p:cNvCxnSpPr/>
            <p:nvPr/>
          </p:nvCxnSpPr>
          <p:spPr>
            <a:xfrm rot="5400000">
              <a:off x="6577648" y="2356637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17 - Ομάδα"/>
            <p:cNvGrpSpPr/>
            <p:nvPr/>
          </p:nvGrpSpPr>
          <p:grpSpPr>
            <a:xfrm rot="16200000">
              <a:off x="5182369" y="1338629"/>
              <a:ext cx="65942" cy="143672"/>
              <a:chOff x="6716145" y="1652572"/>
              <a:chExt cx="65942" cy="143672"/>
            </a:xfrm>
          </p:grpSpPr>
          <p:cxnSp>
            <p:nvCxnSpPr>
              <p:cNvPr id="16" name="15 - Ευθεία γραμμή σύνδεσης"/>
              <p:cNvCxnSpPr/>
              <p:nvPr/>
            </p:nvCxnSpPr>
            <p:spPr>
              <a:xfrm rot="5400000">
                <a:off x="6645501" y="1724012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16 - Ευθεία γραμμή σύνδεσης"/>
              <p:cNvCxnSpPr/>
              <p:nvPr/>
            </p:nvCxnSpPr>
            <p:spPr>
              <a:xfrm rot="5400000">
                <a:off x="6709855" y="1723216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18 - Ομάδα"/>
            <p:cNvGrpSpPr/>
            <p:nvPr/>
          </p:nvGrpSpPr>
          <p:grpSpPr>
            <a:xfrm rot="16200000">
              <a:off x="3539295" y="1338629"/>
              <a:ext cx="65942" cy="143672"/>
              <a:chOff x="6716145" y="1652572"/>
              <a:chExt cx="65942" cy="143672"/>
            </a:xfrm>
          </p:grpSpPr>
          <p:cxnSp>
            <p:nvCxnSpPr>
              <p:cNvPr id="20" name="19 - Ευθεία γραμμή σύνδεσης"/>
              <p:cNvCxnSpPr/>
              <p:nvPr/>
            </p:nvCxnSpPr>
            <p:spPr>
              <a:xfrm rot="5400000">
                <a:off x="6645501" y="1724012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20 - Ευθεία γραμμή σύνδεσης"/>
              <p:cNvCxnSpPr/>
              <p:nvPr/>
            </p:nvCxnSpPr>
            <p:spPr>
              <a:xfrm rot="5400000">
                <a:off x="6709855" y="1723216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3" name="22 - Ευθεία γραμμή σύνδεσης"/>
            <p:cNvCxnSpPr/>
            <p:nvPr/>
          </p:nvCxnSpPr>
          <p:spPr>
            <a:xfrm>
              <a:off x="2643174" y="3473971"/>
              <a:ext cx="3643338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24 - Ευθεία γραμμή σύνδεσης"/>
            <p:cNvCxnSpPr/>
            <p:nvPr/>
          </p:nvCxnSpPr>
          <p:spPr>
            <a:xfrm>
              <a:off x="2643174" y="3653667"/>
              <a:ext cx="3643338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25 - Ομάδα"/>
            <p:cNvGrpSpPr/>
            <p:nvPr/>
          </p:nvGrpSpPr>
          <p:grpSpPr>
            <a:xfrm rot="16200000">
              <a:off x="6253939" y="3489698"/>
              <a:ext cx="65942" cy="143672"/>
              <a:chOff x="6716145" y="1652572"/>
              <a:chExt cx="65942" cy="143672"/>
            </a:xfrm>
          </p:grpSpPr>
          <p:cxnSp>
            <p:nvCxnSpPr>
              <p:cNvPr id="27" name="26 - Ευθεία γραμμή σύνδεσης"/>
              <p:cNvCxnSpPr/>
              <p:nvPr/>
            </p:nvCxnSpPr>
            <p:spPr>
              <a:xfrm rot="5400000">
                <a:off x="6645501" y="1724012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27 - Ευθεία γραμμή σύνδεσης"/>
              <p:cNvCxnSpPr/>
              <p:nvPr/>
            </p:nvCxnSpPr>
            <p:spPr>
              <a:xfrm rot="5400000">
                <a:off x="6709855" y="1723216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28 - Ομάδα"/>
            <p:cNvGrpSpPr/>
            <p:nvPr/>
          </p:nvGrpSpPr>
          <p:grpSpPr>
            <a:xfrm rot="16200000">
              <a:off x="2622389" y="3487838"/>
              <a:ext cx="62411" cy="143672"/>
              <a:chOff x="6716145" y="1652572"/>
              <a:chExt cx="62411" cy="143672"/>
            </a:xfrm>
          </p:grpSpPr>
          <p:cxnSp>
            <p:nvCxnSpPr>
              <p:cNvPr id="30" name="29 - Ευθεία γραμμή σύνδεσης"/>
              <p:cNvCxnSpPr/>
              <p:nvPr/>
            </p:nvCxnSpPr>
            <p:spPr>
              <a:xfrm rot="5400000">
                <a:off x="6645501" y="1724012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30 - Ευθεία γραμμή σύνδεσης"/>
              <p:cNvCxnSpPr/>
              <p:nvPr/>
            </p:nvCxnSpPr>
            <p:spPr>
              <a:xfrm rot="5400000">
                <a:off x="6706324" y="1723216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32 - Ορθογώνιο"/>
            <p:cNvSpPr/>
            <p:nvPr/>
          </p:nvSpPr>
          <p:spPr>
            <a:xfrm>
              <a:off x="4286248" y="3356629"/>
              <a:ext cx="500066" cy="47453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60" name="59 - Ευθεία γραμμή σύνδεσης"/>
            <p:cNvCxnSpPr/>
            <p:nvPr/>
          </p:nvCxnSpPr>
          <p:spPr>
            <a:xfrm>
              <a:off x="4215606" y="3599170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60 - Ευθεία γραμμή σύνδεσης"/>
            <p:cNvCxnSpPr/>
            <p:nvPr/>
          </p:nvCxnSpPr>
          <p:spPr>
            <a:xfrm>
              <a:off x="4214810" y="3534816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61 - Ευθεία γραμμή σύνδεσης"/>
            <p:cNvCxnSpPr/>
            <p:nvPr/>
          </p:nvCxnSpPr>
          <p:spPr>
            <a:xfrm>
              <a:off x="4761597" y="3598352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62 - Ευθεία γραμμή σύνδεσης"/>
            <p:cNvCxnSpPr/>
            <p:nvPr/>
          </p:nvCxnSpPr>
          <p:spPr>
            <a:xfrm>
              <a:off x="4760801" y="3533998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67 - Ελεύθερη σχεδίαση"/>
            <p:cNvSpPr/>
            <p:nvPr/>
          </p:nvSpPr>
          <p:spPr>
            <a:xfrm>
              <a:off x="4282499" y="3468074"/>
              <a:ext cx="515453" cy="190647"/>
            </a:xfrm>
            <a:custGeom>
              <a:avLst/>
              <a:gdLst>
                <a:gd name="connsiteX0" fmla="*/ 0 w 515453"/>
                <a:gd name="connsiteY0" fmla="*/ 0 h 190647"/>
                <a:gd name="connsiteX1" fmla="*/ 116506 w 515453"/>
                <a:gd name="connsiteY1" fmla="*/ 105915 h 190647"/>
                <a:gd name="connsiteX2" fmla="*/ 374233 w 515453"/>
                <a:gd name="connsiteY2" fmla="*/ 105915 h 190647"/>
                <a:gd name="connsiteX3" fmla="*/ 515453 w 515453"/>
                <a:gd name="connsiteY3" fmla="*/ 190647 h 190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453" h="190647">
                  <a:moveTo>
                    <a:pt x="0" y="0"/>
                  </a:moveTo>
                  <a:lnTo>
                    <a:pt x="116506" y="105915"/>
                  </a:lnTo>
                  <a:lnTo>
                    <a:pt x="374233" y="105915"/>
                  </a:lnTo>
                  <a:lnTo>
                    <a:pt x="515453" y="190647"/>
                  </a:ln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69" name="68 - Ευθεία γραμμή σύνδεσης"/>
            <p:cNvCxnSpPr/>
            <p:nvPr/>
          </p:nvCxnSpPr>
          <p:spPr>
            <a:xfrm rot="5400000">
              <a:off x="4431233" y="3616053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69 - Ευθεία γραμμή σύνδεσης"/>
            <p:cNvCxnSpPr/>
            <p:nvPr/>
          </p:nvCxnSpPr>
          <p:spPr>
            <a:xfrm rot="5400000">
              <a:off x="4504887" y="3615259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73 - Ομάδα"/>
            <p:cNvGrpSpPr/>
            <p:nvPr/>
          </p:nvGrpSpPr>
          <p:grpSpPr>
            <a:xfrm>
              <a:off x="4361217" y="3196323"/>
              <a:ext cx="357190" cy="389786"/>
              <a:chOff x="4361217" y="2376944"/>
              <a:chExt cx="357190" cy="389786"/>
            </a:xfrm>
          </p:grpSpPr>
          <p:sp>
            <p:nvSpPr>
              <p:cNvPr id="64" name="63 - Βέλος προς τα κάτω"/>
              <p:cNvSpPr/>
              <p:nvPr/>
            </p:nvSpPr>
            <p:spPr>
              <a:xfrm>
                <a:off x="4467965" y="2392704"/>
                <a:ext cx="142876" cy="374026"/>
              </a:xfrm>
              <a:prstGeom prst="downArrow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73" name="72 - Ορθογώνιο"/>
              <p:cNvSpPr/>
              <p:nvPr/>
            </p:nvSpPr>
            <p:spPr>
              <a:xfrm>
                <a:off x="4361217" y="2376944"/>
                <a:ext cx="357190" cy="71438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</p:grpSp>
      <p:sp>
        <p:nvSpPr>
          <p:cNvPr id="39" name="38 - Έλλειψη"/>
          <p:cNvSpPr/>
          <p:nvPr/>
        </p:nvSpPr>
        <p:spPr>
          <a:xfrm>
            <a:off x="1214414" y="3429000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1" name="40 - Έλλειψη"/>
          <p:cNvSpPr/>
          <p:nvPr/>
        </p:nvSpPr>
        <p:spPr>
          <a:xfrm>
            <a:off x="1214414" y="2786058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3" name="42 - Έλλειψη"/>
          <p:cNvSpPr/>
          <p:nvPr/>
        </p:nvSpPr>
        <p:spPr>
          <a:xfrm>
            <a:off x="2000232" y="2500306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6" name="45 - Έλλειψη"/>
          <p:cNvSpPr/>
          <p:nvPr/>
        </p:nvSpPr>
        <p:spPr>
          <a:xfrm>
            <a:off x="2214546" y="3429000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8" name="47 - Έλλειψη"/>
          <p:cNvSpPr/>
          <p:nvPr/>
        </p:nvSpPr>
        <p:spPr>
          <a:xfrm>
            <a:off x="1857356" y="3143248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9" name="48 - Έλλειψη"/>
          <p:cNvSpPr/>
          <p:nvPr/>
        </p:nvSpPr>
        <p:spPr>
          <a:xfrm>
            <a:off x="2500298" y="2928934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0" name="49 - Έλλειψη"/>
          <p:cNvSpPr/>
          <p:nvPr/>
        </p:nvSpPr>
        <p:spPr>
          <a:xfrm>
            <a:off x="2500298" y="2500306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5" name="54 - Έλλειψη"/>
          <p:cNvSpPr/>
          <p:nvPr/>
        </p:nvSpPr>
        <p:spPr>
          <a:xfrm>
            <a:off x="6572264" y="327660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6" name="55 - Έλλειψη"/>
          <p:cNvSpPr/>
          <p:nvPr/>
        </p:nvSpPr>
        <p:spPr>
          <a:xfrm>
            <a:off x="7143768" y="334803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7" name="56 - Έλλειψη"/>
          <p:cNvSpPr/>
          <p:nvPr/>
        </p:nvSpPr>
        <p:spPr>
          <a:xfrm>
            <a:off x="6572264" y="263365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8" name="57 - Έλλειψη"/>
          <p:cNvSpPr/>
          <p:nvPr/>
        </p:nvSpPr>
        <p:spPr>
          <a:xfrm>
            <a:off x="6572264" y="299084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9" name="58 - Έλλειψη"/>
          <p:cNvSpPr/>
          <p:nvPr/>
        </p:nvSpPr>
        <p:spPr>
          <a:xfrm>
            <a:off x="7358082" y="250030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5" name="64 - Έλλειψη"/>
          <p:cNvSpPr/>
          <p:nvPr/>
        </p:nvSpPr>
        <p:spPr>
          <a:xfrm>
            <a:off x="7000892" y="257174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6" name="65 - Έλλειψη"/>
          <p:cNvSpPr/>
          <p:nvPr/>
        </p:nvSpPr>
        <p:spPr>
          <a:xfrm>
            <a:off x="7000892" y="327660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7" name="66 - Έλλειψη"/>
          <p:cNvSpPr/>
          <p:nvPr/>
        </p:nvSpPr>
        <p:spPr>
          <a:xfrm>
            <a:off x="7572396" y="341947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1" name="70 - Έλλειψη"/>
          <p:cNvSpPr/>
          <p:nvPr/>
        </p:nvSpPr>
        <p:spPr>
          <a:xfrm>
            <a:off x="6929454" y="277653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2" name="71 - Έλλειψη"/>
          <p:cNvSpPr/>
          <p:nvPr/>
        </p:nvSpPr>
        <p:spPr>
          <a:xfrm>
            <a:off x="7215206" y="299084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4" name="73 - Έλλειψη"/>
          <p:cNvSpPr/>
          <p:nvPr/>
        </p:nvSpPr>
        <p:spPr>
          <a:xfrm>
            <a:off x="7858148" y="277653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5" name="74 - Έλλειψη"/>
          <p:cNvSpPr/>
          <p:nvPr/>
        </p:nvSpPr>
        <p:spPr>
          <a:xfrm>
            <a:off x="7858148" y="250030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6" name="75 - Έλλειψη"/>
          <p:cNvSpPr/>
          <p:nvPr/>
        </p:nvSpPr>
        <p:spPr>
          <a:xfrm>
            <a:off x="7429520" y="277653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7" name="76 - Έλλειψη"/>
          <p:cNvSpPr/>
          <p:nvPr/>
        </p:nvSpPr>
        <p:spPr>
          <a:xfrm>
            <a:off x="7715272" y="306228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8" name="77 - Έλλειψη"/>
          <p:cNvSpPr/>
          <p:nvPr/>
        </p:nvSpPr>
        <p:spPr>
          <a:xfrm>
            <a:off x="7858148" y="341947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9" name="78 - Έλλειψη"/>
          <p:cNvSpPr/>
          <p:nvPr/>
        </p:nvSpPr>
        <p:spPr>
          <a:xfrm>
            <a:off x="6500826" y="250030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0" name="79 - Έλλειψη"/>
          <p:cNvSpPr/>
          <p:nvPr/>
        </p:nvSpPr>
        <p:spPr>
          <a:xfrm>
            <a:off x="2303639" y="2214554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2" name="81 - Έλλειψη"/>
          <p:cNvSpPr/>
          <p:nvPr/>
        </p:nvSpPr>
        <p:spPr>
          <a:xfrm>
            <a:off x="2325643" y="1571612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4" name="83 - Έλλειψη"/>
          <p:cNvSpPr/>
          <p:nvPr/>
        </p:nvSpPr>
        <p:spPr>
          <a:xfrm>
            <a:off x="2857488" y="1371422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6" name="85 - Έλλειψη"/>
          <p:cNvSpPr/>
          <p:nvPr/>
        </p:nvSpPr>
        <p:spPr>
          <a:xfrm>
            <a:off x="3718275" y="1374953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7" name="86 - Έλλειψη"/>
          <p:cNvSpPr/>
          <p:nvPr/>
        </p:nvSpPr>
        <p:spPr>
          <a:xfrm>
            <a:off x="4286248" y="1428736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8" name="87 - Έλλειψη"/>
          <p:cNvSpPr/>
          <p:nvPr/>
        </p:nvSpPr>
        <p:spPr>
          <a:xfrm>
            <a:off x="4643438" y="135729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9" name="88 - Έλλειψη"/>
          <p:cNvSpPr/>
          <p:nvPr/>
        </p:nvSpPr>
        <p:spPr>
          <a:xfrm>
            <a:off x="5214942" y="136436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0" name="89 - Έλλειψη"/>
          <p:cNvSpPr/>
          <p:nvPr/>
        </p:nvSpPr>
        <p:spPr>
          <a:xfrm>
            <a:off x="5786446" y="135729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1" name="90 - Έλλειψη"/>
          <p:cNvSpPr/>
          <p:nvPr/>
        </p:nvSpPr>
        <p:spPr>
          <a:xfrm>
            <a:off x="6357950" y="135729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2" name="91 - Έλλειψη"/>
          <p:cNvSpPr/>
          <p:nvPr/>
        </p:nvSpPr>
        <p:spPr>
          <a:xfrm>
            <a:off x="6643702" y="150969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3" name="92 - Έλλειψη"/>
          <p:cNvSpPr/>
          <p:nvPr/>
        </p:nvSpPr>
        <p:spPr>
          <a:xfrm>
            <a:off x="6643702" y="200024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4" name="93 - Έλλειψη"/>
          <p:cNvSpPr/>
          <p:nvPr/>
        </p:nvSpPr>
        <p:spPr>
          <a:xfrm>
            <a:off x="3009888" y="3522785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6" name="95 - Έλλειψη"/>
          <p:cNvSpPr/>
          <p:nvPr/>
        </p:nvSpPr>
        <p:spPr>
          <a:xfrm>
            <a:off x="3870675" y="3526316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7" name="96 - Έλλειψη"/>
          <p:cNvSpPr/>
          <p:nvPr/>
        </p:nvSpPr>
        <p:spPr>
          <a:xfrm>
            <a:off x="5072066" y="3505252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8" name="97 - Έλλειψη"/>
          <p:cNvSpPr/>
          <p:nvPr/>
        </p:nvSpPr>
        <p:spPr>
          <a:xfrm>
            <a:off x="5643570" y="3492252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9" name="98 - Έλλειψη"/>
          <p:cNvSpPr/>
          <p:nvPr/>
        </p:nvSpPr>
        <p:spPr>
          <a:xfrm>
            <a:off x="6215074" y="352788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0" name="99 - Έλλειψη"/>
          <p:cNvSpPr/>
          <p:nvPr/>
        </p:nvSpPr>
        <p:spPr>
          <a:xfrm>
            <a:off x="4572000" y="3643314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103" name="102 - Ομάδα"/>
          <p:cNvGrpSpPr/>
          <p:nvPr/>
        </p:nvGrpSpPr>
        <p:grpSpPr>
          <a:xfrm>
            <a:off x="1364460" y="1921486"/>
            <a:ext cx="357190" cy="548762"/>
            <a:chOff x="1289510" y="1921486"/>
            <a:chExt cx="357190" cy="548762"/>
          </a:xfrm>
        </p:grpSpPr>
        <p:sp>
          <p:nvSpPr>
            <p:cNvPr id="104" name="103 - Έλλειψη"/>
            <p:cNvSpPr/>
            <p:nvPr/>
          </p:nvSpPr>
          <p:spPr>
            <a:xfrm>
              <a:off x="1289510" y="1932460"/>
              <a:ext cx="357190" cy="35719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05" name="104 - TextBox"/>
            <p:cNvSpPr txBox="1"/>
            <p:nvPr/>
          </p:nvSpPr>
          <p:spPr>
            <a:xfrm>
              <a:off x="1311458" y="192148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  <a:endParaRPr lang="el-GR" dirty="0"/>
            </a:p>
          </p:txBody>
        </p:sp>
        <p:sp>
          <p:nvSpPr>
            <p:cNvPr id="106" name="105 - Ορθογώνιο"/>
            <p:cNvSpPr/>
            <p:nvPr/>
          </p:nvSpPr>
          <p:spPr>
            <a:xfrm>
              <a:off x="1397528" y="2300624"/>
              <a:ext cx="142876" cy="7143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07" name="106 - Ευθεία γραμμή σύνδεσης"/>
            <p:cNvCxnSpPr/>
            <p:nvPr/>
          </p:nvCxnSpPr>
          <p:spPr>
            <a:xfrm rot="5400000">
              <a:off x="1360699" y="2362297"/>
              <a:ext cx="214314" cy="1588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8" name="107 - Ομάδα"/>
          <p:cNvGrpSpPr/>
          <p:nvPr/>
        </p:nvGrpSpPr>
        <p:grpSpPr>
          <a:xfrm>
            <a:off x="7433032" y="1928802"/>
            <a:ext cx="440652" cy="548762"/>
            <a:chOff x="1289510" y="1921486"/>
            <a:chExt cx="440652" cy="548762"/>
          </a:xfrm>
        </p:grpSpPr>
        <p:sp>
          <p:nvSpPr>
            <p:cNvPr id="109" name="108 - Έλλειψη"/>
            <p:cNvSpPr/>
            <p:nvPr/>
          </p:nvSpPr>
          <p:spPr>
            <a:xfrm>
              <a:off x="1289510" y="1932460"/>
              <a:ext cx="357190" cy="35719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10" name="109 - TextBox"/>
            <p:cNvSpPr txBox="1"/>
            <p:nvPr/>
          </p:nvSpPr>
          <p:spPr>
            <a:xfrm>
              <a:off x="1311458" y="1921486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12</a:t>
              </a:r>
              <a:endParaRPr lang="el-GR" dirty="0"/>
            </a:p>
          </p:txBody>
        </p:sp>
        <p:sp>
          <p:nvSpPr>
            <p:cNvPr id="111" name="110 - Ορθογώνιο"/>
            <p:cNvSpPr/>
            <p:nvPr/>
          </p:nvSpPr>
          <p:spPr>
            <a:xfrm>
              <a:off x="1397528" y="2300624"/>
              <a:ext cx="142876" cy="7143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12" name="111 - Ευθεία γραμμή σύνδεσης"/>
            <p:cNvCxnSpPr/>
            <p:nvPr/>
          </p:nvCxnSpPr>
          <p:spPr>
            <a:xfrm rot="5400000">
              <a:off x="1360699" y="2362297"/>
              <a:ext cx="214314" cy="1588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3" name="112 - Ομάδα"/>
          <p:cNvGrpSpPr/>
          <p:nvPr/>
        </p:nvGrpSpPr>
        <p:grpSpPr>
          <a:xfrm>
            <a:off x="7940569" y="2571744"/>
            <a:ext cx="1184515" cy="732294"/>
            <a:chOff x="7940569" y="2571744"/>
            <a:chExt cx="1184515" cy="732294"/>
          </a:xfrm>
        </p:grpSpPr>
        <p:sp>
          <p:nvSpPr>
            <p:cNvPr id="114" name="113 - Στρογγυλεμένο ορθογώνιο"/>
            <p:cNvSpPr/>
            <p:nvPr/>
          </p:nvSpPr>
          <p:spPr>
            <a:xfrm>
              <a:off x="8433164" y="2571744"/>
              <a:ext cx="571504" cy="500066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15" name="114 - Ελεύθερη σχεδίαση"/>
            <p:cNvSpPr/>
            <p:nvPr/>
          </p:nvSpPr>
          <p:spPr>
            <a:xfrm>
              <a:off x="7991586" y="3077936"/>
              <a:ext cx="726621" cy="225878"/>
            </a:xfrm>
            <a:custGeom>
              <a:avLst/>
              <a:gdLst>
                <a:gd name="connsiteX0" fmla="*/ 726621 w 726621"/>
                <a:gd name="connsiteY0" fmla="*/ 0 h 225878"/>
                <a:gd name="connsiteX1" fmla="*/ 726621 w 726621"/>
                <a:gd name="connsiteY1" fmla="*/ 225878 h 225878"/>
                <a:gd name="connsiteX2" fmla="*/ 0 w 726621"/>
                <a:gd name="connsiteY2" fmla="*/ 225878 h 225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6621" h="225878">
                  <a:moveTo>
                    <a:pt x="726621" y="0"/>
                  </a:moveTo>
                  <a:lnTo>
                    <a:pt x="726621" y="225878"/>
                  </a:lnTo>
                  <a:lnTo>
                    <a:pt x="0" y="225878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16" name="115 - Ευθεία γραμμή σύνδεσης"/>
            <p:cNvCxnSpPr/>
            <p:nvPr/>
          </p:nvCxnSpPr>
          <p:spPr>
            <a:xfrm>
              <a:off x="7940569" y="3302450"/>
              <a:ext cx="142876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7" name="116 - TextBox"/>
            <p:cNvSpPr txBox="1"/>
            <p:nvPr/>
          </p:nvSpPr>
          <p:spPr>
            <a:xfrm>
              <a:off x="8410704" y="2631040"/>
              <a:ext cx="7143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46</a:t>
              </a:r>
              <a:r>
                <a:rPr lang="el-GR" baseline="30000" dirty="0"/>
                <a:t>0</a:t>
              </a:r>
              <a:r>
                <a:rPr lang="en-US" dirty="0"/>
                <a:t>C</a:t>
              </a:r>
              <a:endParaRPr lang="el-GR" dirty="0"/>
            </a:p>
          </p:txBody>
        </p:sp>
      </p:grpSp>
      <p:grpSp>
        <p:nvGrpSpPr>
          <p:cNvPr id="118" name="117 - Ομάδα"/>
          <p:cNvGrpSpPr/>
          <p:nvPr/>
        </p:nvGrpSpPr>
        <p:grpSpPr>
          <a:xfrm>
            <a:off x="142844" y="2571744"/>
            <a:ext cx="1000132" cy="732294"/>
            <a:chOff x="142844" y="2571744"/>
            <a:chExt cx="1000132" cy="732294"/>
          </a:xfrm>
        </p:grpSpPr>
        <p:sp>
          <p:nvSpPr>
            <p:cNvPr id="119" name="118 - Στρογγυλεμένο ορθογώνιο"/>
            <p:cNvSpPr/>
            <p:nvPr/>
          </p:nvSpPr>
          <p:spPr>
            <a:xfrm>
              <a:off x="165304" y="2571744"/>
              <a:ext cx="571504" cy="500066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20" name="119 - Ελεύθερη σχεδίαση"/>
            <p:cNvSpPr/>
            <p:nvPr/>
          </p:nvSpPr>
          <p:spPr>
            <a:xfrm flipH="1">
              <a:off x="453716" y="3071810"/>
              <a:ext cx="642942" cy="232004"/>
            </a:xfrm>
            <a:custGeom>
              <a:avLst/>
              <a:gdLst>
                <a:gd name="connsiteX0" fmla="*/ 726621 w 726621"/>
                <a:gd name="connsiteY0" fmla="*/ 0 h 225878"/>
                <a:gd name="connsiteX1" fmla="*/ 726621 w 726621"/>
                <a:gd name="connsiteY1" fmla="*/ 225878 h 225878"/>
                <a:gd name="connsiteX2" fmla="*/ 0 w 726621"/>
                <a:gd name="connsiteY2" fmla="*/ 225878 h 225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6621" h="225878">
                  <a:moveTo>
                    <a:pt x="726621" y="0"/>
                  </a:moveTo>
                  <a:lnTo>
                    <a:pt x="726621" y="225878"/>
                  </a:lnTo>
                  <a:lnTo>
                    <a:pt x="0" y="225878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21" name="120 - Ευθεία γραμμή σύνδεσης"/>
            <p:cNvCxnSpPr/>
            <p:nvPr/>
          </p:nvCxnSpPr>
          <p:spPr>
            <a:xfrm>
              <a:off x="1000100" y="3302450"/>
              <a:ext cx="142876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" name="121 - TextBox"/>
            <p:cNvSpPr txBox="1"/>
            <p:nvPr/>
          </p:nvSpPr>
          <p:spPr>
            <a:xfrm>
              <a:off x="142844" y="2631040"/>
              <a:ext cx="7143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/>
                <a:t>22</a:t>
              </a:r>
              <a:r>
                <a:rPr lang="el-GR" baseline="30000" dirty="0"/>
                <a:t>0</a:t>
              </a:r>
              <a:r>
                <a:rPr lang="en-US" dirty="0"/>
                <a:t>C</a:t>
              </a:r>
              <a:endParaRPr lang="el-GR" dirty="0"/>
            </a:p>
          </p:txBody>
        </p:sp>
      </p:grpSp>
      <p:sp>
        <p:nvSpPr>
          <p:cNvPr id="123" name="122 - Έλλειψη"/>
          <p:cNvSpPr/>
          <p:nvPr/>
        </p:nvSpPr>
        <p:spPr>
          <a:xfrm>
            <a:off x="6572264" y="327660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4" name="123 - Έλλειψη"/>
          <p:cNvSpPr/>
          <p:nvPr/>
        </p:nvSpPr>
        <p:spPr>
          <a:xfrm>
            <a:off x="7215206" y="341947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5" name="124 - Έλλειψη"/>
          <p:cNvSpPr/>
          <p:nvPr/>
        </p:nvSpPr>
        <p:spPr>
          <a:xfrm>
            <a:off x="6572264" y="299084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6" name="125 - Έλλειψη"/>
          <p:cNvSpPr/>
          <p:nvPr/>
        </p:nvSpPr>
        <p:spPr>
          <a:xfrm>
            <a:off x="6929454" y="341947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7" name="126 - Έλλειψη"/>
          <p:cNvSpPr/>
          <p:nvPr/>
        </p:nvSpPr>
        <p:spPr>
          <a:xfrm>
            <a:off x="7500958" y="327660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8" name="127 - Έλλειψη"/>
          <p:cNvSpPr/>
          <p:nvPr/>
        </p:nvSpPr>
        <p:spPr>
          <a:xfrm>
            <a:off x="6929454" y="299084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9" name="128 - Έλλειψη"/>
          <p:cNvSpPr/>
          <p:nvPr/>
        </p:nvSpPr>
        <p:spPr>
          <a:xfrm>
            <a:off x="7286644" y="3205162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0" name="129 - Έλλειψη"/>
          <p:cNvSpPr/>
          <p:nvPr/>
        </p:nvSpPr>
        <p:spPr>
          <a:xfrm>
            <a:off x="7858148" y="277653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1" name="130 - Έλλειψη"/>
          <p:cNvSpPr/>
          <p:nvPr/>
        </p:nvSpPr>
        <p:spPr>
          <a:xfrm>
            <a:off x="7429520" y="277653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2" name="131 - Έλλειψη"/>
          <p:cNvSpPr/>
          <p:nvPr/>
        </p:nvSpPr>
        <p:spPr>
          <a:xfrm>
            <a:off x="7715272" y="306228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3" name="132 - Έλλειψη"/>
          <p:cNvSpPr/>
          <p:nvPr/>
        </p:nvSpPr>
        <p:spPr>
          <a:xfrm>
            <a:off x="7858148" y="327660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4" name="133 - Έλλειψη"/>
          <p:cNvSpPr/>
          <p:nvPr/>
        </p:nvSpPr>
        <p:spPr>
          <a:xfrm>
            <a:off x="6215074" y="3492252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5" name="134 - Έλλειψη"/>
          <p:cNvSpPr/>
          <p:nvPr/>
        </p:nvSpPr>
        <p:spPr>
          <a:xfrm>
            <a:off x="6724664" y="342900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6" name="135 - Έλλειψη"/>
          <p:cNvSpPr/>
          <p:nvPr/>
        </p:nvSpPr>
        <p:spPr>
          <a:xfrm>
            <a:off x="7072330" y="306228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7" name="136 - Έλλειψη"/>
          <p:cNvSpPr/>
          <p:nvPr/>
        </p:nvSpPr>
        <p:spPr>
          <a:xfrm>
            <a:off x="7500958" y="306228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8" name="137 - Έλλειψη"/>
          <p:cNvSpPr/>
          <p:nvPr/>
        </p:nvSpPr>
        <p:spPr>
          <a:xfrm>
            <a:off x="8010548" y="341947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9" name="138 - Έλλειψη"/>
          <p:cNvSpPr/>
          <p:nvPr/>
        </p:nvSpPr>
        <p:spPr>
          <a:xfrm>
            <a:off x="7662882" y="265270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0" name="139 - Έλλειψη"/>
          <p:cNvSpPr/>
          <p:nvPr/>
        </p:nvSpPr>
        <p:spPr>
          <a:xfrm>
            <a:off x="7653358" y="321468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1" name="140 - Έλλειψη"/>
          <p:cNvSpPr/>
          <p:nvPr/>
        </p:nvSpPr>
        <p:spPr>
          <a:xfrm>
            <a:off x="6877064" y="3205162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2" name="141 - Έλλειψη"/>
          <p:cNvSpPr/>
          <p:nvPr/>
        </p:nvSpPr>
        <p:spPr>
          <a:xfrm>
            <a:off x="7377130" y="336708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3" name="142 - Έλλειψη"/>
          <p:cNvSpPr/>
          <p:nvPr/>
        </p:nvSpPr>
        <p:spPr>
          <a:xfrm>
            <a:off x="7715272" y="334803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4" name="143 - Έλλειψη"/>
          <p:cNvSpPr/>
          <p:nvPr/>
        </p:nvSpPr>
        <p:spPr>
          <a:xfrm>
            <a:off x="5311927" y="3503555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5" name="144 - Έλλειψη"/>
          <p:cNvSpPr/>
          <p:nvPr/>
        </p:nvSpPr>
        <p:spPr>
          <a:xfrm>
            <a:off x="5883431" y="3496493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6" name="145 - Έλλειψη"/>
          <p:cNvSpPr/>
          <p:nvPr/>
        </p:nvSpPr>
        <p:spPr>
          <a:xfrm>
            <a:off x="6454935" y="3379721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7" name="146 - Έλλειψη"/>
          <p:cNvSpPr/>
          <p:nvPr/>
        </p:nvSpPr>
        <p:spPr>
          <a:xfrm>
            <a:off x="6724664" y="278605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8" name="147 - Έλλειψη"/>
          <p:cNvSpPr/>
          <p:nvPr/>
        </p:nvSpPr>
        <p:spPr>
          <a:xfrm>
            <a:off x="7510482" y="250030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9" name="148 - Έλλειψη"/>
          <p:cNvSpPr/>
          <p:nvPr/>
        </p:nvSpPr>
        <p:spPr>
          <a:xfrm>
            <a:off x="7153292" y="257174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0" name="149 - Έλλειψη"/>
          <p:cNvSpPr/>
          <p:nvPr/>
        </p:nvSpPr>
        <p:spPr>
          <a:xfrm>
            <a:off x="6072198" y="135729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1" name="150 - Έλλειψη"/>
          <p:cNvSpPr/>
          <p:nvPr/>
        </p:nvSpPr>
        <p:spPr>
          <a:xfrm>
            <a:off x="5464327" y="3503555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2" name="151 - Έλλειψη"/>
          <p:cNvSpPr/>
          <p:nvPr/>
        </p:nvSpPr>
        <p:spPr>
          <a:xfrm>
            <a:off x="6035831" y="3496493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3" name="152 - Έλλειψη"/>
          <p:cNvSpPr/>
          <p:nvPr/>
        </p:nvSpPr>
        <p:spPr>
          <a:xfrm>
            <a:off x="7581920" y="292893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4" name="153 - Έλλειψη"/>
          <p:cNvSpPr/>
          <p:nvPr/>
        </p:nvSpPr>
        <p:spPr>
          <a:xfrm>
            <a:off x="7715272" y="280510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5" name="154 - Έλλειψη"/>
          <p:cNvSpPr/>
          <p:nvPr/>
        </p:nvSpPr>
        <p:spPr>
          <a:xfrm>
            <a:off x="7858148" y="265270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6" name="155 - Έλλειψη"/>
          <p:cNvSpPr/>
          <p:nvPr/>
        </p:nvSpPr>
        <p:spPr>
          <a:xfrm>
            <a:off x="7215206" y="272414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7" name="156 - Ελεύθερη σχεδίαση"/>
          <p:cNvSpPr/>
          <p:nvPr/>
        </p:nvSpPr>
        <p:spPr>
          <a:xfrm>
            <a:off x="4773881" y="3544784"/>
            <a:ext cx="3342903" cy="130629"/>
          </a:xfrm>
          <a:custGeom>
            <a:avLst/>
            <a:gdLst>
              <a:gd name="connsiteX0" fmla="*/ 0 w 3342903"/>
              <a:gd name="connsiteY0" fmla="*/ 35626 h 130629"/>
              <a:gd name="connsiteX1" fmla="*/ 83127 w 3342903"/>
              <a:gd name="connsiteY1" fmla="*/ 89065 h 130629"/>
              <a:gd name="connsiteX2" fmla="*/ 1638794 w 3342903"/>
              <a:gd name="connsiteY2" fmla="*/ 89065 h 130629"/>
              <a:gd name="connsiteX3" fmla="*/ 1638794 w 3342903"/>
              <a:gd name="connsiteY3" fmla="*/ 130629 h 130629"/>
              <a:gd name="connsiteX4" fmla="*/ 3342903 w 3342903"/>
              <a:gd name="connsiteY4" fmla="*/ 130629 h 130629"/>
              <a:gd name="connsiteX5" fmla="*/ 3336966 w 3342903"/>
              <a:gd name="connsiteY5" fmla="*/ 0 h 130629"/>
              <a:gd name="connsiteX6" fmla="*/ 0 w 3342903"/>
              <a:gd name="connsiteY6" fmla="*/ 35626 h 130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42903" h="130629">
                <a:moveTo>
                  <a:pt x="0" y="35626"/>
                </a:moveTo>
                <a:lnTo>
                  <a:pt x="83127" y="89065"/>
                </a:lnTo>
                <a:lnTo>
                  <a:pt x="1638794" y="89065"/>
                </a:lnTo>
                <a:lnTo>
                  <a:pt x="1638794" y="130629"/>
                </a:lnTo>
                <a:lnTo>
                  <a:pt x="3342903" y="130629"/>
                </a:lnTo>
                <a:lnTo>
                  <a:pt x="3336966" y="0"/>
                </a:lnTo>
                <a:lnTo>
                  <a:pt x="0" y="35626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1" name="160 - TextBox"/>
          <p:cNvSpPr txBox="1"/>
          <p:nvPr/>
        </p:nvSpPr>
        <p:spPr>
          <a:xfrm>
            <a:off x="1299500" y="1629402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bar</a:t>
            </a:r>
            <a:endParaRPr lang="el-GR" dirty="0"/>
          </a:p>
        </p:txBody>
      </p:sp>
      <p:sp>
        <p:nvSpPr>
          <p:cNvPr id="162" name="161 - TextBox"/>
          <p:cNvSpPr txBox="1"/>
          <p:nvPr/>
        </p:nvSpPr>
        <p:spPr>
          <a:xfrm>
            <a:off x="7361280" y="1643050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bar</a:t>
            </a:r>
            <a:endParaRPr lang="el-GR" dirty="0"/>
          </a:p>
        </p:txBody>
      </p:sp>
      <p:grpSp>
        <p:nvGrpSpPr>
          <p:cNvPr id="163" name="162 - Ομάδα"/>
          <p:cNvGrpSpPr/>
          <p:nvPr/>
        </p:nvGrpSpPr>
        <p:grpSpPr>
          <a:xfrm>
            <a:off x="6551364" y="3857628"/>
            <a:ext cx="1714512" cy="428629"/>
            <a:chOff x="6715140" y="3857628"/>
            <a:chExt cx="1714512" cy="428629"/>
          </a:xfrm>
        </p:grpSpPr>
        <p:cxnSp>
          <p:nvCxnSpPr>
            <p:cNvPr id="164" name="163 - Ευθύγραμμο βέλος σύνδεσης"/>
            <p:cNvCxnSpPr/>
            <p:nvPr/>
          </p:nvCxnSpPr>
          <p:spPr>
            <a:xfrm rot="16200000" flipH="1">
              <a:off x="6715140" y="3857628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164 - Ευθύγραμμο βέλος σύνδεσης"/>
            <p:cNvCxnSpPr/>
            <p:nvPr/>
          </p:nvCxnSpPr>
          <p:spPr>
            <a:xfrm rot="16200000" flipH="1">
              <a:off x="6929454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165 - Ευθύγραμμο βέλος σύνδεσης"/>
            <p:cNvCxnSpPr/>
            <p:nvPr/>
          </p:nvCxnSpPr>
          <p:spPr>
            <a:xfrm rot="16200000" flipH="1">
              <a:off x="7143768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166 - Ευθύγραμμο βέλος σύνδεσης"/>
            <p:cNvCxnSpPr/>
            <p:nvPr/>
          </p:nvCxnSpPr>
          <p:spPr>
            <a:xfrm rot="16200000" flipH="1">
              <a:off x="7358082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167 - Ευθύγραμμο βέλος σύνδεσης"/>
            <p:cNvCxnSpPr/>
            <p:nvPr/>
          </p:nvCxnSpPr>
          <p:spPr>
            <a:xfrm rot="16200000" flipH="1">
              <a:off x="7572395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168 - Ευθύγραμμο βέλος σύνδεσης"/>
            <p:cNvCxnSpPr/>
            <p:nvPr/>
          </p:nvCxnSpPr>
          <p:spPr>
            <a:xfrm rot="16200000" flipH="1">
              <a:off x="7786711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169 - Ευθύγραμμο βέλος σύνδεσης"/>
            <p:cNvCxnSpPr/>
            <p:nvPr/>
          </p:nvCxnSpPr>
          <p:spPr>
            <a:xfrm rot="16200000" flipH="1">
              <a:off x="8001024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2" name="169 - Ομάδα"/>
          <p:cNvGrpSpPr/>
          <p:nvPr/>
        </p:nvGrpSpPr>
        <p:grpSpPr>
          <a:xfrm>
            <a:off x="4000496" y="428604"/>
            <a:ext cx="785818" cy="500066"/>
            <a:chOff x="7361594" y="1214422"/>
            <a:chExt cx="785818" cy="500066"/>
          </a:xfrm>
        </p:grpSpPr>
        <p:sp>
          <p:nvSpPr>
            <p:cNvPr id="173" name="172 - TextBox"/>
            <p:cNvSpPr txBox="1"/>
            <p:nvPr/>
          </p:nvSpPr>
          <p:spPr>
            <a:xfrm>
              <a:off x="7361594" y="1285860"/>
              <a:ext cx="7858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/>
                <a:t>22</a:t>
              </a:r>
              <a:r>
                <a:rPr lang="el-GR" baseline="30000" dirty="0"/>
                <a:t>0</a:t>
              </a:r>
              <a:r>
                <a:rPr lang="en-US" dirty="0"/>
                <a:t>C</a:t>
              </a:r>
              <a:endParaRPr lang="el-GR" dirty="0"/>
            </a:p>
          </p:txBody>
        </p:sp>
        <p:sp>
          <p:nvSpPr>
            <p:cNvPr id="174" name="173 - Στρογγυλεμένο ορθογώνιο"/>
            <p:cNvSpPr/>
            <p:nvPr/>
          </p:nvSpPr>
          <p:spPr>
            <a:xfrm>
              <a:off x="7388576" y="1214422"/>
              <a:ext cx="571504" cy="500066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175" name="174 - TextBox"/>
          <p:cNvSpPr txBox="1"/>
          <p:nvPr/>
        </p:nvSpPr>
        <p:spPr>
          <a:xfrm>
            <a:off x="3643306" y="71414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ΠΕΡΙΒΑΛΛΟΝ</a:t>
            </a:r>
          </a:p>
        </p:txBody>
      </p:sp>
      <p:sp>
        <p:nvSpPr>
          <p:cNvPr id="176" name="175 - TextBox"/>
          <p:cNvSpPr txBox="1"/>
          <p:nvPr/>
        </p:nvSpPr>
        <p:spPr>
          <a:xfrm>
            <a:off x="1129440" y="0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R 134 a</a:t>
            </a:r>
            <a:endParaRPr lang="el-GR" sz="2800" b="1" dirty="0"/>
          </a:p>
        </p:txBody>
      </p:sp>
      <p:grpSp>
        <p:nvGrpSpPr>
          <p:cNvPr id="177" name="176 - Ομάδα"/>
          <p:cNvGrpSpPr/>
          <p:nvPr/>
        </p:nvGrpSpPr>
        <p:grpSpPr>
          <a:xfrm>
            <a:off x="6500826" y="71414"/>
            <a:ext cx="2571736" cy="1143008"/>
            <a:chOff x="6572264" y="-24"/>
            <a:chExt cx="2571736" cy="1215240"/>
          </a:xfrm>
        </p:grpSpPr>
        <p:sp>
          <p:nvSpPr>
            <p:cNvPr id="178" name="177 - TextBox"/>
            <p:cNvSpPr txBox="1"/>
            <p:nvPr/>
          </p:nvSpPr>
          <p:spPr>
            <a:xfrm>
              <a:off x="6572264" y="-24"/>
              <a:ext cx="12858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dirty="0"/>
                <a:t>ΠΙΕΣΗ  </a:t>
              </a:r>
            </a:p>
          </p:txBody>
        </p:sp>
        <p:sp>
          <p:nvSpPr>
            <p:cNvPr id="179" name="178 - Ορθογώνιο"/>
            <p:cNvSpPr/>
            <p:nvPr/>
          </p:nvSpPr>
          <p:spPr>
            <a:xfrm>
              <a:off x="6572264" y="0"/>
              <a:ext cx="2571736" cy="121442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80" name="179 - Ευθεία γραμμή σύνδεσης"/>
            <p:cNvCxnSpPr/>
            <p:nvPr/>
          </p:nvCxnSpPr>
          <p:spPr>
            <a:xfrm>
              <a:off x="6572264" y="357166"/>
              <a:ext cx="2571736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180 - Ευθεία γραμμή σύνδεσης"/>
            <p:cNvCxnSpPr/>
            <p:nvPr/>
          </p:nvCxnSpPr>
          <p:spPr>
            <a:xfrm rot="10800000" flipH="1">
              <a:off x="6572264" y="754225"/>
              <a:ext cx="2571736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181 - Ευθεία γραμμή σύνδεσης"/>
            <p:cNvCxnSpPr>
              <a:stCxn id="179" idx="0"/>
              <a:endCxn id="179" idx="2"/>
            </p:cNvCxnSpPr>
            <p:nvPr/>
          </p:nvCxnSpPr>
          <p:spPr>
            <a:xfrm rot="16200000" flipH="1">
              <a:off x="7250921" y="607211"/>
              <a:ext cx="1214422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3" name="182 - TextBox"/>
            <p:cNvSpPr txBox="1"/>
            <p:nvPr/>
          </p:nvSpPr>
          <p:spPr>
            <a:xfrm>
              <a:off x="7858148" y="0"/>
              <a:ext cx="12858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baseline="30000" dirty="0"/>
                <a:t>0</a:t>
              </a:r>
              <a:r>
                <a:rPr lang="en-US" b="1" dirty="0"/>
                <a:t>C</a:t>
              </a:r>
              <a:endParaRPr lang="el-GR" b="1" dirty="0"/>
            </a:p>
          </p:txBody>
        </p:sp>
        <p:sp>
          <p:nvSpPr>
            <p:cNvPr id="184" name="183 - TextBox"/>
            <p:cNvSpPr txBox="1"/>
            <p:nvPr/>
          </p:nvSpPr>
          <p:spPr>
            <a:xfrm>
              <a:off x="6572264" y="357166"/>
              <a:ext cx="1285884" cy="425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1 bar</a:t>
              </a:r>
              <a:endParaRPr lang="el-GR" sz="2000" dirty="0"/>
            </a:p>
          </p:txBody>
        </p:sp>
        <p:sp>
          <p:nvSpPr>
            <p:cNvPr id="185" name="184 - TextBox"/>
            <p:cNvSpPr txBox="1"/>
            <p:nvPr/>
          </p:nvSpPr>
          <p:spPr>
            <a:xfrm>
              <a:off x="7858148" y="357166"/>
              <a:ext cx="1285852" cy="425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-26 </a:t>
              </a:r>
              <a:r>
                <a:rPr lang="el-GR" sz="2000" baseline="30000" dirty="0"/>
                <a:t>0</a:t>
              </a:r>
              <a:r>
                <a:rPr lang="en-US" sz="2000" dirty="0"/>
                <a:t>C </a:t>
              </a:r>
              <a:endParaRPr lang="el-GR" sz="2000" dirty="0"/>
            </a:p>
          </p:txBody>
        </p:sp>
        <p:sp>
          <p:nvSpPr>
            <p:cNvPr id="186" name="185 - TextBox"/>
            <p:cNvSpPr txBox="1"/>
            <p:nvPr/>
          </p:nvSpPr>
          <p:spPr>
            <a:xfrm>
              <a:off x="6572264" y="785794"/>
              <a:ext cx="1285884" cy="425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12 bar</a:t>
              </a:r>
              <a:endParaRPr lang="el-GR" sz="2000" dirty="0"/>
            </a:p>
          </p:txBody>
        </p:sp>
        <p:sp>
          <p:nvSpPr>
            <p:cNvPr id="187" name="186 - TextBox"/>
            <p:cNvSpPr txBox="1"/>
            <p:nvPr/>
          </p:nvSpPr>
          <p:spPr>
            <a:xfrm>
              <a:off x="7858148" y="785794"/>
              <a:ext cx="1285852" cy="425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46</a:t>
              </a:r>
              <a:r>
                <a:rPr lang="el-GR" sz="2000" baseline="30000" dirty="0"/>
                <a:t>0</a:t>
              </a:r>
              <a:r>
                <a:rPr lang="en-US" sz="2000" dirty="0"/>
                <a:t>C </a:t>
              </a:r>
              <a:endParaRPr lang="el-GR" sz="2000" dirty="0"/>
            </a:p>
          </p:txBody>
        </p:sp>
      </p:grpSp>
      <p:sp>
        <p:nvSpPr>
          <p:cNvPr id="188" name="187 - Επεξήγηση με στρογγυλεμένο παραλληλόγραμμο"/>
          <p:cNvSpPr/>
          <p:nvPr/>
        </p:nvSpPr>
        <p:spPr>
          <a:xfrm>
            <a:off x="3571868" y="4143380"/>
            <a:ext cx="2500330" cy="1428760"/>
          </a:xfrm>
          <a:prstGeom prst="wedgeRoundRectCallout">
            <a:avLst>
              <a:gd name="adj1" fmla="val -15244"/>
              <a:gd name="adj2" fmla="val -6934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ΝΕΟΣ ΣΤΡΑΓΓΑΛΙΣΜΟΣ ΠΡΟΚΑΛΕΙ ΠΕΡΕΤΑΙΡΩ ΔΙΑΦΟΡΟΠΟΙΗΣΗ ΤΗΣ ΠΙΕΣΗΣ</a:t>
            </a:r>
          </a:p>
        </p:txBody>
      </p:sp>
      <p:sp>
        <p:nvSpPr>
          <p:cNvPr id="189" name="188 - Επεξήγηση με στρογγυλεμένο παραλληλόγραμμο"/>
          <p:cNvSpPr/>
          <p:nvPr/>
        </p:nvSpPr>
        <p:spPr>
          <a:xfrm>
            <a:off x="6500826" y="4714884"/>
            <a:ext cx="2000264" cy="1143008"/>
          </a:xfrm>
          <a:prstGeom prst="wedgeRoundRectCallout">
            <a:avLst>
              <a:gd name="adj1" fmla="val 18083"/>
              <a:gd name="adj2" fmla="val -14794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ΤΟ ΥΓΡΟ ΣΤΟ ΔΟΧΕΙΟ ΑΥΞΑΝΕΤΑΙ ΠΕΡΙΣΣΟΤΕΡΟ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74 - Ομάδα"/>
          <p:cNvGrpSpPr/>
          <p:nvPr/>
        </p:nvGrpSpPr>
        <p:grpSpPr>
          <a:xfrm>
            <a:off x="928662" y="1142985"/>
            <a:ext cx="7215238" cy="2688175"/>
            <a:chOff x="857224" y="1142985"/>
            <a:chExt cx="7215238" cy="2688175"/>
          </a:xfrm>
        </p:grpSpPr>
        <p:sp>
          <p:nvSpPr>
            <p:cNvPr id="2" name="1 - Ορθογώνιο"/>
            <p:cNvSpPr/>
            <p:nvPr/>
          </p:nvSpPr>
          <p:spPr>
            <a:xfrm>
              <a:off x="857224" y="2357431"/>
              <a:ext cx="1785950" cy="1357322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" name="2 - Ορθογώνιο"/>
            <p:cNvSpPr/>
            <p:nvPr/>
          </p:nvSpPr>
          <p:spPr>
            <a:xfrm>
              <a:off x="6286512" y="2357431"/>
              <a:ext cx="1785950" cy="1357322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pic>
          <p:nvPicPr>
            <p:cNvPr id="4" name="Picture 2" descr="ΠΑΛΙΝΔΡΟΜΙΚΟΣ"/>
            <p:cNvPicPr>
              <a:picLocks noChangeAspect="1" noChangeArrowheads="1" noCrop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571868" y="1142985"/>
              <a:ext cx="1785950" cy="1857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4 - Ελεύθερη σχεδίαση"/>
            <p:cNvSpPr/>
            <p:nvPr/>
          </p:nvSpPr>
          <p:spPr>
            <a:xfrm>
              <a:off x="2348179" y="1488078"/>
              <a:ext cx="1295127" cy="869353"/>
            </a:xfrm>
            <a:custGeom>
              <a:avLst/>
              <a:gdLst>
                <a:gd name="connsiteX0" fmla="*/ 1236269 w 1236269"/>
                <a:gd name="connsiteY0" fmla="*/ 0 h 914400"/>
                <a:gd name="connsiteX1" fmla="*/ 7315 w 1236269"/>
                <a:gd name="connsiteY1" fmla="*/ 0 h 914400"/>
                <a:gd name="connsiteX2" fmla="*/ 0 w 1236269"/>
                <a:gd name="connsiteY2" fmla="*/ 9144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269" h="914400">
                  <a:moveTo>
                    <a:pt x="1236269" y="0"/>
                  </a:moveTo>
                  <a:lnTo>
                    <a:pt x="7315" y="0"/>
                  </a:lnTo>
                  <a:cubicBezTo>
                    <a:pt x="4877" y="304800"/>
                    <a:pt x="2438" y="609600"/>
                    <a:pt x="0" y="914400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" name="5 - Ελεύθερη σχεδίαση"/>
            <p:cNvSpPr/>
            <p:nvPr/>
          </p:nvSpPr>
          <p:spPr>
            <a:xfrm>
              <a:off x="2199916" y="1329751"/>
              <a:ext cx="1443390" cy="1027680"/>
            </a:xfrm>
            <a:custGeom>
              <a:avLst/>
              <a:gdLst>
                <a:gd name="connsiteX0" fmla="*/ 1236269 w 1236269"/>
                <a:gd name="connsiteY0" fmla="*/ 0 h 914400"/>
                <a:gd name="connsiteX1" fmla="*/ 7315 w 1236269"/>
                <a:gd name="connsiteY1" fmla="*/ 0 h 914400"/>
                <a:gd name="connsiteX2" fmla="*/ 0 w 1236269"/>
                <a:gd name="connsiteY2" fmla="*/ 9144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269" h="914400">
                  <a:moveTo>
                    <a:pt x="1236269" y="0"/>
                  </a:moveTo>
                  <a:lnTo>
                    <a:pt x="7315" y="0"/>
                  </a:lnTo>
                  <a:cubicBezTo>
                    <a:pt x="4877" y="304800"/>
                    <a:pt x="2438" y="609600"/>
                    <a:pt x="0" y="914400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0" name="9 - Ευθεία γραμμή σύνδεσης"/>
            <p:cNvCxnSpPr/>
            <p:nvPr/>
          </p:nvCxnSpPr>
          <p:spPr>
            <a:xfrm rot="5400000">
              <a:off x="2175656" y="2357431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10 - Ευθεία γραμμή σύνδεσης"/>
            <p:cNvCxnSpPr/>
            <p:nvPr/>
          </p:nvCxnSpPr>
          <p:spPr>
            <a:xfrm rot="5400000">
              <a:off x="2227245" y="2356637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11 - Ελεύθερη σχεδίαση"/>
            <p:cNvSpPr/>
            <p:nvPr/>
          </p:nvSpPr>
          <p:spPr>
            <a:xfrm>
              <a:off x="5177481" y="1496333"/>
              <a:ext cx="1346887" cy="877329"/>
            </a:xfrm>
            <a:custGeom>
              <a:avLst/>
              <a:gdLst>
                <a:gd name="connsiteX0" fmla="*/ 0 w 1346887"/>
                <a:gd name="connsiteY0" fmla="*/ 0 h 877329"/>
                <a:gd name="connsiteX1" fmla="*/ 1346887 w 1346887"/>
                <a:gd name="connsiteY1" fmla="*/ 0 h 877329"/>
                <a:gd name="connsiteX2" fmla="*/ 1340708 w 1346887"/>
                <a:gd name="connsiteY2" fmla="*/ 877329 h 877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6887" h="877329">
                  <a:moveTo>
                    <a:pt x="0" y="0"/>
                  </a:moveTo>
                  <a:lnTo>
                    <a:pt x="1346887" y="0"/>
                  </a:lnTo>
                  <a:cubicBezTo>
                    <a:pt x="1344827" y="292443"/>
                    <a:pt x="1342768" y="584886"/>
                    <a:pt x="1340708" y="877329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3" name="12 - Ελεύθερη σχεδίαση"/>
            <p:cNvSpPr/>
            <p:nvPr/>
          </p:nvSpPr>
          <p:spPr>
            <a:xfrm>
              <a:off x="5202586" y="1324870"/>
              <a:ext cx="1500198" cy="1020205"/>
            </a:xfrm>
            <a:custGeom>
              <a:avLst/>
              <a:gdLst>
                <a:gd name="connsiteX0" fmla="*/ 0 w 1346887"/>
                <a:gd name="connsiteY0" fmla="*/ 0 h 877329"/>
                <a:gd name="connsiteX1" fmla="*/ 1346887 w 1346887"/>
                <a:gd name="connsiteY1" fmla="*/ 0 h 877329"/>
                <a:gd name="connsiteX2" fmla="*/ 1340708 w 1346887"/>
                <a:gd name="connsiteY2" fmla="*/ 877329 h 877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6887" h="877329">
                  <a:moveTo>
                    <a:pt x="0" y="0"/>
                  </a:moveTo>
                  <a:lnTo>
                    <a:pt x="1346887" y="0"/>
                  </a:lnTo>
                  <a:cubicBezTo>
                    <a:pt x="1344827" y="292443"/>
                    <a:pt x="1342768" y="584886"/>
                    <a:pt x="1340708" y="877329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4" name="13 - Ευθεία γραμμή σύνδεσης"/>
            <p:cNvCxnSpPr/>
            <p:nvPr/>
          </p:nvCxnSpPr>
          <p:spPr>
            <a:xfrm rot="5400000">
              <a:off x="6507525" y="2357431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14 - Ευθεία γραμμή σύνδεσης"/>
            <p:cNvCxnSpPr/>
            <p:nvPr/>
          </p:nvCxnSpPr>
          <p:spPr>
            <a:xfrm rot="5400000">
              <a:off x="6577648" y="2356637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17 - Ομάδα"/>
            <p:cNvGrpSpPr/>
            <p:nvPr/>
          </p:nvGrpSpPr>
          <p:grpSpPr>
            <a:xfrm rot="16200000">
              <a:off x="5182369" y="1338629"/>
              <a:ext cx="65942" cy="143672"/>
              <a:chOff x="6716145" y="1652572"/>
              <a:chExt cx="65942" cy="143672"/>
            </a:xfrm>
          </p:grpSpPr>
          <p:cxnSp>
            <p:nvCxnSpPr>
              <p:cNvPr id="16" name="15 - Ευθεία γραμμή σύνδεσης"/>
              <p:cNvCxnSpPr/>
              <p:nvPr/>
            </p:nvCxnSpPr>
            <p:spPr>
              <a:xfrm rot="5400000">
                <a:off x="6645501" y="1724012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16 - Ευθεία γραμμή σύνδεσης"/>
              <p:cNvCxnSpPr/>
              <p:nvPr/>
            </p:nvCxnSpPr>
            <p:spPr>
              <a:xfrm rot="5400000">
                <a:off x="6709855" y="1723216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18 - Ομάδα"/>
            <p:cNvGrpSpPr/>
            <p:nvPr/>
          </p:nvGrpSpPr>
          <p:grpSpPr>
            <a:xfrm rot="16200000">
              <a:off x="3539295" y="1338629"/>
              <a:ext cx="65942" cy="143672"/>
              <a:chOff x="6716145" y="1652572"/>
              <a:chExt cx="65942" cy="143672"/>
            </a:xfrm>
          </p:grpSpPr>
          <p:cxnSp>
            <p:nvCxnSpPr>
              <p:cNvPr id="20" name="19 - Ευθεία γραμμή σύνδεσης"/>
              <p:cNvCxnSpPr/>
              <p:nvPr/>
            </p:nvCxnSpPr>
            <p:spPr>
              <a:xfrm rot="5400000">
                <a:off x="6645501" y="1724012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20 - Ευθεία γραμμή σύνδεσης"/>
              <p:cNvCxnSpPr/>
              <p:nvPr/>
            </p:nvCxnSpPr>
            <p:spPr>
              <a:xfrm rot="5400000">
                <a:off x="6709855" y="1723216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3" name="22 - Ευθεία γραμμή σύνδεσης"/>
            <p:cNvCxnSpPr/>
            <p:nvPr/>
          </p:nvCxnSpPr>
          <p:spPr>
            <a:xfrm>
              <a:off x="2643174" y="3473971"/>
              <a:ext cx="3643338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24 - Ευθεία γραμμή σύνδεσης"/>
            <p:cNvCxnSpPr/>
            <p:nvPr/>
          </p:nvCxnSpPr>
          <p:spPr>
            <a:xfrm>
              <a:off x="2643174" y="3653667"/>
              <a:ext cx="3643338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25 - Ομάδα"/>
            <p:cNvGrpSpPr/>
            <p:nvPr/>
          </p:nvGrpSpPr>
          <p:grpSpPr>
            <a:xfrm rot="16200000">
              <a:off x="6253939" y="3489698"/>
              <a:ext cx="65942" cy="143672"/>
              <a:chOff x="6716145" y="1652572"/>
              <a:chExt cx="65942" cy="143672"/>
            </a:xfrm>
          </p:grpSpPr>
          <p:cxnSp>
            <p:nvCxnSpPr>
              <p:cNvPr id="27" name="26 - Ευθεία γραμμή σύνδεσης"/>
              <p:cNvCxnSpPr/>
              <p:nvPr/>
            </p:nvCxnSpPr>
            <p:spPr>
              <a:xfrm rot="5400000">
                <a:off x="6645501" y="1724012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27 - Ευθεία γραμμή σύνδεσης"/>
              <p:cNvCxnSpPr/>
              <p:nvPr/>
            </p:nvCxnSpPr>
            <p:spPr>
              <a:xfrm rot="5400000">
                <a:off x="6709855" y="1723216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28 - Ομάδα"/>
            <p:cNvGrpSpPr/>
            <p:nvPr/>
          </p:nvGrpSpPr>
          <p:grpSpPr>
            <a:xfrm rot="16200000">
              <a:off x="2622389" y="3487838"/>
              <a:ext cx="62411" cy="143672"/>
              <a:chOff x="6716145" y="1652572"/>
              <a:chExt cx="62411" cy="143672"/>
            </a:xfrm>
          </p:grpSpPr>
          <p:cxnSp>
            <p:nvCxnSpPr>
              <p:cNvPr id="30" name="29 - Ευθεία γραμμή σύνδεσης"/>
              <p:cNvCxnSpPr/>
              <p:nvPr/>
            </p:nvCxnSpPr>
            <p:spPr>
              <a:xfrm rot="5400000">
                <a:off x="6645501" y="1724012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30 - Ευθεία γραμμή σύνδεσης"/>
              <p:cNvCxnSpPr/>
              <p:nvPr/>
            </p:nvCxnSpPr>
            <p:spPr>
              <a:xfrm rot="5400000">
                <a:off x="6706324" y="1723216"/>
                <a:ext cx="142876" cy="1588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32 - Ορθογώνιο"/>
            <p:cNvSpPr/>
            <p:nvPr/>
          </p:nvSpPr>
          <p:spPr>
            <a:xfrm>
              <a:off x="4286248" y="3356629"/>
              <a:ext cx="500066" cy="47453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60" name="59 - Ευθεία γραμμή σύνδεσης"/>
            <p:cNvCxnSpPr/>
            <p:nvPr/>
          </p:nvCxnSpPr>
          <p:spPr>
            <a:xfrm>
              <a:off x="4215606" y="3599170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60 - Ευθεία γραμμή σύνδεσης"/>
            <p:cNvCxnSpPr/>
            <p:nvPr/>
          </p:nvCxnSpPr>
          <p:spPr>
            <a:xfrm>
              <a:off x="4214810" y="3534816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61 - Ευθεία γραμμή σύνδεσης"/>
            <p:cNvCxnSpPr/>
            <p:nvPr/>
          </p:nvCxnSpPr>
          <p:spPr>
            <a:xfrm>
              <a:off x="4761597" y="3598352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62 - Ευθεία γραμμή σύνδεσης"/>
            <p:cNvCxnSpPr/>
            <p:nvPr/>
          </p:nvCxnSpPr>
          <p:spPr>
            <a:xfrm>
              <a:off x="4760801" y="3533998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67 - Ελεύθερη σχεδίαση"/>
            <p:cNvSpPr/>
            <p:nvPr/>
          </p:nvSpPr>
          <p:spPr>
            <a:xfrm>
              <a:off x="4282499" y="3468074"/>
              <a:ext cx="515453" cy="190647"/>
            </a:xfrm>
            <a:custGeom>
              <a:avLst/>
              <a:gdLst>
                <a:gd name="connsiteX0" fmla="*/ 0 w 515453"/>
                <a:gd name="connsiteY0" fmla="*/ 0 h 190647"/>
                <a:gd name="connsiteX1" fmla="*/ 116506 w 515453"/>
                <a:gd name="connsiteY1" fmla="*/ 105915 h 190647"/>
                <a:gd name="connsiteX2" fmla="*/ 374233 w 515453"/>
                <a:gd name="connsiteY2" fmla="*/ 105915 h 190647"/>
                <a:gd name="connsiteX3" fmla="*/ 515453 w 515453"/>
                <a:gd name="connsiteY3" fmla="*/ 190647 h 190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453" h="190647">
                  <a:moveTo>
                    <a:pt x="0" y="0"/>
                  </a:moveTo>
                  <a:lnTo>
                    <a:pt x="116506" y="105915"/>
                  </a:lnTo>
                  <a:lnTo>
                    <a:pt x="374233" y="105915"/>
                  </a:lnTo>
                  <a:lnTo>
                    <a:pt x="515453" y="190647"/>
                  </a:ln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69" name="68 - Ευθεία γραμμή σύνδεσης"/>
            <p:cNvCxnSpPr/>
            <p:nvPr/>
          </p:nvCxnSpPr>
          <p:spPr>
            <a:xfrm rot="5400000">
              <a:off x="4431233" y="3616053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69 - Ευθεία γραμμή σύνδεσης"/>
            <p:cNvCxnSpPr/>
            <p:nvPr/>
          </p:nvCxnSpPr>
          <p:spPr>
            <a:xfrm rot="5400000">
              <a:off x="4504887" y="3615259"/>
              <a:ext cx="142876" cy="15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73 - Ομάδα"/>
            <p:cNvGrpSpPr/>
            <p:nvPr/>
          </p:nvGrpSpPr>
          <p:grpSpPr>
            <a:xfrm>
              <a:off x="4361217" y="3196323"/>
              <a:ext cx="357190" cy="389786"/>
              <a:chOff x="4361217" y="2376944"/>
              <a:chExt cx="357190" cy="389786"/>
            </a:xfrm>
          </p:grpSpPr>
          <p:sp>
            <p:nvSpPr>
              <p:cNvPr id="64" name="63 - Βέλος προς τα κάτω"/>
              <p:cNvSpPr/>
              <p:nvPr/>
            </p:nvSpPr>
            <p:spPr>
              <a:xfrm>
                <a:off x="4467965" y="2392704"/>
                <a:ext cx="142876" cy="374026"/>
              </a:xfrm>
              <a:prstGeom prst="downArrow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73" name="72 - Ορθογώνιο"/>
              <p:cNvSpPr/>
              <p:nvPr/>
            </p:nvSpPr>
            <p:spPr>
              <a:xfrm>
                <a:off x="4361217" y="2376944"/>
                <a:ext cx="357190" cy="71438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</p:grpSp>
      <p:sp>
        <p:nvSpPr>
          <p:cNvPr id="39" name="38 - Έλλειψη"/>
          <p:cNvSpPr/>
          <p:nvPr/>
        </p:nvSpPr>
        <p:spPr>
          <a:xfrm>
            <a:off x="1214414" y="3429000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1" name="40 - Έλλειψη"/>
          <p:cNvSpPr/>
          <p:nvPr/>
        </p:nvSpPr>
        <p:spPr>
          <a:xfrm>
            <a:off x="1214414" y="2786058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3" name="42 - Έλλειψη"/>
          <p:cNvSpPr/>
          <p:nvPr/>
        </p:nvSpPr>
        <p:spPr>
          <a:xfrm>
            <a:off x="2000232" y="2500306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6" name="45 - Έλλειψη"/>
          <p:cNvSpPr/>
          <p:nvPr/>
        </p:nvSpPr>
        <p:spPr>
          <a:xfrm>
            <a:off x="2214546" y="3429000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8" name="47 - Έλλειψη"/>
          <p:cNvSpPr/>
          <p:nvPr/>
        </p:nvSpPr>
        <p:spPr>
          <a:xfrm>
            <a:off x="1857356" y="3143248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9" name="48 - Έλλειψη"/>
          <p:cNvSpPr/>
          <p:nvPr/>
        </p:nvSpPr>
        <p:spPr>
          <a:xfrm>
            <a:off x="2500298" y="2928934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0" name="49 - Έλλειψη"/>
          <p:cNvSpPr/>
          <p:nvPr/>
        </p:nvSpPr>
        <p:spPr>
          <a:xfrm>
            <a:off x="2500298" y="2500306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5" name="54 - Έλλειψη"/>
          <p:cNvSpPr/>
          <p:nvPr/>
        </p:nvSpPr>
        <p:spPr>
          <a:xfrm>
            <a:off x="6572264" y="327660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6" name="55 - Έλλειψη"/>
          <p:cNvSpPr/>
          <p:nvPr/>
        </p:nvSpPr>
        <p:spPr>
          <a:xfrm>
            <a:off x="7143768" y="334803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7" name="56 - Έλλειψη"/>
          <p:cNvSpPr/>
          <p:nvPr/>
        </p:nvSpPr>
        <p:spPr>
          <a:xfrm>
            <a:off x="6572264" y="263365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8" name="57 - Έλλειψη"/>
          <p:cNvSpPr/>
          <p:nvPr/>
        </p:nvSpPr>
        <p:spPr>
          <a:xfrm>
            <a:off x="6572264" y="299084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9" name="58 - Έλλειψη"/>
          <p:cNvSpPr/>
          <p:nvPr/>
        </p:nvSpPr>
        <p:spPr>
          <a:xfrm>
            <a:off x="7358082" y="250030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5" name="64 - Έλλειψη"/>
          <p:cNvSpPr/>
          <p:nvPr/>
        </p:nvSpPr>
        <p:spPr>
          <a:xfrm>
            <a:off x="7000892" y="257174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6" name="65 - Έλλειψη"/>
          <p:cNvSpPr/>
          <p:nvPr/>
        </p:nvSpPr>
        <p:spPr>
          <a:xfrm>
            <a:off x="7000892" y="327660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7" name="66 - Έλλειψη"/>
          <p:cNvSpPr/>
          <p:nvPr/>
        </p:nvSpPr>
        <p:spPr>
          <a:xfrm>
            <a:off x="6715140" y="328612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1" name="70 - Έλλειψη"/>
          <p:cNvSpPr/>
          <p:nvPr/>
        </p:nvSpPr>
        <p:spPr>
          <a:xfrm>
            <a:off x="6929454" y="277653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2" name="71 - Έλλειψη"/>
          <p:cNvSpPr/>
          <p:nvPr/>
        </p:nvSpPr>
        <p:spPr>
          <a:xfrm>
            <a:off x="7215206" y="299084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4" name="73 - Έλλειψη"/>
          <p:cNvSpPr/>
          <p:nvPr/>
        </p:nvSpPr>
        <p:spPr>
          <a:xfrm>
            <a:off x="7858148" y="277653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5" name="74 - Έλλειψη"/>
          <p:cNvSpPr/>
          <p:nvPr/>
        </p:nvSpPr>
        <p:spPr>
          <a:xfrm>
            <a:off x="7858148" y="250030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6" name="75 - Έλλειψη"/>
          <p:cNvSpPr/>
          <p:nvPr/>
        </p:nvSpPr>
        <p:spPr>
          <a:xfrm>
            <a:off x="7429520" y="277653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7" name="76 - Έλλειψη"/>
          <p:cNvSpPr/>
          <p:nvPr/>
        </p:nvSpPr>
        <p:spPr>
          <a:xfrm>
            <a:off x="7715272" y="306228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8" name="77 - Έλλειψη"/>
          <p:cNvSpPr/>
          <p:nvPr/>
        </p:nvSpPr>
        <p:spPr>
          <a:xfrm>
            <a:off x="6500826" y="278605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9" name="78 - Έλλειψη"/>
          <p:cNvSpPr/>
          <p:nvPr/>
        </p:nvSpPr>
        <p:spPr>
          <a:xfrm>
            <a:off x="6500826" y="250030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0" name="79 - Έλλειψη"/>
          <p:cNvSpPr/>
          <p:nvPr/>
        </p:nvSpPr>
        <p:spPr>
          <a:xfrm>
            <a:off x="2303639" y="2214554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2" name="81 - Έλλειψη"/>
          <p:cNvSpPr/>
          <p:nvPr/>
        </p:nvSpPr>
        <p:spPr>
          <a:xfrm>
            <a:off x="2325643" y="1571612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4" name="83 - Έλλειψη"/>
          <p:cNvSpPr/>
          <p:nvPr/>
        </p:nvSpPr>
        <p:spPr>
          <a:xfrm>
            <a:off x="2857488" y="1371422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6" name="85 - Έλλειψη"/>
          <p:cNvSpPr/>
          <p:nvPr/>
        </p:nvSpPr>
        <p:spPr>
          <a:xfrm>
            <a:off x="3718275" y="1374953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7" name="86 - Έλλειψη"/>
          <p:cNvSpPr/>
          <p:nvPr/>
        </p:nvSpPr>
        <p:spPr>
          <a:xfrm>
            <a:off x="4286248" y="1428736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8" name="87 - Έλλειψη"/>
          <p:cNvSpPr/>
          <p:nvPr/>
        </p:nvSpPr>
        <p:spPr>
          <a:xfrm>
            <a:off x="4643438" y="135729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9" name="88 - Έλλειψη"/>
          <p:cNvSpPr/>
          <p:nvPr/>
        </p:nvSpPr>
        <p:spPr>
          <a:xfrm>
            <a:off x="5214942" y="136436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0" name="89 - Έλλειψη"/>
          <p:cNvSpPr/>
          <p:nvPr/>
        </p:nvSpPr>
        <p:spPr>
          <a:xfrm>
            <a:off x="5786446" y="135729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1" name="90 - Έλλειψη"/>
          <p:cNvSpPr/>
          <p:nvPr/>
        </p:nvSpPr>
        <p:spPr>
          <a:xfrm>
            <a:off x="6357950" y="135729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2" name="91 - Έλλειψη"/>
          <p:cNvSpPr/>
          <p:nvPr/>
        </p:nvSpPr>
        <p:spPr>
          <a:xfrm>
            <a:off x="6643702" y="150969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3" name="92 - Έλλειψη"/>
          <p:cNvSpPr/>
          <p:nvPr/>
        </p:nvSpPr>
        <p:spPr>
          <a:xfrm>
            <a:off x="6643702" y="200024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4" name="93 - Έλλειψη"/>
          <p:cNvSpPr/>
          <p:nvPr/>
        </p:nvSpPr>
        <p:spPr>
          <a:xfrm>
            <a:off x="3009888" y="3522785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6" name="95 - Έλλειψη"/>
          <p:cNvSpPr/>
          <p:nvPr/>
        </p:nvSpPr>
        <p:spPr>
          <a:xfrm>
            <a:off x="3870675" y="3526316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7" name="96 - Έλλειψη"/>
          <p:cNvSpPr/>
          <p:nvPr/>
        </p:nvSpPr>
        <p:spPr>
          <a:xfrm>
            <a:off x="5072066" y="3505252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8" name="97 - Έλλειψη"/>
          <p:cNvSpPr/>
          <p:nvPr/>
        </p:nvSpPr>
        <p:spPr>
          <a:xfrm>
            <a:off x="5643570" y="3492252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9" name="98 - Έλλειψη"/>
          <p:cNvSpPr/>
          <p:nvPr/>
        </p:nvSpPr>
        <p:spPr>
          <a:xfrm>
            <a:off x="6215074" y="352788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0" name="99 - Έλλειψη"/>
          <p:cNvSpPr/>
          <p:nvPr/>
        </p:nvSpPr>
        <p:spPr>
          <a:xfrm>
            <a:off x="4572000" y="3643314"/>
            <a:ext cx="71438" cy="714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24" name="102 - Ομάδα"/>
          <p:cNvGrpSpPr/>
          <p:nvPr/>
        </p:nvGrpSpPr>
        <p:grpSpPr>
          <a:xfrm>
            <a:off x="1364460" y="1921486"/>
            <a:ext cx="357190" cy="548762"/>
            <a:chOff x="1289510" y="1921486"/>
            <a:chExt cx="357190" cy="548762"/>
          </a:xfrm>
        </p:grpSpPr>
        <p:sp>
          <p:nvSpPr>
            <p:cNvPr id="104" name="103 - Έλλειψη"/>
            <p:cNvSpPr/>
            <p:nvPr/>
          </p:nvSpPr>
          <p:spPr>
            <a:xfrm>
              <a:off x="1289510" y="1932460"/>
              <a:ext cx="357190" cy="35719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05" name="104 - TextBox"/>
            <p:cNvSpPr txBox="1"/>
            <p:nvPr/>
          </p:nvSpPr>
          <p:spPr>
            <a:xfrm>
              <a:off x="1311458" y="192148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  <a:endParaRPr lang="el-GR" dirty="0"/>
            </a:p>
          </p:txBody>
        </p:sp>
        <p:sp>
          <p:nvSpPr>
            <p:cNvPr id="106" name="105 - Ορθογώνιο"/>
            <p:cNvSpPr/>
            <p:nvPr/>
          </p:nvSpPr>
          <p:spPr>
            <a:xfrm>
              <a:off x="1397528" y="2300624"/>
              <a:ext cx="142876" cy="7143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07" name="106 - Ευθεία γραμμή σύνδεσης"/>
            <p:cNvCxnSpPr/>
            <p:nvPr/>
          </p:nvCxnSpPr>
          <p:spPr>
            <a:xfrm rot="5400000">
              <a:off x="1360699" y="2362297"/>
              <a:ext cx="214314" cy="1588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107 - Ομάδα"/>
          <p:cNvGrpSpPr/>
          <p:nvPr/>
        </p:nvGrpSpPr>
        <p:grpSpPr>
          <a:xfrm>
            <a:off x="7433032" y="1928802"/>
            <a:ext cx="440652" cy="548762"/>
            <a:chOff x="1289510" y="1921486"/>
            <a:chExt cx="440652" cy="548762"/>
          </a:xfrm>
        </p:grpSpPr>
        <p:sp>
          <p:nvSpPr>
            <p:cNvPr id="109" name="108 - Έλλειψη"/>
            <p:cNvSpPr/>
            <p:nvPr/>
          </p:nvSpPr>
          <p:spPr>
            <a:xfrm>
              <a:off x="1289510" y="1932460"/>
              <a:ext cx="357190" cy="35719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10" name="109 - TextBox"/>
            <p:cNvSpPr txBox="1"/>
            <p:nvPr/>
          </p:nvSpPr>
          <p:spPr>
            <a:xfrm>
              <a:off x="1311458" y="1921486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12</a:t>
              </a:r>
              <a:endParaRPr lang="el-GR" dirty="0"/>
            </a:p>
          </p:txBody>
        </p:sp>
        <p:sp>
          <p:nvSpPr>
            <p:cNvPr id="111" name="110 - Ορθογώνιο"/>
            <p:cNvSpPr/>
            <p:nvPr/>
          </p:nvSpPr>
          <p:spPr>
            <a:xfrm>
              <a:off x="1397528" y="2300624"/>
              <a:ext cx="142876" cy="7143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12" name="111 - Ευθεία γραμμή σύνδεσης"/>
            <p:cNvCxnSpPr/>
            <p:nvPr/>
          </p:nvCxnSpPr>
          <p:spPr>
            <a:xfrm rot="5400000">
              <a:off x="1360699" y="2362297"/>
              <a:ext cx="214314" cy="1588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112 - Ομάδα"/>
          <p:cNvGrpSpPr/>
          <p:nvPr/>
        </p:nvGrpSpPr>
        <p:grpSpPr>
          <a:xfrm>
            <a:off x="7940569" y="2571744"/>
            <a:ext cx="1184515" cy="732294"/>
            <a:chOff x="7940569" y="2571744"/>
            <a:chExt cx="1184515" cy="732294"/>
          </a:xfrm>
        </p:grpSpPr>
        <p:sp>
          <p:nvSpPr>
            <p:cNvPr id="114" name="113 - Στρογγυλεμένο ορθογώνιο"/>
            <p:cNvSpPr/>
            <p:nvPr/>
          </p:nvSpPr>
          <p:spPr>
            <a:xfrm>
              <a:off x="8433164" y="2571744"/>
              <a:ext cx="571504" cy="500066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15" name="114 - Ελεύθερη σχεδίαση"/>
            <p:cNvSpPr/>
            <p:nvPr/>
          </p:nvSpPr>
          <p:spPr>
            <a:xfrm>
              <a:off x="7991586" y="3077936"/>
              <a:ext cx="726621" cy="225878"/>
            </a:xfrm>
            <a:custGeom>
              <a:avLst/>
              <a:gdLst>
                <a:gd name="connsiteX0" fmla="*/ 726621 w 726621"/>
                <a:gd name="connsiteY0" fmla="*/ 0 h 225878"/>
                <a:gd name="connsiteX1" fmla="*/ 726621 w 726621"/>
                <a:gd name="connsiteY1" fmla="*/ 225878 h 225878"/>
                <a:gd name="connsiteX2" fmla="*/ 0 w 726621"/>
                <a:gd name="connsiteY2" fmla="*/ 225878 h 225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6621" h="225878">
                  <a:moveTo>
                    <a:pt x="726621" y="0"/>
                  </a:moveTo>
                  <a:lnTo>
                    <a:pt x="726621" y="225878"/>
                  </a:lnTo>
                  <a:lnTo>
                    <a:pt x="0" y="225878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16" name="115 - Ευθεία γραμμή σύνδεσης"/>
            <p:cNvCxnSpPr/>
            <p:nvPr/>
          </p:nvCxnSpPr>
          <p:spPr>
            <a:xfrm>
              <a:off x="7940569" y="3302450"/>
              <a:ext cx="142876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7" name="116 - TextBox"/>
            <p:cNvSpPr txBox="1"/>
            <p:nvPr/>
          </p:nvSpPr>
          <p:spPr>
            <a:xfrm>
              <a:off x="8410704" y="2631040"/>
              <a:ext cx="7143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46</a:t>
              </a:r>
              <a:r>
                <a:rPr lang="el-GR" baseline="30000" dirty="0"/>
                <a:t>0</a:t>
              </a:r>
              <a:r>
                <a:rPr lang="en-US" dirty="0"/>
                <a:t>C</a:t>
              </a:r>
              <a:endParaRPr lang="el-GR" dirty="0"/>
            </a:p>
          </p:txBody>
        </p:sp>
      </p:grpSp>
      <p:grpSp>
        <p:nvGrpSpPr>
          <p:cNvPr id="32" name="117 - Ομάδα"/>
          <p:cNvGrpSpPr/>
          <p:nvPr/>
        </p:nvGrpSpPr>
        <p:grpSpPr>
          <a:xfrm>
            <a:off x="142844" y="2571744"/>
            <a:ext cx="1000132" cy="732294"/>
            <a:chOff x="142844" y="2571744"/>
            <a:chExt cx="1000132" cy="732294"/>
          </a:xfrm>
        </p:grpSpPr>
        <p:sp>
          <p:nvSpPr>
            <p:cNvPr id="119" name="118 - Στρογγυλεμένο ορθογώνιο"/>
            <p:cNvSpPr/>
            <p:nvPr/>
          </p:nvSpPr>
          <p:spPr>
            <a:xfrm>
              <a:off x="165304" y="2571744"/>
              <a:ext cx="571504" cy="500066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20" name="119 - Ελεύθερη σχεδίαση"/>
            <p:cNvSpPr/>
            <p:nvPr/>
          </p:nvSpPr>
          <p:spPr>
            <a:xfrm flipH="1">
              <a:off x="453716" y="3071810"/>
              <a:ext cx="642942" cy="232004"/>
            </a:xfrm>
            <a:custGeom>
              <a:avLst/>
              <a:gdLst>
                <a:gd name="connsiteX0" fmla="*/ 726621 w 726621"/>
                <a:gd name="connsiteY0" fmla="*/ 0 h 225878"/>
                <a:gd name="connsiteX1" fmla="*/ 726621 w 726621"/>
                <a:gd name="connsiteY1" fmla="*/ 225878 h 225878"/>
                <a:gd name="connsiteX2" fmla="*/ 0 w 726621"/>
                <a:gd name="connsiteY2" fmla="*/ 225878 h 225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6621" h="225878">
                  <a:moveTo>
                    <a:pt x="726621" y="0"/>
                  </a:moveTo>
                  <a:lnTo>
                    <a:pt x="726621" y="225878"/>
                  </a:lnTo>
                  <a:lnTo>
                    <a:pt x="0" y="225878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21" name="120 - Ευθεία γραμμή σύνδεσης"/>
            <p:cNvCxnSpPr/>
            <p:nvPr/>
          </p:nvCxnSpPr>
          <p:spPr>
            <a:xfrm>
              <a:off x="1000100" y="3302450"/>
              <a:ext cx="142876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" name="121 - TextBox"/>
            <p:cNvSpPr txBox="1"/>
            <p:nvPr/>
          </p:nvSpPr>
          <p:spPr>
            <a:xfrm>
              <a:off x="142844" y="2631040"/>
              <a:ext cx="7143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/>
                <a:t>22</a:t>
              </a:r>
              <a:r>
                <a:rPr lang="el-GR" baseline="30000" dirty="0"/>
                <a:t>0</a:t>
              </a:r>
              <a:r>
                <a:rPr lang="en-US" dirty="0"/>
                <a:t>C</a:t>
              </a:r>
              <a:endParaRPr lang="el-GR" dirty="0"/>
            </a:p>
          </p:txBody>
        </p:sp>
      </p:grpSp>
      <p:sp>
        <p:nvSpPr>
          <p:cNvPr id="123" name="122 - Έλλειψη"/>
          <p:cNvSpPr/>
          <p:nvPr/>
        </p:nvSpPr>
        <p:spPr>
          <a:xfrm>
            <a:off x="6572264" y="327660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4" name="123 - Έλλειψη"/>
          <p:cNvSpPr/>
          <p:nvPr/>
        </p:nvSpPr>
        <p:spPr>
          <a:xfrm>
            <a:off x="6786578" y="257174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5" name="124 - Έλλειψη"/>
          <p:cNvSpPr/>
          <p:nvPr/>
        </p:nvSpPr>
        <p:spPr>
          <a:xfrm>
            <a:off x="6572264" y="299084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6" name="125 - Έλλειψη"/>
          <p:cNvSpPr/>
          <p:nvPr/>
        </p:nvSpPr>
        <p:spPr>
          <a:xfrm>
            <a:off x="6715140" y="307181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7" name="126 - Έλλειψη"/>
          <p:cNvSpPr/>
          <p:nvPr/>
        </p:nvSpPr>
        <p:spPr>
          <a:xfrm>
            <a:off x="7500958" y="327660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8" name="127 - Έλλειψη"/>
          <p:cNvSpPr/>
          <p:nvPr/>
        </p:nvSpPr>
        <p:spPr>
          <a:xfrm>
            <a:off x="6929454" y="299084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9" name="128 - Έλλειψη"/>
          <p:cNvSpPr/>
          <p:nvPr/>
        </p:nvSpPr>
        <p:spPr>
          <a:xfrm>
            <a:off x="7286644" y="3205162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0" name="129 - Έλλειψη"/>
          <p:cNvSpPr/>
          <p:nvPr/>
        </p:nvSpPr>
        <p:spPr>
          <a:xfrm>
            <a:off x="7858148" y="277653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1" name="130 - Έλλειψη"/>
          <p:cNvSpPr/>
          <p:nvPr/>
        </p:nvSpPr>
        <p:spPr>
          <a:xfrm>
            <a:off x="7429520" y="277653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2" name="131 - Έλλειψη"/>
          <p:cNvSpPr/>
          <p:nvPr/>
        </p:nvSpPr>
        <p:spPr>
          <a:xfrm>
            <a:off x="7715272" y="306228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3" name="132 - Έλλειψη"/>
          <p:cNvSpPr/>
          <p:nvPr/>
        </p:nvSpPr>
        <p:spPr>
          <a:xfrm>
            <a:off x="7858148" y="327660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4" name="133 - Έλλειψη"/>
          <p:cNvSpPr/>
          <p:nvPr/>
        </p:nvSpPr>
        <p:spPr>
          <a:xfrm>
            <a:off x="6215074" y="3492252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5" name="134 - Έλλειψη"/>
          <p:cNvSpPr/>
          <p:nvPr/>
        </p:nvSpPr>
        <p:spPr>
          <a:xfrm>
            <a:off x="7929586" y="3000372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6" name="135 - Έλλειψη"/>
          <p:cNvSpPr/>
          <p:nvPr/>
        </p:nvSpPr>
        <p:spPr>
          <a:xfrm>
            <a:off x="7072330" y="306228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7" name="136 - Έλλειψη"/>
          <p:cNvSpPr/>
          <p:nvPr/>
        </p:nvSpPr>
        <p:spPr>
          <a:xfrm>
            <a:off x="7500958" y="306228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8" name="137 - Έλλειψη"/>
          <p:cNvSpPr/>
          <p:nvPr/>
        </p:nvSpPr>
        <p:spPr>
          <a:xfrm>
            <a:off x="7929586" y="314324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9" name="138 - Έλλειψη"/>
          <p:cNvSpPr/>
          <p:nvPr/>
        </p:nvSpPr>
        <p:spPr>
          <a:xfrm>
            <a:off x="7662882" y="265270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0" name="139 - Έλλειψη"/>
          <p:cNvSpPr/>
          <p:nvPr/>
        </p:nvSpPr>
        <p:spPr>
          <a:xfrm>
            <a:off x="7653358" y="321468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1" name="140 - Έλλειψη"/>
          <p:cNvSpPr/>
          <p:nvPr/>
        </p:nvSpPr>
        <p:spPr>
          <a:xfrm>
            <a:off x="6877064" y="3205162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2" name="141 - Έλλειψη"/>
          <p:cNvSpPr/>
          <p:nvPr/>
        </p:nvSpPr>
        <p:spPr>
          <a:xfrm>
            <a:off x="7377130" y="336708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3" name="142 - Έλλειψη"/>
          <p:cNvSpPr/>
          <p:nvPr/>
        </p:nvSpPr>
        <p:spPr>
          <a:xfrm>
            <a:off x="7715272" y="334803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4" name="143 - Έλλειψη"/>
          <p:cNvSpPr/>
          <p:nvPr/>
        </p:nvSpPr>
        <p:spPr>
          <a:xfrm>
            <a:off x="5311927" y="3503555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5" name="144 - Έλλειψη"/>
          <p:cNvSpPr/>
          <p:nvPr/>
        </p:nvSpPr>
        <p:spPr>
          <a:xfrm>
            <a:off x="5883431" y="3496493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6" name="145 - Έλλειψη"/>
          <p:cNvSpPr/>
          <p:nvPr/>
        </p:nvSpPr>
        <p:spPr>
          <a:xfrm>
            <a:off x="6454935" y="3379721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7" name="146 - Έλλειψη"/>
          <p:cNvSpPr/>
          <p:nvPr/>
        </p:nvSpPr>
        <p:spPr>
          <a:xfrm>
            <a:off x="6724664" y="278605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8" name="147 - Έλλειψη"/>
          <p:cNvSpPr/>
          <p:nvPr/>
        </p:nvSpPr>
        <p:spPr>
          <a:xfrm>
            <a:off x="7510482" y="250030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9" name="148 - Έλλειψη"/>
          <p:cNvSpPr/>
          <p:nvPr/>
        </p:nvSpPr>
        <p:spPr>
          <a:xfrm>
            <a:off x="7153292" y="257174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0" name="149 - Έλλειψη"/>
          <p:cNvSpPr/>
          <p:nvPr/>
        </p:nvSpPr>
        <p:spPr>
          <a:xfrm>
            <a:off x="6072198" y="135729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1" name="150 - Έλλειψη"/>
          <p:cNvSpPr/>
          <p:nvPr/>
        </p:nvSpPr>
        <p:spPr>
          <a:xfrm>
            <a:off x="5464327" y="3503555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2" name="151 - Έλλειψη"/>
          <p:cNvSpPr/>
          <p:nvPr/>
        </p:nvSpPr>
        <p:spPr>
          <a:xfrm>
            <a:off x="6035831" y="3496493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3" name="152 - Έλλειψη"/>
          <p:cNvSpPr/>
          <p:nvPr/>
        </p:nvSpPr>
        <p:spPr>
          <a:xfrm>
            <a:off x="7581920" y="292893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4" name="153 - Έλλειψη"/>
          <p:cNvSpPr/>
          <p:nvPr/>
        </p:nvSpPr>
        <p:spPr>
          <a:xfrm>
            <a:off x="7715272" y="280510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5" name="154 - Έλλειψη"/>
          <p:cNvSpPr/>
          <p:nvPr/>
        </p:nvSpPr>
        <p:spPr>
          <a:xfrm>
            <a:off x="7858148" y="265270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6" name="155 - Έλλειψη"/>
          <p:cNvSpPr/>
          <p:nvPr/>
        </p:nvSpPr>
        <p:spPr>
          <a:xfrm>
            <a:off x="7215206" y="272414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7" name="156 - Ελεύθερη σχεδίαση"/>
          <p:cNvSpPr/>
          <p:nvPr/>
        </p:nvSpPr>
        <p:spPr>
          <a:xfrm>
            <a:off x="4751878" y="3500438"/>
            <a:ext cx="3357586" cy="174975"/>
          </a:xfrm>
          <a:custGeom>
            <a:avLst/>
            <a:gdLst>
              <a:gd name="connsiteX0" fmla="*/ 0 w 3342903"/>
              <a:gd name="connsiteY0" fmla="*/ 35626 h 130629"/>
              <a:gd name="connsiteX1" fmla="*/ 83127 w 3342903"/>
              <a:gd name="connsiteY1" fmla="*/ 89065 h 130629"/>
              <a:gd name="connsiteX2" fmla="*/ 1638794 w 3342903"/>
              <a:gd name="connsiteY2" fmla="*/ 89065 h 130629"/>
              <a:gd name="connsiteX3" fmla="*/ 1638794 w 3342903"/>
              <a:gd name="connsiteY3" fmla="*/ 130629 h 130629"/>
              <a:gd name="connsiteX4" fmla="*/ 3342903 w 3342903"/>
              <a:gd name="connsiteY4" fmla="*/ 130629 h 130629"/>
              <a:gd name="connsiteX5" fmla="*/ 3336966 w 3342903"/>
              <a:gd name="connsiteY5" fmla="*/ 0 h 130629"/>
              <a:gd name="connsiteX6" fmla="*/ 0 w 3342903"/>
              <a:gd name="connsiteY6" fmla="*/ 35626 h 130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42903" h="130629">
                <a:moveTo>
                  <a:pt x="0" y="35626"/>
                </a:moveTo>
                <a:lnTo>
                  <a:pt x="83127" y="89065"/>
                </a:lnTo>
                <a:lnTo>
                  <a:pt x="1638794" y="89065"/>
                </a:lnTo>
                <a:lnTo>
                  <a:pt x="1638794" y="130629"/>
                </a:lnTo>
                <a:lnTo>
                  <a:pt x="3342903" y="130629"/>
                </a:lnTo>
                <a:lnTo>
                  <a:pt x="3336966" y="0"/>
                </a:lnTo>
                <a:lnTo>
                  <a:pt x="0" y="35626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8" name="157 - Ελεύθερη σχεδίαση"/>
          <p:cNvSpPr/>
          <p:nvPr/>
        </p:nvSpPr>
        <p:spPr>
          <a:xfrm>
            <a:off x="4746423" y="3382751"/>
            <a:ext cx="3366895" cy="179709"/>
          </a:xfrm>
          <a:custGeom>
            <a:avLst/>
            <a:gdLst>
              <a:gd name="connsiteX0" fmla="*/ 0 w 3366895"/>
              <a:gd name="connsiteY0" fmla="*/ 179709 h 179709"/>
              <a:gd name="connsiteX1" fmla="*/ 3366895 w 3366895"/>
              <a:gd name="connsiteY1" fmla="*/ 158567 h 179709"/>
              <a:gd name="connsiteX2" fmla="*/ 3366895 w 3366895"/>
              <a:gd name="connsiteY2" fmla="*/ 0 h 179709"/>
              <a:gd name="connsiteX3" fmla="*/ 1649091 w 3366895"/>
              <a:gd name="connsiteY3" fmla="*/ 5286 h 179709"/>
              <a:gd name="connsiteX4" fmla="*/ 1654377 w 3366895"/>
              <a:gd name="connsiteY4" fmla="*/ 121568 h 179709"/>
              <a:gd name="connsiteX5" fmla="*/ 63427 w 3366895"/>
              <a:gd name="connsiteY5" fmla="*/ 110997 h 179709"/>
              <a:gd name="connsiteX6" fmla="*/ 0 w 3366895"/>
              <a:gd name="connsiteY6" fmla="*/ 179709 h 179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66895" h="179709">
                <a:moveTo>
                  <a:pt x="0" y="179709"/>
                </a:moveTo>
                <a:lnTo>
                  <a:pt x="3366895" y="158567"/>
                </a:lnTo>
                <a:lnTo>
                  <a:pt x="3366895" y="0"/>
                </a:lnTo>
                <a:lnTo>
                  <a:pt x="1649091" y="5286"/>
                </a:lnTo>
                <a:lnTo>
                  <a:pt x="1654377" y="121568"/>
                </a:lnTo>
                <a:lnTo>
                  <a:pt x="63427" y="110997"/>
                </a:lnTo>
                <a:lnTo>
                  <a:pt x="0" y="179709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0" name="159 - Ελεύθερη σχεδίαση"/>
          <p:cNvSpPr/>
          <p:nvPr/>
        </p:nvSpPr>
        <p:spPr>
          <a:xfrm>
            <a:off x="4667250" y="3383756"/>
            <a:ext cx="166688" cy="173832"/>
          </a:xfrm>
          <a:custGeom>
            <a:avLst/>
            <a:gdLst>
              <a:gd name="connsiteX0" fmla="*/ 21431 w 166688"/>
              <a:gd name="connsiteY0" fmla="*/ 169069 h 173832"/>
              <a:gd name="connsiteX1" fmla="*/ 114300 w 166688"/>
              <a:gd name="connsiteY1" fmla="*/ 173832 h 173832"/>
              <a:gd name="connsiteX2" fmla="*/ 166688 w 166688"/>
              <a:gd name="connsiteY2" fmla="*/ 97632 h 173832"/>
              <a:gd name="connsiteX3" fmla="*/ 166688 w 166688"/>
              <a:gd name="connsiteY3" fmla="*/ 0 h 173832"/>
              <a:gd name="connsiteX4" fmla="*/ 0 w 166688"/>
              <a:gd name="connsiteY4" fmla="*/ 0 h 173832"/>
              <a:gd name="connsiteX5" fmla="*/ 0 w 166688"/>
              <a:gd name="connsiteY5" fmla="*/ 111919 h 173832"/>
              <a:gd name="connsiteX6" fmla="*/ 52388 w 166688"/>
              <a:gd name="connsiteY6" fmla="*/ 114300 h 173832"/>
              <a:gd name="connsiteX7" fmla="*/ 21431 w 166688"/>
              <a:gd name="connsiteY7" fmla="*/ 169069 h 173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6688" h="173832">
                <a:moveTo>
                  <a:pt x="21431" y="169069"/>
                </a:moveTo>
                <a:lnTo>
                  <a:pt x="114300" y="173832"/>
                </a:lnTo>
                <a:lnTo>
                  <a:pt x="166688" y="97632"/>
                </a:lnTo>
                <a:lnTo>
                  <a:pt x="166688" y="0"/>
                </a:lnTo>
                <a:lnTo>
                  <a:pt x="0" y="0"/>
                </a:lnTo>
                <a:lnTo>
                  <a:pt x="0" y="111919"/>
                </a:lnTo>
                <a:lnTo>
                  <a:pt x="52388" y="114300"/>
                </a:lnTo>
                <a:lnTo>
                  <a:pt x="21431" y="169069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1" name="160 - Ελεύθερη σχεδίαση"/>
          <p:cNvSpPr/>
          <p:nvPr/>
        </p:nvSpPr>
        <p:spPr>
          <a:xfrm>
            <a:off x="4113907" y="3512344"/>
            <a:ext cx="627402" cy="300697"/>
          </a:xfrm>
          <a:custGeom>
            <a:avLst/>
            <a:gdLst>
              <a:gd name="connsiteX0" fmla="*/ 591443 w 627402"/>
              <a:gd name="connsiteY0" fmla="*/ 0 h 300697"/>
              <a:gd name="connsiteX1" fmla="*/ 572393 w 627402"/>
              <a:gd name="connsiteY1" fmla="*/ 47625 h 300697"/>
              <a:gd name="connsiteX2" fmla="*/ 572393 w 627402"/>
              <a:gd name="connsiteY2" fmla="*/ 95250 h 300697"/>
              <a:gd name="connsiteX3" fmla="*/ 593824 w 627402"/>
              <a:gd name="connsiteY3" fmla="*/ 111919 h 300697"/>
              <a:gd name="connsiteX4" fmla="*/ 598587 w 627402"/>
              <a:gd name="connsiteY4" fmla="*/ 119062 h 300697"/>
              <a:gd name="connsiteX5" fmla="*/ 605731 w 627402"/>
              <a:gd name="connsiteY5" fmla="*/ 140494 h 300697"/>
              <a:gd name="connsiteX6" fmla="*/ 608112 w 627402"/>
              <a:gd name="connsiteY6" fmla="*/ 147637 h 300697"/>
              <a:gd name="connsiteX7" fmla="*/ 610493 w 627402"/>
              <a:gd name="connsiteY7" fmla="*/ 157162 h 300697"/>
              <a:gd name="connsiteX8" fmla="*/ 615256 w 627402"/>
              <a:gd name="connsiteY8" fmla="*/ 171450 h 300697"/>
              <a:gd name="connsiteX9" fmla="*/ 617637 w 627402"/>
              <a:gd name="connsiteY9" fmla="*/ 183356 h 300697"/>
              <a:gd name="connsiteX10" fmla="*/ 620018 w 627402"/>
              <a:gd name="connsiteY10" fmla="*/ 190500 h 300697"/>
              <a:gd name="connsiteX11" fmla="*/ 622399 w 627402"/>
              <a:gd name="connsiteY11" fmla="*/ 200025 h 300697"/>
              <a:gd name="connsiteX12" fmla="*/ 627162 w 627402"/>
              <a:gd name="connsiteY12" fmla="*/ 214312 h 300697"/>
              <a:gd name="connsiteX13" fmla="*/ 624781 w 627402"/>
              <a:gd name="connsiteY13" fmla="*/ 252412 h 300697"/>
              <a:gd name="connsiteX14" fmla="*/ 617637 w 627402"/>
              <a:gd name="connsiteY14" fmla="*/ 259556 h 300697"/>
              <a:gd name="connsiteX15" fmla="*/ 603349 w 627402"/>
              <a:gd name="connsiteY15" fmla="*/ 269081 h 300697"/>
              <a:gd name="connsiteX16" fmla="*/ 596206 w 627402"/>
              <a:gd name="connsiteY16" fmla="*/ 273844 h 300697"/>
              <a:gd name="connsiteX17" fmla="*/ 589062 w 627402"/>
              <a:gd name="connsiteY17" fmla="*/ 278606 h 300697"/>
              <a:gd name="connsiteX18" fmla="*/ 581918 w 627402"/>
              <a:gd name="connsiteY18" fmla="*/ 285750 h 300697"/>
              <a:gd name="connsiteX19" fmla="*/ 570012 w 627402"/>
              <a:gd name="connsiteY19" fmla="*/ 300037 h 300697"/>
              <a:gd name="connsiteX20" fmla="*/ 267593 w 627402"/>
              <a:gd name="connsiteY20" fmla="*/ 295275 h 300697"/>
              <a:gd name="connsiteX21" fmla="*/ 265212 w 627402"/>
              <a:gd name="connsiteY21" fmla="*/ 121444 h 300697"/>
              <a:gd name="connsiteX22" fmla="*/ 5656 w 627402"/>
              <a:gd name="connsiteY22" fmla="*/ 123825 h 300697"/>
              <a:gd name="connsiteX23" fmla="*/ 893 w 627402"/>
              <a:gd name="connsiteY23" fmla="*/ 116681 h 300697"/>
              <a:gd name="connsiteX24" fmla="*/ 8037 w 627402"/>
              <a:gd name="connsiteY24" fmla="*/ 97631 h 300697"/>
              <a:gd name="connsiteX25" fmla="*/ 15181 w 627402"/>
              <a:gd name="connsiteY25" fmla="*/ 90487 h 300697"/>
              <a:gd name="connsiteX26" fmla="*/ 41374 w 627402"/>
              <a:gd name="connsiteY26" fmla="*/ 85725 h 300697"/>
              <a:gd name="connsiteX27" fmla="*/ 55662 w 627402"/>
              <a:gd name="connsiteY27" fmla="*/ 80962 h 300697"/>
              <a:gd name="connsiteX28" fmla="*/ 79474 w 627402"/>
              <a:gd name="connsiteY28" fmla="*/ 71437 h 300697"/>
              <a:gd name="connsiteX29" fmla="*/ 119956 w 627402"/>
              <a:gd name="connsiteY29" fmla="*/ 69056 h 300697"/>
              <a:gd name="connsiteX30" fmla="*/ 217587 w 627402"/>
              <a:gd name="connsiteY30" fmla="*/ 69056 h 300697"/>
              <a:gd name="connsiteX31" fmla="*/ 227112 w 627402"/>
              <a:gd name="connsiteY31" fmla="*/ 71437 h 300697"/>
              <a:gd name="connsiteX32" fmla="*/ 246162 w 627402"/>
              <a:gd name="connsiteY32" fmla="*/ 73819 h 300697"/>
              <a:gd name="connsiteX33" fmla="*/ 284262 w 627402"/>
              <a:gd name="connsiteY33" fmla="*/ 76200 h 300697"/>
              <a:gd name="connsiteX34" fmla="*/ 291406 w 627402"/>
              <a:gd name="connsiteY34" fmla="*/ 78581 h 300697"/>
              <a:gd name="connsiteX35" fmla="*/ 327124 w 627402"/>
              <a:gd name="connsiteY35" fmla="*/ 83344 h 300697"/>
              <a:gd name="connsiteX36" fmla="*/ 346174 w 627402"/>
              <a:gd name="connsiteY36" fmla="*/ 85725 h 300697"/>
              <a:gd name="connsiteX37" fmla="*/ 377131 w 627402"/>
              <a:gd name="connsiteY37" fmla="*/ 92869 h 300697"/>
              <a:gd name="connsiteX38" fmla="*/ 389037 w 627402"/>
              <a:gd name="connsiteY38" fmla="*/ 95250 h 300697"/>
              <a:gd name="connsiteX39" fmla="*/ 415231 w 627402"/>
              <a:gd name="connsiteY39" fmla="*/ 97631 h 300697"/>
              <a:gd name="connsiteX40" fmla="*/ 450949 w 627402"/>
              <a:gd name="connsiteY40" fmla="*/ 102394 h 300697"/>
              <a:gd name="connsiteX41" fmla="*/ 503337 w 627402"/>
              <a:gd name="connsiteY41" fmla="*/ 95250 h 300697"/>
              <a:gd name="connsiteX42" fmla="*/ 517624 w 627402"/>
              <a:gd name="connsiteY42" fmla="*/ 76200 h 300697"/>
              <a:gd name="connsiteX43" fmla="*/ 591443 w 627402"/>
              <a:gd name="connsiteY43" fmla="*/ 0 h 300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27402" h="300697">
                <a:moveTo>
                  <a:pt x="591443" y="0"/>
                </a:moveTo>
                <a:lnTo>
                  <a:pt x="572393" y="47625"/>
                </a:lnTo>
                <a:lnTo>
                  <a:pt x="572393" y="95250"/>
                </a:lnTo>
                <a:cubicBezTo>
                  <a:pt x="582356" y="101892"/>
                  <a:pt x="586827" y="103522"/>
                  <a:pt x="593824" y="111919"/>
                </a:cubicBezTo>
                <a:cubicBezTo>
                  <a:pt x="595656" y="114117"/>
                  <a:pt x="596999" y="116681"/>
                  <a:pt x="598587" y="119062"/>
                </a:cubicBezTo>
                <a:lnTo>
                  <a:pt x="605731" y="140494"/>
                </a:lnTo>
                <a:cubicBezTo>
                  <a:pt x="606525" y="142875"/>
                  <a:pt x="607503" y="145202"/>
                  <a:pt x="608112" y="147637"/>
                </a:cubicBezTo>
                <a:cubicBezTo>
                  <a:pt x="608906" y="150812"/>
                  <a:pt x="609553" y="154027"/>
                  <a:pt x="610493" y="157162"/>
                </a:cubicBezTo>
                <a:cubicBezTo>
                  <a:pt x="611936" y="161971"/>
                  <a:pt x="614272" y="166527"/>
                  <a:pt x="615256" y="171450"/>
                </a:cubicBezTo>
                <a:cubicBezTo>
                  <a:pt x="616050" y="175419"/>
                  <a:pt x="616655" y="179430"/>
                  <a:pt x="617637" y="183356"/>
                </a:cubicBezTo>
                <a:cubicBezTo>
                  <a:pt x="618246" y="185791"/>
                  <a:pt x="619328" y="188086"/>
                  <a:pt x="620018" y="190500"/>
                </a:cubicBezTo>
                <a:cubicBezTo>
                  <a:pt x="620917" y="193647"/>
                  <a:pt x="621459" y="196890"/>
                  <a:pt x="622399" y="200025"/>
                </a:cubicBezTo>
                <a:cubicBezTo>
                  <a:pt x="623842" y="204833"/>
                  <a:pt x="627162" y="214312"/>
                  <a:pt x="627162" y="214312"/>
                </a:cubicBezTo>
                <a:cubicBezTo>
                  <a:pt x="626368" y="227012"/>
                  <a:pt x="627402" y="239960"/>
                  <a:pt x="624781" y="252412"/>
                </a:cubicBezTo>
                <a:cubicBezTo>
                  <a:pt x="624087" y="255707"/>
                  <a:pt x="620295" y="257488"/>
                  <a:pt x="617637" y="259556"/>
                </a:cubicBezTo>
                <a:cubicBezTo>
                  <a:pt x="613119" y="263070"/>
                  <a:pt x="608112" y="265906"/>
                  <a:pt x="603349" y="269081"/>
                </a:cubicBezTo>
                <a:lnTo>
                  <a:pt x="596206" y="273844"/>
                </a:lnTo>
                <a:cubicBezTo>
                  <a:pt x="593825" y="275432"/>
                  <a:pt x="591086" y="276582"/>
                  <a:pt x="589062" y="278606"/>
                </a:cubicBezTo>
                <a:cubicBezTo>
                  <a:pt x="586681" y="280987"/>
                  <a:pt x="583986" y="283092"/>
                  <a:pt x="581918" y="285750"/>
                </a:cubicBezTo>
                <a:cubicBezTo>
                  <a:pt x="570292" y="300697"/>
                  <a:pt x="578347" y="300037"/>
                  <a:pt x="570012" y="300037"/>
                </a:cubicBezTo>
                <a:lnTo>
                  <a:pt x="267593" y="295275"/>
                </a:lnTo>
                <a:cubicBezTo>
                  <a:pt x="266799" y="237331"/>
                  <a:pt x="266006" y="179388"/>
                  <a:pt x="265212" y="121444"/>
                </a:cubicBezTo>
                <a:lnTo>
                  <a:pt x="5656" y="123825"/>
                </a:lnTo>
                <a:cubicBezTo>
                  <a:pt x="4068" y="121444"/>
                  <a:pt x="1248" y="119521"/>
                  <a:pt x="893" y="116681"/>
                </a:cubicBezTo>
                <a:cubicBezTo>
                  <a:pt x="0" y="109543"/>
                  <a:pt x="3741" y="102786"/>
                  <a:pt x="8037" y="97631"/>
                </a:cubicBezTo>
                <a:cubicBezTo>
                  <a:pt x="10193" y="95044"/>
                  <a:pt x="12257" y="92158"/>
                  <a:pt x="15181" y="90487"/>
                </a:cubicBezTo>
                <a:cubicBezTo>
                  <a:pt x="18923" y="88349"/>
                  <a:pt x="40721" y="85818"/>
                  <a:pt x="41374" y="85725"/>
                </a:cubicBezTo>
                <a:cubicBezTo>
                  <a:pt x="46137" y="84137"/>
                  <a:pt x="51172" y="83207"/>
                  <a:pt x="55662" y="80962"/>
                </a:cubicBezTo>
                <a:cubicBezTo>
                  <a:pt x="61907" y="77840"/>
                  <a:pt x="72808" y="71829"/>
                  <a:pt x="79474" y="71437"/>
                </a:cubicBezTo>
                <a:lnTo>
                  <a:pt x="119956" y="69056"/>
                </a:lnTo>
                <a:cubicBezTo>
                  <a:pt x="155291" y="57278"/>
                  <a:pt x="129790" y="64876"/>
                  <a:pt x="217587" y="69056"/>
                </a:cubicBezTo>
                <a:cubicBezTo>
                  <a:pt x="220856" y="69212"/>
                  <a:pt x="223884" y="70899"/>
                  <a:pt x="227112" y="71437"/>
                </a:cubicBezTo>
                <a:cubicBezTo>
                  <a:pt x="233424" y="72489"/>
                  <a:pt x="239785" y="73287"/>
                  <a:pt x="246162" y="73819"/>
                </a:cubicBezTo>
                <a:cubicBezTo>
                  <a:pt x="258843" y="74876"/>
                  <a:pt x="271562" y="75406"/>
                  <a:pt x="284262" y="76200"/>
                </a:cubicBezTo>
                <a:cubicBezTo>
                  <a:pt x="286643" y="76994"/>
                  <a:pt x="288956" y="78037"/>
                  <a:pt x="291406" y="78581"/>
                </a:cubicBezTo>
                <a:cubicBezTo>
                  <a:pt x="302522" y="81051"/>
                  <a:pt x="316170" y="82055"/>
                  <a:pt x="327124" y="83344"/>
                </a:cubicBezTo>
                <a:lnTo>
                  <a:pt x="346174" y="85725"/>
                </a:lnTo>
                <a:cubicBezTo>
                  <a:pt x="360553" y="95310"/>
                  <a:pt x="348805" y="89092"/>
                  <a:pt x="377131" y="92869"/>
                </a:cubicBezTo>
                <a:cubicBezTo>
                  <a:pt x="381143" y="93404"/>
                  <a:pt x="385021" y="94748"/>
                  <a:pt x="389037" y="95250"/>
                </a:cubicBezTo>
                <a:cubicBezTo>
                  <a:pt x="397737" y="96337"/>
                  <a:pt x="406512" y="96713"/>
                  <a:pt x="415231" y="97631"/>
                </a:cubicBezTo>
                <a:cubicBezTo>
                  <a:pt x="426948" y="98864"/>
                  <a:pt x="439262" y="100724"/>
                  <a:pt x="450949" y="102394"/>
                </a:cubicBezTo>
                <a:cubicBezTo>
                  <a:pt x="504923" y="99940"/>
                  <a:pt x="503337" y="117493"/>
                  <a:pt x="503337" y="95250"/>
                </a:cubicBezTo>
                <a:lnTo>
                  <a:pt x="517624" y="76200"/>
                </a:lnTo>
                <a:lnTo>
                  <a:pt x="591443" y="0"/>
                </a:lnTo>
                <a:close/>
              </a:path>
            </a:pathLst>
          </a:cu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5" name="164 - TextBox"/>
          <p:cNvSpPr txBox="1"/>
          <p:nvPr/>
        </p:nvSpPr>
        <p:spPr>
          <a:xfrm>
            <a:off x="1299500" y="1629402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bar</a:t>
            </a:r>
            <a:endParaRPr lang="el-GR" dirty="0"/>
          </a:p>
        </p:txBody>
      </p:sp>
      <p:sp>
        <p:nvSpPr>
          <p:cNvPr id="166" name="165 - TextBox"/>
          <p:cNvSpPr txBox="1"/>
          <p:nvPr/>
        </p:nvSpPr>
        <p:spPr>
          <a:xfrm>
            <a:off x="7361280" y="1643050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bar</a:t>
            </a:r>
            <a:endParaRPr lang="el-GR" dirty="0"/>
          </a:p>
        </p:txBody>
      </p:sp>
      <p:grpSp>
        <p:nvGrpSpPr>
          <p:cNvPr id="167" name="166 - Ομάδα"/>
          <p:cNvGrpSpPr/>
          <p:nvPr/>
        </p:nvGrpSpPr>
        <p:grpSpPr>
          <a:xfrm>
            <a:off x="6551364" y="3857628"/>
            <a:ext cx="1714512" cy="428629"/>
            <a:chOff x="6715140" y="3857628"/>
            <a:chExt cx="1714512" cy="428629"/>
          </a:xfrm>
        </p:grpSpPr>
        <p:cxnSp>
          <p:nvCxnSpPr>
            <p:cNvPr id="168" name="167 - Ευθύγραμμο βέλος σύνδεσης"/>
            <p:cNvCxnSpPr/>
            <p:nvPr/>
          </p:nvCxnSpPr>
          <p:spPr>
            <a:xfrm rot="16200000" flipH="1">
              <a:off x="6715140" y="3857628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168 - Ευθύγραμμο βέλος σύνδεσης"/>
            <p:cNvCxnSpPr/>
            <p:nvPr/>
          </p:nvCxnSpPr>
          <p:spPr>
            <a:xfrm rot="16200000" flipH="1">
              <a:off x="6929454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169 - Ευθύγραμμο βέλος σύνδεσης"/>
            <p:cNvCxnSpPr/>
            <p:nvPr/>
          </p:nvCxnSpPr>
          <p:spPr>
            <a:xfrm rot="16200000" flipH="1">
              <a:off x="7143768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170 - Ευθύγραμμο βέλος σύνδεσης"/>
            <p:cNvCxnSpPr/>
            <p:nvPr/>
          </p:nvCxnSpPr>
          <p:spPr>
            <a:xfrm rot="16200000" flipH="1">
              <a:off x="7358082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171 - Ευθύγραμμο βέλος σύνδεσης"/>
            <p:cNvCxnSpPr/>
            <p:nvPr/>
          </p:nvCxnSpPr>
          <p:spPr>
            <a:xfrm rot="16200000" flipH="1">
              <a:off x="7572395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172 - Ευθύγραμμο βέλος σύνδεσης"/>
            <p:cNvCxnSpPr/>
            <p:nvPr/>
          </p:nvCxnSpPr>
          <p:spPr>
            <a:xfrm rot="16200000" flipH="1">
              <a:off x="7786711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173 - Ευθύγραμμο βέλος σύνδεσης"/>
            <p:cNvCxnSpPr/>
            <p:nvPr/>
          </p:nvCxnSpPr>
          <p:spPr>
            <a:xfrm rot="16200000" flipH="1">
              <a:off x="8001024" y="3857629"/>
              <a:ext cx="428628" cy="4286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9" name="169 - Ομάδα"/>
          <p:cNvGrpSpPr/>
          <p:nvPr/>
        </p:nvGrpSpPr>
        <p:grpSpPr>
          <a:xfrm>
            <a:off x="4000496" y="428604"/>
            <a:ext cx="785818" cy="500066"/>
            <a:chOff x="7361594" y="1214422"/>
            <a:chExt cx="785818" cy="500066"/>
          </a:xfrm>
        </p:grpSpPr>
        <p:sp>
          <p:nvSpPr>
            <p:cNvPr id="176" name="175 - TextBox"/>
            <p:cNvSpPr txBox="1"/>
            <p:nvPr/>
          </p:nvSpPr>
          <p:spPr>
            <a:xfrm>
              <a:off x="7361594" y="1285860"/>
              <a:ext cx="7858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/>
                <a:t>22</a:t>
              </a:r>
              <a:r>
                <a:rPr lang="el-GR" baseline="30000" dirty="0"/>
                <a:t>0</a:t>
              </a:r>
              <a:r>
                <a:rPr lang="en-US" dirty="0"/>
                <a:t>C</a:t>
              </a:r>
              <a:endParaRPr lang="el-GR" dirty="0"/>
            </a:p>
          </p:txBody>
        </p:sp>
        <p:sp>
          <p:nvSpPr>
            <p:cNvPr id="177" name="176 - Στρογγυλεμένο ορθογώνιο"/>
            <p:cNvSpPr/>
            <p:nvPr/>
          </p:nvSpPr>
          <p:spPr>
            <a:xfrm>
              <a:off x="7388576" y="1214422"/>
              <a:ext cx="571504" cy="500066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178" name="177 - TextBox"/>
          <p:cNvSpPr txBox="1"/>
          <p:nvPr/>
        </p:nvSpPr>
        <p:spPr>
          <a:xfrm>
            <a:off x="3643306" y="71414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ΠΕΡΙΒΑΛΛΟΝ</a:t>
            </a:r>
          </a:p>
        </p:txBody>
      </p:sp>
      <p:sp>
        <p:nvSpPr>
          <p:cNvPr id="179" name="178 - TextBox"/>
          <p:cNvSpPr txBox="1"/>
          <p:nvPr/>
        </p:nvSpPr>
        <p:spPr>
          <a:xfrm>
            <a:off x="1129440" y="0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R 134 a</a:t>
            </a:r>
            <a:endParaRPr lang="el-GR" sz="2800" b="1" dirty="0"/>
          </a:p>
        </p:txBody>
      </p:sp>
      <p:grpSp>
        <p:nvGrpSpPr>
          <p:cNvPr id="180" name="179 - Ομάδα"/>
          <p:cNvGrpSpPr/>
          <p:nvPr/>
        </p:nvGrpSpPr>
        <p:grpSpPr>
          <a:xfrm>
            <a:off x="6500826" y="71414"/>
            <a:ext cx="2571736" cy="1143008"/>
            <a:chOff x="6572264" y="-24"/>
            <a:chExt cx="2571736" cy="1215240"/>
          </a:xfrm>
        </p:grpSpPr>
        <p:sp>
          <p:nvSpPr>
            <p:cNvPr id="181" name="180 - TextBox"/>
            <p:cNvSpPr txBox="1"/>
            <p:nvPr/>
          </p:nvSpPr>
          <p:spPr>
            <a:xfrm>
              <a:off x="6572264" y="-24"/>
              <a:ext cx="12858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dirty="0"/>
                <a:t>ΠΙΕΣΗ  </a:t>
              </a:r>
            </a:p>
          </p:txBody>
        </p:sp>
        <p:sp>
          <p:nvSpPr>
            <p:cNvPr id="182" name="181 - Ορθογώνιο"/>
            <p:cNvSpPr/>
            <p:nvPr/>
          </p:nvSpPr>
          <p:spPr>
            <a:xfrm>
              <a:off x="6572264" y="0"/>
              <a:ext cx="2571736" cy="121442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83" name="182 - Ευθεία γραμμή σύνδεσης"/>
            <p:cNvCxnSpPr/>
            <p:nvPr/>
          </p:nvCxnSpPr>
          <p:spPr>
            <a:xfrm>
              <a:off x="6572264" y="357166"/>
              <a:ext cx="2571736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183 - Ευθεία γραμμή σύνδεσης"/>
            <p:cNvCxnSpPr/>
            <p:nvPr/>
          </p:nvCxnSpPr>
          <p:spPr>
            <a:xfrm rot="10800000" flipH="1">
              <a:off x="6572264" y="754225"/>
              <a:ext cx="2571736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184 - Ευθεία γραμμή σύνδεσης"/>
            <p:cNvCxnSpPr>
              <a:stCxn id="182" idx="0"/>
              <a:endCxn id="182" idx="2"/>
            </p:cNvCxnSpPr>
            <p:nvPr/>
          </p:nvCxnSpPr>
          <p:spPr>
            <a:xfrm rot="16200000" flipH="1">
              <a:off x="7250921" y="607211"/>
              <a:ext cx="1214422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6" name="185 - TextBox"/>
            <p:cNvSpPr txBox="1"/>
            <p:nvPr/>
          </p:nvSpPr>
          <p:spPr>
            <a:xfrm>
              <a:off x="7858148" y="0"/>
              <a:ext cx="12858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baseline="30000" dirty="0"/>
                <a:t>0</a:t>
              </a:r>
              <a:r>
                <a:rPr lang="en-US" b="1" dirty="0"/>
                <a:t>C</a:t>
              </a:r>
              <a:endParaRPr lang="el-GR" b="1" dirty="0"/>
            </a:p>
          </p:txBody>
        </p:sp>
        <p:sp>
          <p:nvSpPr>
            <p:cNvPr id="187" name="186 - TextBox"/>
            <p:cNvSpPr txBox="1"/>
            <p:nvPr/>
          </p:nvSpPr>
          <p:spPr>
            <a:xfrm>
              <a:off x="6572264" y="357166"/>
              <a:ext cx="1285884" cy="425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1 bar</a:t>
              </a:r>
              <a:endParaRPr lang="el-GR" sz="2000" dirty="0"/>
            </a:p>
          </p:txBody>
        </p:sp>
        <p:sp>
          <p:nvSpPr>
            <p:cNvPr id="188" name="187 - TextBox"/>
            <p:cNvSpPr txBox="1"/>
            <p:nvPr/>
          </p:nvSpPr>
          <p:spPr>
            <a:xfrm>
              <a:off x="7858148" y="357166"/>
              <a:ext cx="1285852" cy="425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-26 </a:t>
              </a:r>
              <a:r>
                <a:rPr lang="el-GR" sz="2000" baseline="30000" dirty="0"/>
                <a:t>0</a:t>
              </a:r>
              <a:r>
                <a:rPr lang="en-US" sz="2000" dirty="0"/>
                <a:t>C </a:t>
              </a:r>
              <a:endParaRPr lang="el-GR" sz="2000" dirty="0"/>
            </a:p>
          </p:txBody>
        </p:sp>
        <p:sp>
          <p:nvSpPr>
            <p:cNvPr id="189" name="188 - TextBox"/>
            <p:cNvSpPr txBox="1"/>
            <p:nvPr/>
          </p:nvSpPr>
          <p:spPr>
            <a:xfrm>
              <a:off x="6572264" y="785794"/>
              <a:ext cx="1285884" cy="425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12 bar</a:t>
              </a:r>
              <a:endParaRPr lang="el-GR" sz="2000" dirty="0"/>
            </a:p>
          </p:txBody>
        </p:sp>
        <p:sp>
          <p:nvSpPr>
            <p:cNvPr id="190" name="189 - TextBox"/>
            <p:cNvSpPr txBox="1"/>
            <p:nvPr/>
          </p:nvSpPr>
          <p:spPr>
            <a:xfrm>
              <a:off x="7858148" y="785794"/>
              <a:ext cx="1285852" cy="425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46</a:t>
              </a:r>
              <a:r>
                <a:rPr lang="el-GR" sz="2000" baseline="30000" dirty="0"/>
                <a:t>0</a:t>
              </a:r>
              <a:r>
                <a:rPr lang="en-US" sz="2000" dirty="0"/>
                <a:t>C </a:t>
              </a:r>
              <a:endParaRPr lang="el-GR" sz="2000" dirty="0"/>
            </a:p>
          </p:txBody>
        </p:sp>
      </p:grpSp>
      <p:sp>
        <p:nvSpPr>
          <p:cNvPr id="192" name="191 - Επεξήγηση με στρογγυλεμένο παραλληλόγραμμο"/>
          <p:cNvSpPr/>
          <p:nvPr/>
        </p:nvSpPr>
        <p:spPr>
          <a:xfrm>
            <a:off x="3428992" y="4357694"/>
            <a:ext cx="2571768" cy="1643074"/>
          </a:xfrm>
          <a:prstGeom prst="wedgeRoundRectCallout">
            <a:avLst>
              <a:gd name="adj1" fmla="val -15905"/>
              <a:gd name="adj2" fmla="val -9105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ΤΟ ΥΓΡΟ ΠΛΕΟΝ ΠΕΡΝΑΕΙ ΣΤΗΝ ΠΛΕΥΡΑ ΧΑΜΗΛΗΣ ΚΑΙ ΕΧΕΙ ΜΕΙΩΜΕΝΗ ΠΙΕΣΗ ΚΑΙ ΘΕΡΜΟΚΡΑΣΙΑ  (-26 </a:t>
            </a:r>
            <a:r>
              <a:rPr lang="el-GR" baseline="30000" dirty="0"/>
              <a:t>0</a:t>
            </a:r>
            <a:r>
              <a:rPr lang="en-US" dirty="0"/>
              <a:t>C</a:t>
            </a:r>
            <a:r>
              <a:rPr lang="el-GR" dirty="0"/>
              <a:t>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663</TotalTime>
  <Words>466</Words>
  <Application>Microsoft Office PowerPoint</Application>
  <PresentationFormat>On-screen Show (4:3)</PresentationFormat>
  <Paragraphs>177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Trebuchet MS</vt:lpstr>
      <vt:lpstr>Wingdings 3</vt:lpstr>
      <vt:lpstr>Facet</vt:lpstr>
      <vt:lpstr> ΠΡΑΓΜΑΤΟΠΟΙΗΣΗ ΨΥΚΤΙΚΟΥ ΚΥΚΛΟΥ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ΠΡΑΓΜΑΤΟΠΟΙΗΣΗ ΨΥΚΤΙΚΟΥ ΚΥΚΛΟΥ</dc:title>
  <dc:creator>babis</dc:creator>
  <cp:lastModifiedBy>Zacharias Papadoulakis</cp:lastModifiedBy>
  <cp:revision>68</cp:revision>
  <dcterms:created xsi:type="dcterms:W3CDTF">2020-04-06T10:08:50Z</dcterms:created>
  <dcterms:modified xsi:type="dcterms:W3CDTF">2026-06-15T10:36:53Z</dcterms:modified>
</cp:coreProperties>
</file>